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4.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5.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0E_CC42BE40.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706" r:id="rId4"/>
    <p:sldMasterId id="2147483736" r:id="rId5"/>
    <p:sldMasterId id="2147483762" r:id="rId6"/>
    <p:sldMasterId id="2147483775" r:id="rId7"/>
    <p:sldMasterId id="2147483821" r:id="rId8"/>
    <p:sldMasterId id="2147483854" r:id="rId9"/>
  </p:sldMasterIdLst>
  <p:notesMasterIdLst>
    <p:notesMasterId r:id="rId55"/>
  </p:notesMasterIdLst>
  <p:sldIdLst>
    <p:sldId id="266" r:id="rId10"/>
    <p:sldId id="2147483647" r:id="rId11"/>
    <p:sldId id="267" r:id="rId12"/>
    <p:sldId id="296" r:id="rId13"/>
    <p:sldId id="299" r:id="rId14"/>
    <p:sldId id="280" r:id="rId15"/>
    <p:sldId id="268" r:id="rId16"/>
    <p:sldId id="319" r:id="rId17"/>
    <p:sldId id="571" r:id="rId18"/>
    <p:sldId id="270" r:id="rId19"/>
    <p:sldId id="269" r:id="rId20"/>
    <p:sldId id="2147472060" r:id="rId21"/>
    <p:sldId id="494" r:id="rId22"/>
    <p:sldId id="2147483635" r:id="rId23"/>
    <p:sldId id="257" r:id="rId24"/>
    <p:sldId id="2147482827" r:id="rId25"/>
    <p:sldId id="2147482158" r:id="rId26"/>
    <p:sldId id="258" r:id="rId27"/>
    <p:sldId id="2147483632" r:id="rId28"/>
    <p:sldId id="259" r:id="rId29"/>
    <p:sldId id="2134806986" r:id="rId30"/>
    <p:sldId id="260" r:id="rId31"/>
    <p:sldId id="501" r:id="rId32"/>
    <p:sldId id="2147482529" r:id="rId33"/>
    <p:sldId id="2147378561" r:id="rId34"/>
    <p:sldId id="287" r:id="rId35"/>
    <p:sldId id="2147482532" r:id="rId36"/>
    <p:sldId id="2147378560" r:id="rId37"/>
    <p:sldId id="295" r:id="rId38"/>
    <p:sldId id="2147482533" r:id="rId39"/>
    <p:sldId id="2147482534" r:id="rId40"/>
    <p:sldId id="261" r:id="rId41"/>
    <p:sldId id="2147378556" r:id="rId42"/>
    <p:sldId id="2147378544" r:id="rId43"/>
    <p:sldId id="1639" r:id="rId44"/>
    <p:sldId id="2147482539" r:id="rId45"/>
    <p:sldId id="256" r:id="rId46"/>
    <p:sldId id="272" r:id="rId47"/>
    <p:sldId id="2147483646" r:id="rId48"/>
    <p:sldId id="262" r:id="rId49"/>
    <p:sldId id="277" r:id="rId50"/>
    <p:sldId id="2147378563" r:id="rId51"/>
    <p:sldId id="2147482825" r:id="rId52"/>
    <p:sldId id="288" r:id="rId53"/>
    <p:sldId id="264"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CD89C5-4395-C4B0-840A-FBA9CC4478AB}" name="Kimberly Miller" initials="KM" userId="S::kmiller@cealliance.com::c1d5177f-57c4-4375-b22a-665aabe1eb7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E22"/>
    <a:srgbClr val="CC0022"/>
    <a:srgbClr val="00FA00"/>
    <a:srgbClr val="D1D1D1"/>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351" autoAdjust="0"/>
    <p:restoredTop sz="72063" autoAdjust="0"/>
  </p:normalViewPr>
  <p:slideViewPr>
    <p:cSldViewPr snapToGrid="0" snapToObjects="1">
      <p:cViewPr varScale="1">
        <p:scale>
          <a:sx n="85" d="100"/>
          <a:sy n="85" d="100"/>
        </p:scale>
        <p:origin x="1184"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viewProps" Target="viewProp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microsoft.com/office/2018/10/relationships/authors" Target="authors.xml"/></Relationships>
</file>

<file path=ppt/comments/modernComment_10E_CC42BE40.xml><?xml version="1.0" encoding="utf-8"?>
<p188:cmLst xmlns:a="http://schemas.openxmlformats.org/drawingml/2006/main" xmlns:r="http://schemas.openxmlformats.org/officeDocument/2006/relationships" xmlns:p188="http://schemas.microsoft.com/office/powerpoint/2018/8/main">
  <p188:cm id="{FCF46CB1-8F0A-461E-9B97-53D3A7C67C58}" authorId="{23CD89C5-4395-C4B0-840A-FBA9CC4478AB}" created="2025-07-18T02:17:04.201">
    <pc:sldMkLst xmlns:pc="http://schemas.microsoft.com/office/powerpoint/2013/main/command">
      <pc:docMk/>
      <pc:sldMk cId="1823646577" sldId="570"/>
    </pc:sldMkLst>
    <p188:txBody>
      <a:bodyPr/>
      <a:lstStyle/>
      <a:p>
        <a:r>
          <a:rPr lang="en-US"/>
          <a:t>Removed bullet per faculty recommendation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03/09/2025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‹N°›</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programme.ias2025.org/Abstract/Abstract/?abstractid=6712" TargetMode="External"/><Relationship Id="rId13" Type="http://schemas.openxmlformats.org/officeDocument/2006/relationships/hyperlink" Target="https://programme.ias2025.org/Abstract/Abstract/?abstractid=832" TargetMode="External"/><Relationship Id="rId18" Type="http://schemas.openxmlformats.org/officeDocument/2006/relationships/hyperlink" Target="https://programme.ias2025.org/Abstract/Abstract/?abstractid=2922" TargetMode="External"/><Relationship Id="rId3" Type="http://schemas.openxmlformats.org/officeDocument/2006/relationships/hyperlink" Target="https://programme.ias2025.org/Programme/Session/202" TargetMode="External"/><Relationship Id="rId21" Type="http://schemas.openxmlformats.org/officeDocument/2006/relationships/hyperlink" Target="https://www.iasociety.org/conferences/ias2025/programme/rapporteurs" TargetMode="External"/><Relationship Id="rId7" Type="http://schemas.openxmlformats.org/officeDocument/2006/relationships/hyperlink" Target="https://programme.ias2025.org/Abstract/Abstract/?abstractid=6516" TargetMode="External"/><Relationship Id="rId12" Type="http://schemas.openxmlformats.org/officeDocument/2006/relationships/hyperlink" Target="https://programme.ias2025.org/Programme/Session/171" TargetMode="External"/><Relationship Id="rId17" Type="http://schemas.openxmlformats.org/officeDocument/2006/relationships/hyperlink" Target="https://programme.ias2025.org/Programme/Session/13" TargetMode="External"/><Relationship Id="rId2" Type="http://schemas.openxmlformats.org/officeDocument/2006/relationships/slide" Target="../slides/slide1.xml"/><Relationship Id="rId16" Type="http://schemas.openxmlformats.org/officeDocument/2006/relationships/hyperlink" Target="https://programme.ias2025.org/Abstract/Abstract/?abstractid=4431" TargetMode="External"/><Relationship Id="rId20" Type="http://schemas.openxmlformats.org/officeDocument/2006/relationships/hyperlink" Target="https://www.iasociety.org/blog/takeaways-ias-2025" TargetMode="External"/><Relationship Id="rId1" Type="http://schemas.openxmlformats.org/officeDocument/2006/relationships/notesMaster" Target="../notesMasters/notesMaster1.xml"/><Relationship Id="rId6" Type="http://schemas.openxmlformats.org/officeDocument/2006/relationships/hyperlink" Target="https://programme.ias2025.org/Abstract/Abstract/?abstractid=6781" TargetMode="External"/><Relationship Id="rId11" Type="http://schemas.openxmlformats.org/officeDocument/2006/relationships/hyperlink" Target="https://programme.ias2025.org/Abstract/Abstract/?abstractid=6779" TargetMode="External"/><Relationship Id="rId5" Type="http://schemas.openxmlformats.org/officeDocument/2006/relationships/hyperlink" Target="https://programme.ias2025.org/Abstract/Abstract/?abstractid=6865" TargetMode="External"/><Relationship Id="rId15" Type="http://schemas.openxmlformats.org/officeDocument/2006/relationships/hyperlink" Target="https://programme.ias2025.org/Abstract/Abstract/?abstractid=3960" TargetMode="External"/><Relationship Id="rId10" Type="http://schemas.openxmlformats.org/officeDocument/2006/relationships/hyperlink" Target="https://programme.ias2025.org/Abstract/Abstract/?abstractid=5888" TargetMode="External"/><Relationship Id="rId19" Type="http://schemas.openxmlformats.org/officeDocument/2006/relationships/hyperlink" Target="https://programme.ias2025.org/Abstract/Abstract/?abstractid=6525" TargetMode="External"/><Relationship Id="rId4" Type="http://schemas.openxmlformats.org/officeDocument/2006/relationships/hyperlink" Target="https://programme.ias2025.org/Abstract/Abstract/?abstractid=6515" TargetMode="External"/><Relationship Id="rId9" Type="http://schemas.openxmlformats.org/officeDocument/2006/relationships/hyperlink" Target="https://programme.ias2025.org/Abstract/Abstract/?abstractid=5282" TargetMode="External"/><Relationship Id="rId14" Type="http://schemas.openxmlformats.org/officeDocument/2006/relationships/hyperlink" Target="https://programme.ias2025.org/Abstract/Abstract/?abstractid=6749"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rogramme.ias2025.org/Abstract/Abstract/?abstractid=1599"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rogramme.ias2025.org/Programme/Session/138"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programme.ias2025.org/Abstract/Abstract/?abstractid=6749"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rogramme.ias2025.org/Abstract/Abstract/?abstractid=6515"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catie.ca/treatmentupdate-253/mk-8527-a-new-translocation-inhibitor?utm_source=chatgpt.com" TargetMode="External"/><Relationship Id="rId4" Type="http://schemas.openxmlformats.org/officeDocument/2006/relationships/hyperlink" Target="https://journals.plos.org/plosbiology/article?id=10.1371%2Fjournal.pbio.3003308&amp;utm_source=chatgpt.com"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vac.us7.list-manage.com/track/click?u=57d869773227fef9486fa97dd&amp;id=058bcac2fa&amp;e=2767aae494"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programme.ias2025.org/Programme/Session/202"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vac.us7.list-manage.com/track/click?u=57d869773227fef9486fa97dd&amp;id=058bcac2fa&amp;e=2767aae494"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programme.ias2025.org/Programme/Session/202"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programme.ias2025.org/Abstract/Abstract/?abstractid=6712"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fr-CH" sz="1200" b="1" kern="1200" dirty="0" err="1">
                <a:solidFill>
                  <a:schemeClr val="tx1"/>
                </a:solidFill>
                <a:effectLst/>
                <a:latin typeface="+mn-lt"/>
                <a:ea typeface="+mn-ea"/>
                <a:cs typeface="+mn-cs"/>
              </a:rPr>
              <a:t>Dear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colleagues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thank</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you</a:t>
            </a:r>
            <a:r>
              <a:rPr lang="fr-CH" sz="1200" b="1" kern="1200" dirty="0">
                <a:solidFill>
                  <a:schemeClr val="tx1"/>
                </a:solidFill>
                <a:effectLst/>
                <a:latin typeface="+mn-lt"/>
                <a:ea typeface="+mn-ea"/>
                <a:cs typeface="+mn-cs"/>
              </a:rPr>
              <a:t> for </a:t>
            </a:r>
            <a:r>
              <a:rPr lang="fr-CH" sz="1200" b="1" kern="1200" dirty="0" err="1">
                <a:solidFill>
                  <a:schemeClr val="tx1"/>
                </a:solidFill>
                <a:effectLst/>
                <a:latin typeface="+mn-lt"/>
                <a:ea typeface="+mn-ea"/>
                <a:cs typeface="+mn-cs"/>
              </a:rPr>
              <a:t>giving</a:t>
            </a:r>
            <a:r>
              <a:rPr lang="fr-CH" sz="1200" b="1" kern="1200" dirty="0">
                <a:solidFill>
                  <a:schemeClr val="tx1"/>
                </a:solidFill>
                <a:effectLst/>
                <a:latin typeface="+mn-lt"/>
                <a:ea typeface="+mn-ea"/>
                <a:cs typeface="+mn-cs"/>
              </a:rPr>
              <a:t> me the </a:t>
            </a:r>
            <a:r>
              <a:rPr lang="fr-CH" sz="1200" b="1" kern="1200" dirty="0" err="1">
                <a:solidFill>
                  <a:schemeClr val="tx1"/>
                </a:solidFill>
                <a:effectLst/>
                <a:latin typeface="+mn-lt"/>
                <a:ea typeface="+mn-ea"/>
                <a:cs typeface="+mn-cs"/>
              </a:rPr>
              <a:t>opportunity</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present</a:t>
            </a:r>
            <a:r>
              <a:rPr lang="fr-CH" sz="1200" b="1" kern="1200" dirty="0">
                <a:solidFill>
                  <a:schemeClr val="tx1"/>
                </a:solidFill>
                <a:effectLst/>
                <a:latin typeface="+mn-lt"/>
                <a:ea typeface="+mn-ea"/>
                <a:cs typeface="+mn-cs"/>
              </a:rPr>
              <a:t> the key </a:t>
            </a:r>
            <a:r>
              <a:rPr lang="fr-CH" sz="1200" b="1" kern="1200" dirty="0" err="1">
                <a:solidFill>
                  <a:schemeClr val="tx1"/>
                </a:solidFill>
                <a:effectLst/>
                <a:latin typeface="+mn-lt"/>
                <a:ea typeface="+mn-ea"/>
                <a:cs typeface="+mn-cs"/>
              </a:rPr>
              <a:t>scientific</a:t>
            </a:r>
            <a:r>
              <a:rPr lang="fr-CH" sz="1200" b="1" kern="1200" dirty="0">
                <a:solidFill>
                  <a:schemeClr val="tx1"/>
                </a:solidFill>
                <a:effectLst/>
                <a:latin typeface="+mn-lt"/>
                <a:ea typeface="+mn-ea"/>
                <a:cs typeface="+mn-cs"/>
              </a:rPr>
              <a:t> highlights of IAS 2025, </a:t>
            </a:r>
            <a:r>
              <a:rPr lang="fr-CH" sz="1200" b="1" kern="1200" dirty="0" err="1">
                <a:solidFill>
                  <a:schemeClr val="tx1"/>
                </a:solidFill>
                <a:effectLst/>
                <a:latin typeface="+mn-lt"/>
                <a:ea typeface="+mn-ea"/>
                <a:cs typeface="+mn-cs"/>
              </a:rPr>
              <a:t>which</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took</a:t>
            </a:r>
            <a:r>
              <a:rPr lang="fr-CH" sz="1200" b="1" kern="1200" dirty="0">
                <a:solidFill>
                  <a:schemeClr val="tx1"/>
                </a:solidFill>
                <a:effectLst/>
                <a:latin typeface="+mn-lt"/>
                <a:ea typeface="+mn-ea"/>
                <a:cs typeface="+mn-cs"/>
              </a:rPr>
              <a:t> place in Kigali, Rwanda</a:t>
            </a:r>
            <a:r>
              <a:rPr lang="fr-CH" b="1" dirty="0">
                <a:effectLst/>
              </a:rPr>
              <a:t> </a:t>
            </a:r>
            <a:br>
              <a:rPr lang="fr-CH" sz="1200" b="0" i="0" u="none" strike="noStrike" kern="1200" dirty="0">
                <a:solidFill>
                  <a:schemeClr val="tx1"/>
                </a:solidFill>
                <a:effectLst/>
                <a:latin typeface="+mn-lt"/>
                <a:ea typeface="+mn-ea"/>
                <a:cs typeface="+mn-cs"/>
              </a:rPr>
            </a:br>
            <a:endParaRPr lang="fr-CH" sz="1200" b="0" i="0" u="none" strike="noStrike" kern="1200" dirty="0">
              <a:solidFill>
                <a:schemeClr val="tx1"/>
              </a:solidFill>
              <a:effectLst/>
              <a:latin typeface="+mn-lt"/>
              <a:ea typeface="+mn-ea"/>
              <a:cs typeface="+mn-cs"/>
            </a:endParaRPr>
          </a:p>
          <a:p>
            <a:endParaRPr lang="fr-CH" sz="1200" b="0" i="0" u="none" strike="noStrike" kern="1200" dirty="0">
              <a:solidFill>
                <a:schemeClr val="tx1"/>
              </a:solidFill>
              <a:effectLst/>
              <a:latin typeface="+mn-lt"/>
              <a:ea typeface="+mn-ea"/>
              <a:cs typeface="+mn-cs"/>
            </a:endParaRPr>
          </a:p>
          <a:p>
            <a:endParaRPr lang="fr-CH" sz="1200" b="0" i="0" u="none" strike="noStrike" kern="1200" dirty="0">
              <a:solidFill>
                <a:schemeClr val="tx1"/>
              </a:solidFill>
              <a:effectLst/>
              <a:latin typeface="+mn-lt"/>
              <a:ea typeface="+mn-ea"/>
              <a:cs typeface="+mn-cs"/>
            </a:endParaRPr>
          </a:p>
          <a:p>
            <a:r>
              <a:rPr lang="fr-CH" sz="1200" b="0" i="0" u="none" strike="noStrike" kern="1200" dirty="0">
                <a:solidFill>
                  <a:schemeClr val="tx1"/>
                </a:solidFill>
                <a:effectLst/>
                <a:latin typeface="+mn-lt"/>
                <a:ea typeface="+mn-ea"/>
                <a:cs typeface="+mn-cs"/>
              </a:rPr>
              <a:t>The </a:t>
            </a:r>
            <a:r>
              <a:rPr lang="fr-CH" sz="1200" b="0" i="0" u="none" strike="noStrike" kern="1200" dirty="0" err="1">
                <a:solidFill>
                  <a:schemeClr val="tx1"/>
                </a:solidFill>
                <a:effectLst/>
                <a:latin typeface="+mn-lt"/>
                <a:ea typeface="+mn-ea"/>
                <a:cs typeface="+mn-cs"/>
              </a:rPr>
              <a:t>Odyssey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children</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study</a:t>
            </a:r>
            <a:r>
              <a:rPr lang="fr-CH" sz="1200" b="0" i="0" u="none" strike="noStrike" kern="1200" dirty="0">
                <a:solidFill>
                  <a:schemeClr val="tx1"/>
                </a:solidFill>
                <a:effectLst/>
                <a:latin typeface="+mn-lt"/>
                <a:ea typeface="+mn-ea"/>
                <a:cs typeface="+mn-cs"/>
              </a:rPr>
              <a:t> </a:t>
            </a:r>
          </a:p>
          <a:p>
            <a:r>
              <a:rPr lang="fr-CH" sz="1200" b="0" i="0" u="none" strike="noStrike" kern="1200" dirty="0">
                <a:solidFill>
                  <a:schemeClr val="tx1"/>
                </a:solidFill>
                <a:effectLst/>
                <a:latin typeface="+mn-lt"/>
                <a:ea typeface="+mn-ea"/>
                <a:cs typeface="+mn-cs"/>
              </a:rPr>
              <a:t>The OAA 0202</a:t>
            </a:r>
          </a:p>
          <a:p>
            <a:r>
              <a:rPr lang="fr-CH" sz="1200" b="0" i="0" u="none" strike="noStrike" kern="1200" dirty="0">
                <a:solidFill>
                  <a:schemeClr val="tx1"/>
                </a:solidFill>
                <a:effectLst/>
                <a:latin typeface="+mn-lt"/>
                <a:ea typeface="+mn-ea"/>
                <a:cs typeface="+mn-cs"/>
              </a:rPr>
              <a:t>The LB48</a:t>
            </a:r>
          </a:p>
          <a:p>
            <a:r>
              <a:rPr lang="fr-CH" sz="1200" b="0" i="0" u="none" strike="noStrike" kern="1200" dirty="0">
                <a:solidFill>
                  <a:schemeClr val="tx1"/>
                </a:solidFill>
                <a:effectLst/>
                <a:latin typeface="+mn-lt"/>
                <a:ea typeface="+mn-ea"/>
                <a:cs typeface="+mn-cs"/>
              </a:rPr>
              <a:t>The OAA 506 LB</a:t>
            </a:r>
          </a:p>
          <a:p>
            <a:br>
              <a:rPr lang="fr-CH" sz="1200" b="0" i="0" u="none" strike="noStrike" kern="1200" dirty="0">
                <a:solidFill>
                  <a:schemeClr val="tx1"/>
                </a:solidFill>
                <a:effectLst/>
                <a:latin typeface="+mn-lt"/>
                <a:ea typeface="+mn-ea"/>
                <a:cs typeface="+mn-cs"/>
              </a:rPr>
            </a:br>
            <a:r>
              <a:rPr lang="fr-CH" sz="1200" b="0" i="0" u="none" strike="noStrike" kern="1200" dirty="0">
                <a:solidFill>
                  <a:schemeClr val="tx1"/>
                </a:solidFill>
                <a:effectLst/>
                <a:latin typeface="+mn-lt"/>
                <a:ea typeface="+mn-ea"/>
                <a:cs typeface="+mn-cs"/>
              </a:rPr>
              <a:t> </a:t>
            </a:r>
            <a:endParaRPr lang="fr-CH" sz="1800" b="0" i="0" u="none" strike="noStrike" kern="1200" dirty="0">
              <a:solidFill>
                <a:schemeClr val="tx1"/>
              </a:solidFill>
              <a:effectLst/>
              <a:latin typeface="+mn-lt"/>
              <a:ea typeface="+mn-ea"/>
              <a:cs typeface="+mn-cs"/>
            </a:endParaRPr>
          </a:p>
          <a:p>
            <a:pPr rtl="0"/>
            <a:r>
              <a:rPr lang="fr-CH" sz="1200" b="0" i="0" u="none" strike="noStrike" kern="1200" dirty="0" err="1">
                <a:solidFill>
                  <a:schemeClr val="tx1"/>
                </a:solidFill>
                <a:effectLst/>
                <a:latin typeface="+mn-lt"/>
                <a:ea typeface="+mn-ea"/>
                <a:cs typeface="+mn-cs"/>
              </a:rPr>
              <a:t>Although</a:t>
            </a:r>
            <a:r>
              <a:rPr lang="fr-CH" sz="1200" b="0" i="0" u="none" strike="noStrike" kern="1200" dirty="0">
                <a:solidFill>
                  <a:schemeClr val="tx1"/>
                </a:solidFill>
                <a:effectLst/>
                <a:latin typeface="+mn-lt"/>
                <a:ea typeface="+mn-ea"/>
                <a:cs typeface="+mn-cs"/>
              </a:rPr>
              <a:t> the IAS </a:t>
            </a:r>
            <a:r>
              <a:rPr lang="fr-CH" sz="1200" b="0" i="0" u="none" strike="noStrike" kern="1200" dirty="0" err="1">
                <a:solidFill>
                  <a:schemeClr val="tx1"/>
                </a:solidFill>
                <a:effectLst/>
                <a:latin typeface="+mn-lt"/>
                <a:ea typeface="+mn-ea"/>
                <a:cs typeface="+mn-cs"/>
              </a:rPr>
              <a:t>knowledge</a:t>
            </a:r>
            <a:r>
              <a:rPr lang="fr-CH" sz="1200" b="0" i="0" u="none" strike="noStrike" kern="1200" dirty="0">
                <a:solidFill>
                  <a:schemeClr val="tx1"/>
                </a:solidFill>
                <a:effectLst/>
                <a:latin typeface="+mn-lt"/>
                <a:ea typeface="+mn-ea"/>
                <a:cs typeface="+mn-cs"/>
              </a:rPr>
              <a:t> toolkits </a:t>
            </a:r>
            <a:r>
              <a:rPr lang="fr-CH" sz="1200" b="0" i="0" u="none" strike="noStrike" kern="1200" dirty="0" err="1">
                <a:solidFill>
                  <a:schemeClr val="tx1"/>
                </a:solidFill>
                <a:effectLst/>
                <a:latin typeface="+mn-lt"/>
                <a:ea typeface="+mn-ea"/>
                <a:cs typeface="+mn-cs"/>
              </a:rPr>
              <a:t>summarizing</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conference</a:t>
            </a:r>
            <a:r>
              <a:rPr lang="fr-CH" sz="1200" b="0" i="0" u="none" strike="noStrike" kern="1200" dirty="0">
                <a:solidFill>
                  <a:schemeClr val="tx1"/>
                </a:solidFill>
                <a:effectLst/>
                <a:latin typeface="+mn-lt"/>
                <a:ea typeface="+mn-ea"/>
                <a:cs typeface="+mn-cs"/>
              </a:rPr>
              <a:t> highlights </a:t>
            </a:r>
            <a:r>
              <a:rPr lang="fr-CH" sz="1200" b="0" i="0" u="none" strike="noStrike" kern="1200" dirty="0" err="1">
                <a:solidFill>
                  <a:schemeClr val="tx1"/>
                </a:solidFill>
                <a:effectLst/>
                <a:latin typeface="+mn-lt"/>
                <a:ea typeface="+mn-ea"/>
                <a:cs typeface="+mn-cs"/>
              </a:rPr>
              <a:t>will</a:t>
            </a:r>
            <a:r>
              <a:rPr lang="fr-CH" sz="1200" b="0" i="0" u="none" strike="noStrike" kern="1200" dirty="0">
                <a:solidFill>
                  <a:schemeClr val="tx1"/>
                </a:solidFill>
                <a:effectLst/>
                <a:latin typeface="+mn-lt"/>
                <a:ea typeface="+mn-ea"/>
                <a:cs typeface="+mn-cs"/>
              </a:rPr>
              <a:t> not </a:t>
            </a:r>
            <a:r>
              <a:rPr lang="fr-CH" sz="1200" b="0" i="0" u="none" strike="noStrike" kern="1200" dirty="0" err="1">
                <a:solidFill>
                  <a:schemeClr val="tx1"/>
                </a:solidFill>
                <a:effectLst/>
                <a:latin typeface="+mn-lt"/>
                <a:ea typeface="+mn-ea"/>
                <a:cs typeface="+mn-cs"/>
              </a:rPr>
              <a:t>be</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ready</a:t>
            </a:r>
            <a:r>
              <a:rPr lang="fr-CH" sz="1200" b="0" i="0" u="none" strike="noStrike" kern="1200" dirty="0">
                <a:solidFill>
                  <a:schemeClr val="tx1"/>
                </a:solidFill>
                <a:effectLst/>
                <a:latin typeface="+mn-lt"/>
                <a:ea typeface="+mn-ea"/>
                <a:cs typeface="+mn-cs"/>
              </a:rPr>
              <a:t> in time for the webinar, I </a:t>
            </a:r>
            <a:r>
              <a:rPr lang="fr-CH" sz="1200" b="0" i="0" u="none" strike="noStrike" kern="1200" dirty="0" err="1">
                <a:solidFill>
                  <a:schemeClr val="tx1"/>
                </a:solidFill>
                <a:effectLst/>
                <a:latin typeface="+mn-lt"/>
                <a:ea typeface="+mn-ea"/>
                <a:cs typeface="+mn-cs"/>
              </a:rPr>
              <a:t>am</a:t>
            </a:r>
            <a:r>
              <a:rPr lang="fr-CH" sz="1200" b="0" i="0" u="none" strike="noStrike" kern="1200" dirty="0">
                <a:solidFill>
                  <a:schemeClr val="tx1"/>
                </a:solidFill>
                <a:effectLst/>
                <a:latin typeface="+mn-lt"/>
                <a:ea typeface="+mn-ea"/>
                <a:cs typeface="+mn-cs"/>
              </a:rPr>
              <a:t> happy to </a:t>
            </a:r>
            <a:r>
              <a:rPr lang="fr-CH" sz="1200" b="0" i="0" u="none" strike="noStrike" kern="1200" dirty="0" err="1">
                <a:solidFill>
                  <a:schemeClr val="tx1"/>
                </a:solidFill>
                <a:effectLst/>
                <a:latin typeface="+mn-lt"/>
                <a:ea typeface="+mn-ea"/>
                <a:cs typeface="+mn-cs"/>
              </a:rPr>
              <a:t>share</a:t>
            </a:r>
            <a:r>
              <a:rPr lang="fr-CH" sz="1200" b="0" i="0" u="none" strike="noStrike" kern="1200" dirty="0">
                <a:solidFill>
                  <a:schemeClr val="tx1"/>
                </a:solidFill>
                <a:effectLst/>
                <a:latin typeface="+mn-lt"/>
                <a:ea typeface="+mn-ea"/>
                <a:cs typeface="+mn-cs"/>
              </a:rPr>
              <a:t> the topics IAS has </a:t>
            </a:r>
            <a:r>
              <a:rPr lang="fr-CH" sz="1200" b="0" i="0" u="none" strike="noStrike" kern="1200" dirty="0" err="1">
                <a:solidFill>
                  <a:schemeClr val="tx1"/>
                </a:solidFill>
                <a:effectLst/>
                <a:latin typeface="+mn-lt"/>
                <a:ea typeface="+mn-ea"/>
                <a:cs typeface="+mn-cs"/>
              </a:rPr>
              <a:t>identified</a:t>
            </a:r>
            <a:r>
              <a:rPr lang="fr-CH" sz="1200" b="0" i="0" u="none" strike="noStrike" kern="1200" dirty="0">
                <a:solidFill>
                  <a:schemeClr val="tx1"/>
                </a:solidFill>
                <a:effectLst/>
                <a:latin typeface="+mn-lt"/>
                <a:ea typeface="+mn-ea"/>
                <a:cs typeface="+mn-cs"/>
              </a:rPr>
              <a:t> for the toolkits. </a:t>
            </a:r>
            <a:r>
              <a:rPr lang="fr-CH" sz="1200" b="0" i="0" u="none" strike="noStrike" kern="1200" dirty="0" err="1">
                <a:solidFill>
                  <a:schemeClr val="tx1"/>
                </a:solidFill>
                <a:effectLst/>
                <a:latin typeface="+mn-lt"/>
                <a:ea typeface="+mn-ea"/>
                <a:cs typeface="+mn-cs"/>
              </a:rPr>
              <a:t>We</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hope</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this</a:t>
            </a:r>
            <a:r>
              <a:rPr lang="fr-CH" sz="1200" b="0" i="0" u="none" strike="noStrike" kern="1200" dirty="0">
                <a:solidFill>
                  <a:schemeClr val="tx1"/>
                </a:solidFill>
                <a:effectLst/>
                <a:latin typeface="+mn-lt"/>
                <a:ea typeface="+mn-ea"/>
                <a:cs typeface="+mn-cs"/>
              </a:rPr>
              <a:t> can </a:t>
            </a:r>
            <a:r>
              <a:rPr lang="fr-CH" sz="1200" b="0" i="0" u="none" strike="noStrike" kern="1200" dirty="0" err="1">
                <a:solidFill>
                  <a:schemeClr val="tx1"/>
                </a:solidFill>
                <a:effectLst/>
                <a:latin typeface="+mn-lt"/>
                <a:ea typeface="+mn-ea"/>
                <a:cs typeface="+mn-cs"/>
              </a:rPr>
              <a:t>be</a:t>
            </a:r>
            <a:r>
              <a:rPr lang="fr-CH" sz="1200" b="0" i="0" u="none" strike="noStrike" kern="1200" dirty="0">
                <a:solidFill>
                  <a:schemeClr val="tx1"/>
                </a:solidFill>
                <a:effectLst/>
                <a:latin typeface="+mn-lt"/>
                <a:ea typeface="+mn-ea"/>
                <a:cs typeface="+mn-cs"/>
              </a:rPr>
              <a:t> a </a:t>
            </a:r>
            <a:r>
              <a:rPr lang="fr-CH" sz="1200" b="0" i="0" u="none" strike="noStrike" kern="1200" dirty="0" err="1">
                <a:solidFill>
                  <a:schemeClr val="tx1"/>
                </a:solidFill>
                <a:effectLst/>
                <a:latin typeface="+mn-lt"/>
                <a:ea typeface="+mn-ea"/>
                <a:cs typeface="+mn-cs"/>
              </a:rPr>
              <a:t>helpful</a:t>
            </a:r>
            <a:r>
              <a:rPr lang="fr-CH" sz="1200" b="0" i="0" u="none" strike="noStrike" kern="1200" dirty="0">
                <a:solidFill>
                  <a:schemeClr val="tx1"/>
                </a:solidFill>
                <a:effectLst/>
                <a:latin typeface="+mn-lt"/>
                <a:ea typeface="+mn-ea"/>
                <a:cs typeface="+mn-cs"/>
              </a:rPr>
              <a:t> guide in the </a:t>
            </a:r>
            <a:r>
              <a:rPr lang="fr-CH" sz="1200" b="0" i="0" u="none" strike="noStrike" kern="1200" dirty="0" err="1">
                <a:solidFill>
                  <a:schemeClr val="tx1"/>
                </a:solidFill>
                <a:effectLst/>
                <a:latin typeface="+mn-lt"/>
                <a:ea typeface="+mn-ea"/>
                <a:cs typeface="+mn-cs"/>
              </a:rPr>
              <a:t>preparation</a:t>
            </a:r>
            <a:r>
              <a:rPr lang="fr-CH" sz="1200" b="0" i="0" u="none" strike="noStrike" kern="1200" dirty="0">
                <a:solidFill>
                  <a:schemeClr val="tx1"/>
                </a:solidFill>
                <a:effectLst/>
                <a:latin typeface="+mn-lt"/>
                <a:ea typeface="+mn-ea"/>
                <a:cs typeface="+mn-cs"/>
              </a:rPr>
              <a:t> of </a:t>
            </a:r>
            <a:r>
              <a:rPr lang="fr-CH" sz="1200" b="0" i="0" u="none" strike="noStrike" kern="1200" dirty="0" err="1">
                <a:solidFill>
                  <a:schemeClr val="tx1"/>
                </a:solidFill>
                <a:effectLst/>
                <a:latin typeface="+mn-lt"/>
                <a:ea typeface="+mn-ea"/>
                <a:cs typeface="+mn-cs"/>
              </a:rPr>
              <a:t>your</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presentation</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rtl="0"/>
            <a:r>
              <a:rPr lang="fr-CH" sz="1200" b="0" i="0" u="none" strike="noStrike" kern="1200" dirty="0">
                <a:solidFill>
                  <a:schemeClr val="tx1"/>
                </a:solidFill>
                <a:effectLst/>
                <a:latin typeface="+mn-lt"/>
                <a:ea typeface="+mn-ea"/>
                <a:cs typeface="+mn-cs"/>
              </a:rPr>
              <a:t> </a:t>
            </a:r>
            <a:endParaRPr lang="fr-CH" sz="1800" b="0" i="0" u="none" strike="noStrike" kern="1200" dirty="0">
              <a:solidFill>
                <a:schemeClr val="tx1"/>
              </a:solidFill>
              <a:effectLst/>
              <a:latin typeface="+mn-lt"/>
              <a:ea typeface="+mn-ea"/>
              <a:cs typeface="+mn-cs"/>
            </a:endParaRPr>
          </a:p>
          <a:p>
            <a:pPr rtl="0"/>
            <a:r>
              <a:rPr lang="fr-CH" sz="1200" b="0" i="0" u="none" strike="noStrike" kern="1200" dirty="0" err="1">
                <a:solidFill>
                  <a:schemeClr val="tx1"/>
                </a:solidFill>
                <a:effectLst/>
                <a:latin typeface="+mn-lt"/>
                <a:ea typeface="+mn-ea"/>
                <a:cs typeface="+mn-cs"/>
              </a:rPr>
              <a:t>PrEP</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WHO </a:t>
            </a:r>
            <a:r>
              <a:rPr lang="fr-CH" sz="1200" b="0" i="0" u="none" strike="noStrike" kern="1200" dirty="0" err="1">
                <a:solidFill>
                  <a:schemeClr val="tx1"/>
                </a:solidFill>
                <a:effectLst/>
                <a:latin typeface="+mn-lt"/>
                <a:ea typeface="+mn-ea"/>
                <a:cs typeface="+mn-cs"/>
              </a:rPr>
              <a:t>Lenacapavir</a:t>
            </a:r>
            <a:r>
              <a:rPr lang="fr-CH" sz="1200" b="0" i="0" u="none" strike="noStrike" kern="1200" dirty="0">
                <a:solidFill>
                  <a:schemeClr val="tx1"/>
                </a:solidFill>
                <a:effectLst/>
                <a:latin typeface="+mn-lt"/>
                <a:ea typeface="+mn-ea"/>
                <a:cs typeface="+mn-cs"/>
              </a:rPr>
              <a:t> guidance (</a:t>
            </a:r>
            <a:r>
              <a:rPr lang="fr-CH" sz="1200" b="0" i="0" u="sng" strike="noStrike" kern="1200" dirty="0">
                <a:solidFill>
                  <a:schemeClr val="tx1"/>
                </a:solidFill>
                <a:effectLst/>
                <a:latin typeface="+mn-lt"/>
                <a:ea typeface="+mn-ea"/>
                <a:cs typeface="+mn-cs"/>
                <a:hlinkClick r:id="rId3" tooltip="https://programme.ias2025.org/Programme/Session/202"/>
              </a:rPr>
              <a:t>SAT11</a:t>
            </a:r>
            <a:r>
              <a:rPr lang="fr-CH" sz="1200" b="0" i="0" u="none" strike="noStrike" kern="1200" dirty="0">
                <a:solidFill>
                  <a:schemeClr val="tx1"/>
                </a:solidFill>
                <a:effectLst/>
                <a:latin typeface="+mn-lt"/>
                <a:ea typeface="+mn-ea"/>
                <a:cs typeface="+mn-cs"/>
              </a:rPr>
              <a:t>, Michelle </a:t>
            </a:r>
            <a:r>
              <a:rPr lang="fr-CH" sz="1200" b="0" i="0" u="none" strike="noStrike" kern="1200" dirty="0" err="1">
                <a:solidFill>
                  <a:schemeClr val="tx1"/>
                </a:solidFill>
                <a:effectLst/>
                <a:latin typeface="+mn-lt"/>
                <a:ea typeface="+mn-ea"/>
                <a:cs typeface="+mn-cs"/>
              </a:rPr>
              <a:t>Rodolph</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presentation</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MK-8527 (</a:t>
            </a:r>
            <a:r>
              <a:rPr lang="fr-CH" sz="1200" b="0" i="0" u="sng" strike="noStrike" kern="1200" dirty="0">
                <a:solidFill>
                  <a:schemeClr val="tx1"/>
                </a:solidFill>
                <a:effectLst/>
                <a:latin typeface="+mn-lt"/>
                <a:ea typeface="+mn-ea"/>
                <a:cs typeface="+mn-cs"/>
                <a:hlinkClick r:id="rId4" tooltip="https://programme.ias2025.org/Abstract/Abstract/?abstractid=6515"/>
              </a:rPr>
              <a:t>OAS0106LB</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LA-CAB real-world </a:t>
            </a:r>
            <a:r>
              <a:rPr lang="fr-CH" sz="1200" b="0" i="0" u="none" strike="noStrike" kern="1200" dirty="0" err="1">
                <a:solidFill>
                  <a:schemeClr val="tx1"/>
                </a:solidFill>
                <a:effectLst/>
                <a:latin typeface="+mn-lt"/>
                <a:ea typeface="+mn-ea"/>
                <a:cs typeface="+mn-cs"/>
              </a:rPr>
              <a:t>implementation</a:t>
            </a:r>
            <a:r>
              <a:rPr lang="fr-CH" sz="1200" b="0" i="0" u="none" strike="noStrike" kern="1200" dirty="0">
                <a:solidFill>
                  <a:schemeClr val="tx1"/>
                </a:solidFill>
                <a:effectLst/>
                <a:latin typeface="+mn-lt"/>
                <a:ea typeface="+mn-ea"/>
                <a:cs typeface="+mn-cs"/>
              </a:rPr>
              <a:t> (</a:t>
            </a:r>
            <a:r>
              <a:rPr lang="fr-CH" sz="1200" b="0" i="0" u="sng" strike="noStrike" kern="1200" dirty="0">
                <a:solidFill>
                  <a:schemeClr val="tx1"/>
                </a:solidFill>
                <a:effectLst/>
                <a:latin typeface="+mn-lt"/>
                <a:ea typeface="+mn-ea"/>
                <a:cs typeface="+mn-cs"/>
                <a:hlinkClick r:id="rId5" tooltip="https://programme.ias2025.org/Abstract/Abstract/?abstractid=6865"/>
              </a:rPr>
              <a:t>LB48</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rtl="0"/>
            <a:r>
              <a:rPr lang="fr-CH" sz="1200" b="0" i="0" u="none" strike="noStrike" kern="1200" dirty="0">
                <a:solidFill>
                  <a:schemeClr val="tx1"/>
                </a:solidFill>
                <a:effectLst/>
                <a:latin typeface="+mn-lt"/>
                <a:ea typeface="+mn-ea"/>
                <a:cs typeface="+mn-cs"/>
              </a:rPr>
              <a:t>ART and </a:t>
            </a:r>
            <a:r>
              <a:rPr lang="fr-CH" sz="1200" b="0" i="0" u="none" strike="noStrike" kern="1200" dirty="0" err="1">
                <a:solidFill>
                  <a:schemeClr val="tx1"/>
                </a:solidFill>
                <a:effectLst/>
                <a:latin typeface="+mn-lt"/>
                <a:ea typeface="+mn-ea"/>
                <a:cs typeface="+mn-cs"/>
              </a:rPr>
              <a:t>co-morbidities</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IMPALA Cab/RPV </a:t>
            </a:r>
            <a:r>
              <a:rPr lang="fr-CH" sz="1200" b="0" i="0" u="none" strike="noStrike" kern="1200" dirty="0" err="1">
                <a:solidFill>
                  <a:schemeClr val="tx1"/>
                </a:solidFill>
                <a:effectLst/>
                <a:latin typeface="+mn-lt"/>
                <a:ea typeface="+mn-ea"/>
                <a:cs typeface="+mn-cs"/>
              </a:rPr>
              <a:t>adherence</a:t>
            </a:r>
            <a:r>
              <a:rPr lang="fr-CH" sz="1200" b="0" i="0" u="none" strike="noStrike" kern="1200" dirty="0">
                <a:solidFill>
                  <a:schemeClr val="tx1"/>
                </a:solidFill>
                <a:effectLst/>
                <a:latin typeface="+mn-lt"/>
                <a:ea typeface="+mn-ea"/>
                <a:cs typeface="+mn-cs"/>
              </a:rPr>
              <a:t> challenges (</a:t>
            </a:r>
            <a:r>
              <a:rPr lang="fr-CH" sz="1200" b="0" i="0" u="sng" strike="noStrike" kern="1200" dirty="0">
                <a:solidFill>
                  <a:schemeClr val="tx1"/>
                </a:solidFill>
                <a:effectLst/>
                <a:latin typeface="+mn-lt"/>
                <a:ea typeface="+mn-ea"/>
                <a:cs typeface="+mn-cs"/>
                <a:hlinkClick r:id="rId6" tooltip="https://programme.ias2025.org/Abstract/Abstract/?abstractid=6781"/>
              </a:rPr>
              <a:t>OAS0105LB</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Intermittent </a:t>
            </a:r>
            <a:r>
              <a:rPr lang="fr-CH" sz="1200" b="0" i="0" u="none" strike="noStrike" kern="1200" dirty="0" err="1">
                <a:solidFill>
                  <a:schemeClr val="tx1"/>
                </a:solidFill>
                <a:effectLst/>
                <a:latin typeface="+mn-lt"/>
                <a:ea typeface="+mn-ea"/>
                <a:cs typeface="+mn-cs"/>
              </a:rPr>
              <a:t>therapy</a:t>
            </a:r>
            <a:r>
              <a:rPr lang="fr-CH" sz="1200" b="0" i="0" u="none" strike="noStrike" kern="1200" dirty="0">
                <a:solidFill>
                  <a:schemeClr val="tx1"/>
                </a:solidFill>
                <a:effectLst/>
                <a:latin typeface="+mn-lt"/>
                <a:ea typeface="+mn-ea"/>
                <a:cs typeface="+mn-cs"/>
              </a:rPr>
              <a:t> (</a:t>
            </a:r>
            <a:r>
              <a:rPr lang="fr-CH" sz="1200" b="0" i="0" u="sng" strike="noStrike" kern="1200" dirty="0">
                <a:solidFill>
                  <a:schemeClr val="tx1"/>
                </a:solidFill>
                <a:effectLst/>
                <a:latin typeface="+mn-lt"/>
                <a:ea typeface="+mn-ea"/>
                <a:cs typeface="+mn-cs"/>
                <a:hlinkClick r:id="rId7" tooltip="https://programme.ias2025.org/Abstract/Abstract/?abstractid=6516"/>
              </a:rPr>
              <a:t>OAB0106LB</a:t>
            </a:r>
            <a:r>
              <a:rPr lang="fr-CH" sz="1200" b="0" i="0" u="none" strike="noStrike" kern="1200" dirty="0">
                <a:solidFill>
                  <a:schemeClr val="tx1"/>
                </a:solidFill>
                <a:effectLst/>
                <a:latin typeface="+mn-lt"/>
                <a:ea typeface="+mn-ea"/>
                <a:cs typeface="+mn-cs"/>
              </a:rPr>
              <a:t>,</a:t>
            </a:r>
            <a:r>
              <a:rPr lang="fr-CH" sz="1200" b="0" i="0" u="sng" strike="noStrike" kern="1200" dirty="0">
                <a:solidFill>
                  <a:schemeClr val="tx1"/>
                </a:solidFill>
                <a:effectLst/>
                <a:latin typeface="+mn-lt"/>
                <a:ea typeface="+mn-ea"/>
                <a:cs typeface="+mn-cs"/>
                <a:hlinkClick r:id="rId8" tooltip="https://programme.ias2025.org/Abstract/Abstract/?abstractid=6712"/>
              </a:rPr>
              <a:t>OAS0104LB</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MODERATO dual </a:t>
            </a:r>
            <a:r>
              <a:rPr lang="fr-CH" sz="1200" b="0" i="0" u="none" strike="noStrike" kern="1200" dirty="0" err="1">
                <a:solidFill>
                  <a:schemeClr val="tx1"/>
                </a:solidFill>
                <a:effectLst/>
                <a:latin typeface="+mn-lt"/>
                <a:ea typeface="+mn-ea"/>
                <a:cs typeface="+mn-cs"/>
              </a:rPr>
              <a:t>therapy</a:t>
            </a:r>
            <a:r>
              <a:rPr lang="fr-CH" sz="1200" b="0" i="0" u="none" strike="noStrike" kern="1200" dirty="0">
                <a:solidFill>
                  <a:schemeClr val="tx1"/>
                </a:solidFill>
                <a:effectLst/>
                <a:latin typeface="+mn-lt"/>
                <a:ea typeface="+mn-ea"/>
                <a:cs typeface="+mn-cs"/>
              </a:rPr>
              <a:t> West and Central </a:t>
            </a:r>
            <a:r>
              <a:rPr lang="fr-CH" sz="1200" b="0" i="0" u="none" strike="noStrike" kern="1200" dirty="0" err="1">
                <a:solidFill>
                  <a:schemeClr val="tx1"/>
                </a:solidFill>
                <a:effectLst/>
                <a:latin typeface="+mn-lt"/>
                <a:ea typeface="+mn-ea"/>
                <a:cs typeface="+mn-cs"/>
              </a:rPr>
              <a:t>Africa</a:t>
            </a:r>
            <a:r>
              <a:rPr lang="fr-CH" sz="1200" b="0" i="0" u="none" strike="noStrike" kern="1200" dirty="0">
                <a:solidFill>
                  <a:schemeClr val="tx1"/>
                </a:solidFill>
                <a:effectLst/>
                <a:latin typeface="+mn-lt"/>
                <a:ea typeface="+mn-ea"/>
                <a:cs typeface="+mn-cs"/>
              </a:rPr>
              <a:t> (</a:t>
            </a:r>
            <a:r>
              <a:rPr lang="fr-CH" sz="1200" b="0" i="0" u="sng" strike="noStrike" kern="1200" dirty="0">
                <a:solidFill>
                  <a:schemeClr val="tx1"/>
                </a:solidFill>
                <a:effectLst/>
                <a:latin typeface="+mn-lt"/>
                <a:ea typeface="+mn-ea"/>
                <a:cs typeface="+mn-cs"/>
                <a:hlinkClick r:id="rId9" tooltip="https://programme.ias2025.org/Abstract/Abstract/?abstractid=5282"/>
              </a:rPr>
              <a:t>OAB0103</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err="1">
                <a:solidFill>
                  <a:schemeClr val="tx1"/>
                </a:solidFill>
                <a:effectLst/>
                <a:latin typeface="+mn-lt"/>
                <a:ea typeface="+mn-ea"/>
                <a:cs typeface="+mn-cs"/>
              </a:rPr>
              <a:t>Weight</a:t>
            </a:r>
            <a:r>
              <a:rPr lang="fr-CH" sz="1200" b="0" i="0" u="none" strike="noStrike" kern="1200" dirty="0">
                <a:solidFill>
                  <a:schemeClr val="tx1"/>
                </a:solidFill>
                <a:effectLst/>
                <a:latin typeface="+mn-lt"/>
                <a:ea typeface="+mn-ea"/>
                <a:cs typeface="+mn-cs"/>
              </a:rPr>
              <a:t> gain (</a:t>
            </a:r>
            <a:r>
              <a:rPr lang="fr-CH" sz="1200" b="0" i="0" u="sng" strike="noStrike" kern="1200" dirty="0">
                <a:solidFill>
                  <a:schemeClr val="tx1"/>
                </a:solidFill>
                <a:effectLst/>
                <a:latin typeface="+mn-lt"/>
                <a:ea typeface="+mn-ea"/>
                <a:cs typeface="+mn-cs"/>
                <a:hlinkClick r:id="rId10" tooltip="https://programme.ias2025.org/Abstract/Abstract/?abstractid=5888"/>
              </a:rPr>
              <a:t>OAB0204</a:t>
            </a:r>
            <a:r>
              <a:rPr lang="fr-CH" sz="1200" b="0" i="0" u="none" strike="noStrike" kern="1200" dirty="0">
                <a:solidFill>
                  <a:schemeClr val="tx1"/>
                </a:solidFill>
                <a:effectLst/>
                <a:latin typeface="+mn-lt"/>
                <a:ea typeface="+mn-ea"/>
                <a:cs typeface="+mn-cs"/>
              </a:rPr>
              <a:t>,</a:t>
            </a:r>
            <a:r>
              <a:rPr lang="fr-CH" sz="1200" b="0" i="0" u="sng" strike="noStrike" kern="1200" dirty="0">
                <a:solidFill>
                  <a:schemeClr val="tx1"/>
                </a:solidFill>
                <a:effectLst/>
                <a:latin typeface="+mn-lt"/>
                <a:ea typeface="+mn-ea"/>
                <a:cs typeface="+mn-cs"/>
                <a:hlinkClick r:id="rId11" tooltip="https://programme.ias2025.org/Abstract/Abstract/?abstractid=6779"/>
              </a:rPr>
              <a:t>OAB0206LB</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UNITY </a:t>
            </a:r>
            <a:r>
              <a:rPr lang="fr-CH" sz="1200" b="0" i="0" u="none" strike="noStrike" kern="1200" dirty="0" err="1">
                <a:solidFill>
                  <a:schemeClr val="tx1"/>
                </a:solidFill>
                <a:effectLst/>
                <a:latin typeface="+mn-lt"/>
                <a:ea typeface="+mn-ea"/>
                <a:cs typeface="+mn-cs"/>
              </a:rPr>
              <a:t>tecovirimat</a:t>
            </a:r>
            <a:r>
              <a:rPr lang="fr-CH" sz="1200" b="0" i="0" u="none" strike="noStrike" kern="1200" dirty="0">
                <a:solidFill>
                  <a:schemeClr val="tx1"/>
                </a:solidFill>
                <a:effectLst/>
                <a:latin typeface="+mn-lt"/>
                <a:ea typeface="+mn-ea"/>
                <a:cs typeface="+mn-cs"/>
              </a:rPr>
              <a:t> for </a:t>
            </a:r>
            <a:r>
              <a:rPr lang="fr-CH" sz="1200" b="0" i="0" u="none" strike="noStrike" kern="1200" dirty="0" err="1">
                <a:solidFill>
                  <a:schemeClr val="tx1"/>
                </a:solidFill>
                <a:effectLst/>
                <a:latin typeface="+mn-lt"/>
                <a:ea typeface="+mn-ea"/>
                <a:cs typeface="+mn-cs"/>
              </a:rPr>
              <a:t>mpox</a:t>
            </a:r>
            <a:r>
              <a:rPr lang="fr-CH" sz="1200" b="0" i="0" u="none" strike="noStrike" kern="1200" dirty="0">
                <a:solidFill>
                  <a:schemeClr val="tx1"/>
                </a:solidFill>
                <a:effectLst/>
                <a:latin typeface="+mn-lt"/>
                <a:ea typeface="+mn-ea"/>
                <a:cs typeface="+mn-cs"/>
              </a:rPr>
              <a:t> (</a:t>
            </a:r>
            <a:r>
              <a:rPr lang="fr-CH" sz="1200" b="0" i="0" u="sng" strike="noStrike" kern="1200" dirty="0">
                <a:solidFill>
                  <a:schemeClr val="tx1"/>
                </a:solidFill>
                <a:effectLst/>
                <a:latin typeface="+mn-lt"/>
                <a:ea typeface="+mn-ea"/>
                <a:cs typeface="+mn-cs"/>
                <a:hlinkClick r:id="rId12" tooltip="https://programme.ias2025.org/Programme/Session/171"/>
              </a:rPr>
              <a:t>OAM01</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rtl="0"/>
            <a:r>
              <a:rPr lang="fr-CH" sz="1200" b="0" i="0" u="none" strike="noStrike" kern="1200" dirty="0">
                <a:solidFill>
                  <a:schemeClr val="tx1"/>
                </a:solidFill>
                <a:effectLst/>
                <a:latin typeface="+mn-lt"/>
                <a:ea typeface="+mn-ea"/>
                <a:cs typeface="+mn-cs"/>
              </a:rPr>
              <a:t>Strides and </a:t>
            </a:r>
            <a:r>
              <a:rPr lang="fr-CH" sz="1200" b="0" i="0" u="none" strike="noStrike" kern="1200" dirty="0" err="1">
                <a:solidFill>
                  <a:schemeClr val="tx1"/>
                </a:solidFill>
                <a:effectLst/>
                <a:latin typeface="+mn-lt"/>
                <a:ea typeface="+mn-ea"/>
                <a:cs typeface="+mn-cs"/>
              </a:rPr>
              <a:t>setbacks</a:t>
            </a:r>
            <a:r>
              <a:rPr lang="fr-CH" sz="1200" b="0" i="0" u="none" strike="noStrike" kern="1200" dirty="0">
                <a:solidFill>
                  <a:schemeClr val="tx1"/>
                </a:solidFill>
                <a:effectLst/>
                <a:latin typeface="+mn-lt"/>
                <a:ea typeface="+mn-ea"/>
                <a:cs typeface="+mn-cs"/>
              </a:rPr>
              <a:t> in </a:t>
            </a:r>
            <a:r>
              <a:rPr lang="fr-CH" sz="1200" b="0" i="0" u="none" strike="noStrike" kern="1200" dirty="0" err="1">
                <a:solidFill>
                  <a:schemeClr val="tx1"/>
                </a:solidFill>
                <a:effectLst/>
                <a:latin typeface="+mn-lt"/>
                <a:ea typeface="+mn-ea"/>
                <a:cs typeface="+mn-cs"/>
              </a:rPr>
              <a:t>paediatric</a:t>
            </a:r>
            <a:r>
              <a:rPr lang="fr-CH" sz="1200" b="0" i="0" u="none" strike="noStrike" kern="1200" dirty="0">
                <a:solidFill>
                  <a:schemeClr val="tx1"/>
                </a:solidFill>
                <a:effectLst/>
                <a:latin typeface="+mn-lt"/>
                <a:ea typeface="+mn-ea"/>
                <a:cs typeface="+mn-cs"/>
              </a:rPr>
              <a:t> and adolescent care</a:t>
            </a:r>
            <a:endParaRPr lang="fr-CH" sz="1800" b="0" i="0" u="none" strike="noStrike" kern="1200" dirty="0">
              <a:solidFill>
                <a:schemeClr val="tx1"/>
              </a:solidFill>
              <a:effectLst/>
              <a:latin typeface="+mn-lt"/>
              <a:ea typeface="+mn-ea"/>
              <a:cs typeface="+mn-cs"/>
            </a:endParaRPr>
          </a:p>
          <a:p>
            <a:pPr lvl="1" rtl="0"/>
            <a:r>
              <a:rPr lang="fr-CH" sz="1200" b="0" i="0" u="sng" strike="noStrike" kern="1200" dirty="0">
                <a:solidFill>
                  <a:schemeClr val="tx1"/>
                </a:solidFill>
                <a:effectLst/>
                <a:latin typeface="+mn-lt"/>
                <a:ea typeface="+mn-ea"/>
                <a:cs typeface="+mn-cs"/>
                <a:hlinkClick r:id="rId13" tooltip="https://programme.ias2025.org/Abstract/Abstract/?abstractid=832"/>
              </a:rPr>
              <a:t>ODYSSEY trial and predicators of treatment failure in children</a:t>
            </a:r>
            <a:endParaRPr lang="fr-CH" sz="1800" b="0" i="0" u="none" strike="noStrike" kern="1200" dirty="0">
              <a:solidFill>
                <a:schemeClr val="tx1"/>
              </a:solidFill>
              <a:effectLst/>
              <a:latin typeface="+mn-lt"/>
              <a:ea typeface="+mn-ea"/>
              <a:cs typeface="+mn-cs"/>
            </a:endParaRPr>
          </a:p>
          <a:p>
            <a:pPr lvl="1" rtl="0"/>
            <a:r>
              <a:rPr lang="fr-CH" sz="1200" b="0" i="0" u="sng" strike="noStrike" kern="1200" dirty="0">
                <a:solidFill>
                  <a:schemeClr val="tx1"/>
                </a:solidFill>
                <a:effectLst/>
                <a:latin typeface="+mn-lt"/>
                <a:ea typeface="+mn-ea"/>
                <a:cs typeface="+mn-cs"/>
                <a:hlinkClick r:id="rId14" tooltip="https://programme.ias2025.org/Abstract/Abstract/?abstractid=6749"/>
              </a:rPr>
              <a:t>Early administration of two bNAbs in infants</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Inflammation in </a:t>
            </a:r>
            <a:r>
              <a:rPr lang="fr-CH" sz="1200" b="0" i="0" u="none" strike="noStrike" kern="1200" dirty="0" err="1">
                <a:solidFill>
                  <a:schemeClr val="tx1"/>
                </a:solidFill>
                <a:effectLst/>
                <a:latin typeface="+mn-lt"/>
                <a:ea typeface="+mn-ea"/>
                <a:cs typeface="+mn-cs"/>
              </a:rPr>
              <a:t>children</a:t>
            </a:r>
            <a:r>
              <a:rPr lang="fr-CH" sz="1200" b="0" i="0" u="none" strike="noStrike" kern="1200" dirty="0">
                <a:solidFill>
                  <a:schemeClr val="tx1"/>
                </a:solidFill>
                <a:effectLst/>
                <a:latin typeface="+mn-lt"/>
                <a:ea typeface="+mn-ea"/>
                <a:cs typeface="+mn-cs"/>
              </a:rPr>
              <a:t> (</a:t>
            </a:r>
            <a:r>
              <a:rPr lang="fr-CH" sz="1200" b="0" i="0" u="sng" strike="noStrike" kern="1200" dirty="0">
                <a:solidFill>
                  <a:schemeClr val="tx1"/>
                </a:solidFill>
                <a:effectLst/>
                <a:latin typeface="+mn-lt"/>
                <a:ea typeface="+mn-ea"/>
                <a:cs typeface="+mn-cs"/>
                <a:hlinkClick r:id="rId15" tooltip="https://programme.ias2025.org/Abstract/Abstract/?abstractid=3960"/>
              </a:rPr>
              <a:t>OAA0103</a:t>
            </a:r>
            <a:r>
              <a:rPr lang="fr-CH" sz="1200" b="0" i="0" u="none" strike="noStrike" kern="1200" dirty="0">
                <a:solidFill>
                  <a:schemeClr val="tx1"/>
                </a:solidFill>
                <a:effectLst/>
                <a:latin typeface="+mn-lt"/>
                <a:ea typeface="+mn-ea"/>
                <a:cs typeface="+mn-cs"/>
              </a:rPr>
              <a:t>,</a:t>
            </a:r>
            <a:r>
              <a:rPr lang="fr-CH" sz="1200" b="0" i="0" u="sng" strike="noStrike" kern="1200" dirty="0">
                <a:solidFill>
                  <a:schemeClr val="tx1"/>
                </a:solidFill>
                <a:effectLst/>
                <a:latin typeface="+mn-lt"/>
                <a:ea typeface="+mn-ea"/>
                <a:cs typeface="+mn-cs"/>
                <a:hlinkClick r:id="rId16" tooltip="https://programme.ias2025.org/Abstract/Abstract/?abstractid=4431"/>
              </a:rPr>
              <a:t>OAA0502</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rtl="0"/>
            <a:r>
              <a:rPr lang="fr-CH" sz="1200" b="0" i="0" u="none" strike="noStrike" kern="1200" dirty="0">
                <a:solidFill>
                  <a:schemeClr val="tx1"/>
                </a:solidFill>
                <a:effectLst/>
                <a:latin typeface="+mn-lt"/>
                <a:ea typeface="+mn-ea"/>
                <a:cs typeface="+mn-cs"/>
              </a:rPr>
              <a:t>Basic science and the </a:t>
            </a:r>
            <a:r>
              <a:rPr lang="fr-CH" sz="1200" b="0" i="0" u="none" strike="noStrike" kern="1200" dirty="0" err="1">
                <a:solidFill>
                  <a:schemeClr val="tx1"/>
                </a:solidFill>
                <a:effectLst/>
                <a:latin typeface="+mn-lt"/>
                <a:ea typeface="+mn-ea"/>
                <a:cs typeface="+mn-cs"/>
              </a:rPr>
              <a:t>reservoir</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Xu Yu </a:t>
            </a:r>
            <a:r>
              <a:rPr lang="fr-CH" sz="1200" b="0" i="0" u="none" strike="noStrike" kern="1200" dirty="0" err="1">
                <a:solidFill>
                  <a:schemeClr val="tx1"/>
                </a:solidFill>
                <a:effectLst/>
                <a:latin typeface="+mn-lt"/>
                <a:ea typeface="+mn-ea"/>
                <a:cs typeface="+mn-cs"/>
              </a:rPr>
              <a:t>plenary</a:t>
            </a:r>
            <a:r>
              <a:rPr lang="fr-CH" sz="1200" b="0" i="0" u="none" strike="noStrike" kern="1200" dirty="0">
                <a:solidFill>
                  <a:schemeClr val="tx1"/>
                </a:solidFill>
                <a:effectLst/>
                <a:latin typeface="+mn-lt"/>
                <a:ea typeface="+mn-ea"/>
                <a:cs typeface="+mn-cs"/>
              </a:rPr>
              <a:t> (</a:t>
            </a:r>
            <a:r>
              <a:rPr lang="fr-CH" sz="1200" b="0" i="0" u="sng" strike="noStrike" kern="1200" dirty="0">
                <a:solidFill>
                  <a:schemeClr val="tx1"/>
                </a:solidFill>
                <a:effectLst/>
                <a:latin typeface="+mn-lt"/>
                <a:ea typeface="+mn-ea"/>
                <a:cs typeface="+mn-cs"/>
                <a:hlinkClick r:id="rId17" tooltip="https://programme.ias2025.org/Programme/Session/13"/>
              </a:rPr>
              <a:t>PL01</a:t>
            </a:r>
            <a:r>
              <a:rPr lang="fr-CH" sz="1200" b="0" i="0" u="none" strike="noStrike" kern="1200" dirty="0">
                <a:solidFill>
                  <a:schemeClr val="tx1"/>
                </a:solidFill>
                <a:effectLst/>
                <a:latin typeface="+mn-lt"/>
                <a:ea typeface="+mn-ea"/>
                <a:cs typeface="+mn-cs"/>
              </a:rPr>
              <a:t> – </a:t>
            </a:r>
            <a:r>
              <a:rPr lang="fr-CH" sz="1200" b="0" i="0" u="none" strike="noStrike" kern="1200" dirty="0" err="1">
                <a:solidFill>
                  <a:schemeClr val="tx1"/>
                </a:solidFill>
                <a:effectLst/>
                <a:latin typeface="+mn-lt"/>
                <a:ea typeface="+mn-ea"/>
                <a:cs typeface="+mn-cs"/>
              </a:rPr>
              <a:t>Understanding</a:t>
            </a:r>
            <a:r>
              <a:rPr lang="fr-CH" sz="1200" b="0" i="0" u="none" strike="noStrike" kern="1200" dirty="0">
                <a:solidFill>
                  <a:schemeClr val="tx1"/>
                </a:solidFill>
                <a:effectLst/>
                <a:latin typeface="+mn-lt"/>
                <a:ea typeface="+mn-ea"/>
                <a:cs typeface="+mn-cs"/>
              </a:rPr>
              <a:t> the HIV </a:t>
            </a:r>
            <a:r>
              <a:rPr lang="fr-CH" sz="1200" b="0" i="0" u="none" strike="noStrike" kern="1200" dirty="0" err="1">
                <a:solidFill>
                  <a:schemeClr val="tx1"/>
                </a:solidFill>
                <a:effectLst/>
                <a:latin typeface="+mn-lt"/>
                <a:ea typeface="+mn-ea"/>
                <a:cs typeface="+mn-cs"/>
              </a:rPr>
              <a:t>reservoir</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err="1">
                <a:solidFill>
                  <a:schemeClr val="tx1"/>
                </a:solidFill>
                <a:effectLst/>
                <a:latin typeface="+mn-lt"/>
                <a:ea typeface="+mn-ea"/>
                <a:cs typeface="+mn-cs"/>
              </a:rPr>
              <a:t>bnABs</a:t>
            </a:r>
            <a:r>
              <a:rPr lang="fr-CH" sz="1200" b="0" i="0" u="none" strike="noStrike" kern="1200" dirty="0">
                <a:solidFill>
                  <a:schemeClr val="tx1"/>
                </a:solidFill>
                <a:effectLst/>
                <a:latin typeface="+mn-lt"/>
                <a:ea typeface="+mn-ea"/>
                <a:cs typeface="+mn-cs"/>
              </a:rPr>
              <a:t> + immune </a:t>
            </a:r>
            <a:r>
              <a:rPr lang="fr-CH" sz="1200" b="0" i="0" u="none" strike="noStrike" kern="1200" dirty="0" err="1">
                <a:solidFill>
                  <a:schemeClr val="tx1"/>
                </a:solidFill>
                <a:effectLst/>
                <a:latin typeface="+mn-lt"/>
                <a:ea typeface="+mn-ea"/>
                <a:cs typeface="+mn-cs"/>
              </a:rPr>
              <a:t>modulator</a:t>
            </a:r>
            <a:r>
              <a:rPr lang="fr-CH" sz="1200" b="0" i="0" u="none" strike="noStrike" kern="1200" dirty="0">
                <a:solidFill>
                  <a:schemeClr val="tx1"/>
                </a:solidFill>
                <a:effectLst/>
                <a:latin typeface="+mn-lt"/>
                <a:ea typeface="+mn-ea"/>
                <a:cs typeface="+mn-cs"/>
              </a:rPr>
              <a:t> (</a:t>
            </a:r>
            <a:r>
              <a:rPr lang="fr-CH" sz="1200" b="0" i="0" u="sng" strike="noStrike" kern="1200" dirty="0">
                <a:solidFill>
                  <a:schemeClr val="tx1"/>
                </a:solidFill>
                <a:effectLst/>
                <a:latin typeface="+mn-lt"/>
                <a:ea typeface="+mn-ea"/>
                <a:cs typeface="+mn-cs"/>
                <a:hlinkClick r:id="rId18" tooltip="https://programme.ias2025.org/Abstract/Abstract/?abstractid=2922"/>
              </a:rPr>
              <a:t>OAA0202</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lvl="1" rtl="0"/>
            <a:r>
              <a:rPr lang="fr-CH" sz="1200" b="0" i="0" u="none" strike="noStrike" kern="1200" dirty="0">
                <a:solidFill>
                  <a:schemeClr val="tx1"/>
                </a:solidFill>
                <a:effectLst/>
                <a:latin typeface="+mn-lt"/>
                <a:ea typeface="+mn-ea"/>
                <a:cs typeface="+mn-cs"/>
              </a:rPr>
              <a:t>AGT103-T (</a:t>
            </a:r>
            <a:r>
              <a:rPr lang="fr-CH" sz="1200" b="0" i="0" u="sng" strike="noStrike" kern="1200" dirty="0">
                <a:solidFill>
                  <a:schemeClr val="tx1"/>
                </a:solidFill>
                <a:effectLst/>
                <a:latin typeface="+mn-lt"/>
                <a:ea typeface="+mn-ea"/>
                <a:cs typeface="+mn-cs"/>
                <a:hlinkClick r:id="rId19" tooltip="https://programme.ias2025.org/Abstract/Abstract/?abstractid=6525"/>
              </a:rPr>
              <a:t>OAA0506LB</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rtl="0"/>
            <a:r>
              <a:rPr lang="fr-CH" sz="1200" b="0" i="0" u="none" strike="noStrike" kern="1200" dirty="0">
                <a:solidFill>
                  <a:schemeClr val="tx1"/>
                </a:solidFill>
                <a:effectLst/>
                <a:latin typeface="+mn-lt"/>
                <a:ea typeface="+mn-ea"/>
                <a:cs typeface="+mn-cs"/>
              </a:rPr>
              <a:t> </a:t>
            </a:r>
            <a:endParaRPr lang="fr-CH" sz="1800" b="0" i="0" u="none" strike="noStrike" kern="1200" dirty="0">
              <a:solidFill>
                <a:schemeClr val="tx1"/>
              </a:solidFill>
              <a:effectLst/>
              <a:latin typeface="+mn-lt"/>
              <a:ea typeface="+mn-ea"/>
              <a:cs typeface="+mn-cs"/>
            </a:endParaRPr>
          </a:p>
          <a:p>
            <a:pPr rtl="0"/>
            <a:r>
              <a:rPr lang="fr-CH" sz="1200" b="0" i="0" u="none" strike="noStrike" kern="1200" dirty="0">
                <a:solidFill>
                  <a:schemeClr val="tx1"/>
                </a:solidFill>
                <a:effectLst/>
                <a:latin typeface="+mn-lt"/>
                <a:ea typeface="+mn-ea"/>
                <a:cs typeface="+mn-cs"/>
              </a:rPr>
              <a:t>The page on </a:t>
            </a:r>
            <a:r>
              <a:rPr lang="fr-CH" sz="1200" b="0" i="0" u="none" strike="noStrike" kern="1200" dirty="0" err="1">
                <a:solidFill>
                  <a:schemeClr val="tx1"/>
                </a:solidFill>
                <a:effectLst/>
                <a:latin typeface="+mn-lt"/>
                <a:ea typeface="+mn-ea"/>
                <a:cs typeface="+mn-cs"/>
              </a:rPr>
              <a:t>our</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website</a:t>
            </a:r>
            <a:r>
              <a:rPr lang="fr-CH" sz="1200" b="0" i="0" u="sng" strike="noStrike" kern="1200" dirty="0" err="1">
                <a:solidFill>
                  <a:schemeClr val="tx1"/>
                </a:solidFill>
                <a:effectLst/>
                <a:latin typeface="+mn-lt"/>
                <a:ea typeface="+mn-ea"/>
                <a:cs typeface="+mn-cs"/>
                <a:hlinkClick r:id="rId20" tooltip="https://www.iasociety.org/blog/takeaways-ias-2025"/>
              </a:rPr>
              <a:t>summarizing</a:t>
            </a:r>
            <a:r>
              <a:rPr lang="fr-CH" sz="1200" b="0" i="0" u="sng" strike="noStrike" kern="1200" dirty="0">
                <a:solidFill>
                  <a:schemeClr val="tx1"/>
                </a:solidFill>
                <a:effectLst/>
                <a:latin typeface="+mn-lt"/>
                <a:ea typeface="+mn-ea"/>
                <a:cs typeface="+mn-cs"/>
                <a:hlinkClick r:id="rId20" tooltip="https://www.iasociety.org/blog/takeaways-ias-2025"/>
              </a:rPr>
              <a:t> the key </a:t>
            </a:r>
            <a:r>
              <a:rPr lang="fr-CH" sz="1200" b="0" i="0" u="sng" strike="noStrike" kern="1200" dirty="0" err="1">
                <a:solidFill>
                  <a:schemeClr val="tx1"/>
                </a:solidFill>
                <a:effectLst/>
                <a:latin typeface="+mn-lt"/>
                <a:ea typeface="+mn-ea"/>
                <a:cs typeface="+mn-cs"/>
                <a:hlinkClick r:id="rId20" tooltip="https://www.iasociety.org/blog/takeaways-ias-2025"/>
              </a:rPr>
              <a:t>takeaways</a:t>
            </a:r>
            <a:r>
              <a:rPr lang="fr-CH" sz="1200" b="0" i="0" u="none" strike="noStrike" kern="1200" dirty="0" err="1">
                <a:solidFill>
                  <a:schemeClr val="tx1"/>
                </a:solidFill>
                <a:effectLst/>
                <a:latin typeface="+mn-lt"/>
                <a:ea typeface="+mn-ea"/>
                <a:cs typeface="+mn-cs"/>
              </a:rPr>
              <a:t>of</a:t>
            </a:r>
            <a:r>
              <a:rPr lang="fr-CH" sz="1200" b="0" i="0" u="none" strike="noStrike" kern="1200" dirty="0">
                <a:solidFill>
                  <a:schemeClr val="tx1"/>
                </a:solidFill>
                <a:effectLst/>
                <a:latin typeface="+mn-lt"/>
                <a:ea typeface="+mn-ea"/>
                <a:cs typeface="+mn-cs"/>
              </a:rPr>
              <a:t> the </a:t>
            </a:r>
            <a:r>
              <a:rPr lang="fr-CH" sz="1200" b="0" i="0" u="none" strike="noStrike" kern="1200" dirty="0" err="1">
                <a:solidFill>
                  <a:schemeClr val="tx1"/>
                </a:solidFill>
                <a:effectLst/>
                <a:latin typeface="+mn-lt"/>
                <a:ea typeface="+mn-ea"/>
                <a:cs typeface="+mn-cs"/>
              </a:rPr>
              <a:t>conference</a:t>
            </a:r>
            <a:r>
              <a:rPr lang="fr-CH" sz="1200" b="0" i="0" u="none" strike="noStrike" kern="1200" dirty="0">
                <a:solidFill>
                  <a:schemeClr val="tx1"/>
                </a:solidFill>
                <a:effectLst/>
                <a:latin typeface="+mn-lt"/>
                <a:ea typeface="+mn-ea"/>
                <a:cs typeface="+mn-cs"/>
              </a:rPr>
              <a:t>, as </a:t>
            </a:r>
            <a:r>
              <a:rPr lang="fr-CH" sz="1200" b="0" i="0" u="none" strike="noStrike" kern="1200" dirty="0" err="1">
                <a:solidFill>
                  <a:schemeClr val="tx1"/>
                </a:solidFill>
                <a:effectLst/>
                <a:latin typeface="+mn-lt"/>
                <a:ea typeface="+mn-ea"/>
                <a:cs typeface="+mn-cs"/>
              </a:rPr>
              <a:t>well</a:t>
            </a:r>
            <a:r>
              <a:rPr lang="fr-CH" sz="1200" b="0" i="0" u="none" strike="noStrike" kern="1200" dirty="0">
                <a:solidFill>
                  <a:schemeClr val="tx1"/>
                </a:solidFill>
                <a:effectLst/>
                <a:latin typeface="+mn-lt"/>
                <a:ea typeface="+mn-ea"/>
                <a:cs typeface="+mn-cs"/>
              </a:rPr>
              <a:t> as </a:t>
            </a:r>
            <a:r>
              <a:rPr lang="fr-CH" sz="1200" b="0" i="0" u="none" strike="noStrike" kern="1200" dirty="0" err="1">
                <a:solidFill>
                  <a:schemeClr val="tx1"/>
                </a:solidFill>
                <a:effectLst/>
                <a:latin typeface="+mn-lt"/>
                <a:ea typeface="+mn-ea"/>
                <a:cs typeface="+mn-cs"/>
              </a:rPr>
              <a:t>the</a:t>
            </a:r>
            <a:r>
              <a:rPr lang="fr-CH" sz="1200" b="0" i="0" u="sng" strike="noStrike" kern="1200" dirty="0" err="1">
                <a:solidFill>
                  <a:schemeClr val="tx1"/>
                </a:solidFill>
                <a:effectLst/>
                <a:latin typeface="+mn-lt"/>
                <a:ea typeface="+mn-ea"/>
                <a:cs typeface="+mn-cs"/>
                <a:hlinkClick r:id="rId21" tooltip="https://www.iasociety.org/conferences/ias2025/programme/rapporteurs"/>
              </a:rPr>
              <a:t>rapporteur</a:t>
            </a:r>
            <a:r>
              <a:rPr lang="fr-CH" sz="1200" b="0" i="0" u="sng" strike="noStrike" kern="1200" dirty="0">
                <a:solidFill>
                  <a:schemeClr val="tx1"/>
                </a:solidFill>
                <a:effectLst/>
                <a:latin typeface="+mn-lt"/>
                <a:ea typeface="+mn-ea"/>
                <a:cs typeface="+mn-cs"/>
                <a:hlinkClick r:id="rId21" tooltip="https://www.iasociety.org/conferences/ias2025/programme/rapporteurs"/>
              </a:rPr>
              <a:t> summaries</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may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also</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be</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helpful</a:t>
            </a:r>
            <a:r>
              <a:rPr lang="fr-CH" sz="1200" b="0" i="0" u="none" strike="noStrike" kern="1200" dirty="0">
                <a:solidFill>
                  <a:schemeClr val="tx1"/>
                </a:solidFill>
                <a:effectLst/>
                <a:latin typeface="+mn-lt"/>
                <a:ea typeface="+mn-ea"/>
                <a:cs typeface="+mn-cs"/>
              </a:rPr>
              <a:t>.</a:t>
            </a:r>
            <a:endParaRPr lang="fr-CH" sz="1800" b="0" i="0" u="none" strike="noStrike" kern="1200" dirty="0">
              <a:solidFill>
                <a:schemeClr val="tx1"/>
              </a:solidFill>
              <a:effectLst/>
              <a:latin typeface="+mn-lt"/>
              <a:ea typeface="+mn-ea"/>
              <a:cs typeface="+mn-cs"/>
            </a:endParaRPr>
          </a:p>
          <a:p>
            <a:pPr rtl="0"/>
            <a:r>
              <a:rPr lang="fr-CH" sz="1200" b="0" i="0" u="none" strike="noStrike" kern="1200" dirty="0">
                <a:solidFill>
                  <a:schemeClr val="tx1"/>
                </a:solidFill>
                <a:effectLst/>
                <a:latin typeface="+mn-lt"/>
                <a:ea typeface="+mn-ea"/>
                <a:cs typeface="+mn-cs"/>
              </a:rPr>
              <a:t> </a:t>
            </a:r>
            <a:endParaRPr lang="fr-CH" sz="1800" b="0" i="0" u="none" strike="noStrike" kern="1200" dirty="0">
              <a:solidFill>
                <a:schemeClr val="tx1"/>
              </a:solidFill>
              <a:effectLst/>
              <a:latin typeface="+mn-lt"/>
              <a:ea typeface="+mn-ea"/>
              <a:cs typeface="+mn-cs"/>
            </a:endParaRPr>
          </a:p>
          <a:p>
            <a:endParaRPr lang="en-US" dirty="0"/>
          </a:p>
        </p:txBody>
      </p:sp>
      <p:sp>
        <p:nvSpPr>
          <p:cNvPr id="4" name="Espaço Reservado para Número de Slide 3"/>
          <p:cNvSpPr>
            <a:spLocks noGrp="1"/>
          </p:cNvSpPr>
          <p:nvPr>
            <p:ph type="sldNum" sz="quarter" idx="5"/>
          </p:nvPr>
        </p:nvSpPr>
        <p:spPr/>
        <p:txBody>
          <a:bodyPr/>
          <a:lstStyle/>
          <a:p>
            <a:fld id="{1BE8DCDC-D13C-2549-BE6A-717E9EED41AD}" type="slidenum">
              <a:rPr lang="en-GB" smtClean="0"/>
              <a:t>1</a:t>
            </a:fld>
            <a:endParaRPr lang="en-GB"/>
          </a:p>
        </p:txBody>
      </p:sp>
    </p:spTree>
    <p:extLst>
      <p:ext uri="{BB962C8B-B14F-4D97-AF65-F5344CB8AC3E}">
        <p14:creationId xmlns:p14="http://schemas.microsoft.com/office/powerpoint/2010/main" val="3886914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8A1FD-B2D8-4CF6-78A9-B449C50D0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0CBD5-AD88-253B-2FC9-CFC77CE088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34BD6A-DFD1-9C69-39E0-0236560C66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a:solidFill>
                  <a:schemeClr val="tx1"/>
                </a:solidFill>
                <a:effectLst/>
                <a:latin typeface="+mn-lt"/>
                <a:ea typeface="+mn-ea"/>
                <a:cs typeface="+mn-cs"/>
              </a:rPr>
              <a:t>I </a:t>
            </a:r>
            <a:r>
              <a:rPr lang="fr-CH" sz="1200" b="1" kern="1200" dirty="0" err="1">
                <a:solidFill>
                  <a:schemeClr val="tx1"/>
                </a:solidFill>
                <a:effectLst/>
                <a:latin typeface="+mn-lt"/>
                <a:ea typeface="+mn-ea"/>
                <a:cs typeface="+mn-cs"/>
              </a:rPr>
              <a:t>will</a:t>
            </a:r>
            <a:r>
              <a:rPr lang="fr-CH" sz="1200" b="1" kern="1200" dirty="0">
                <a:solidFill>
                  <a:schemeClr val="tx1"/>
                </a:solidFill>
                <a:effectLst/>
                <a:latin typeface="+mn-lt"/>
                <a:ea typeface="+mn-ea"/>
                <a:cs typeface="+mn-cs"/>
              </a:rPr>
              <a:t> talk about cure, </a:t>
            </a:r>
            <a:r>
              <a:rPr lang="fr-CH" sz="1200" b="1" kern="1200" dirty="0" err="1">
                <a:solidFill>
                  <a:schemeClr val="tx1"/>
                </a:solidFill>
                <a:effectLst/>
                <a:latin typeface="+mn-lt"/>
                <a:ea typeface="+mn-ea"/>
                <a:cs typeface="+mn-cs"/>
              </a:rPr>
              <a:t>prevention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antiretroviral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strategies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comorbidities</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then</a:t>
            </a:r>
            <a:r>
              <a:rPr lang="fr-CH" sz="1200" b="1" kern="1200" dirty="0">
                <a:solidFill>
                  <a:schemeClr val="tx1"/>
                </a:solidFill>
                <a:effectLst/>
                <a:latin typeface="+mn-lt"/>
                <a:ea typeface="+mn-ea"/>
                <a:cs typeface="+mn-cs"/>
              </a:rPr>
              <a:t> highlight the main perspectives </a:t>
            </a:r>
            <a:r>
              <a:rPr lang="fr-CH" sz="1200" b="1" kern="1200" dirty="0" err="1">
                <a:solidFill>
                  <a:schemeClr val="tx1"/>
                </a:solidFill>
                <a:effectLst/>
                <a:latin typeface="+mn-lt"/>
                <a:ea typeface="+mn-ea"/>
                <a:cs typeface="+mn-cs"/>
              </a:rPr>
              <a:t>from</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track</a:t>
            </a:r>
            <a:r>
              <a:rPr lang="fr-CH" sz="1200" b="1" kern="1200" dirty="0">
                <a:solidFill>
                  <a:schemeClr val="tx1"/>
                </a:solidFill>
                <a:effectLst/>
                <a:latin typeface="+mn-lt"/>
                <a:ea typeface="+mn-ea"/>
                <a:cs typeface="+mn-cs"/>
              </a:rPr>
              <a:t> A and </a:t>
            </a:r>
            <a:r>
              <a:rPr lang="fr-CH" sz="1200" b="1" kern="1200" dirty="0" err="1">
                <a:solidFill>
                  <a:schemeClr val="tx1"/>
                </a:solidFill>
                <a:effectLst/>
                <a:latin typeface="+mn-lt"/>
                <a:ea typeface="+mn-ea"/>
                <a:cs typeface="+mn-cs"/>
              </a:rPr>
              <a:t>track</a:t>
            </a:r>
            <a:r>
              <a:rPr lang="fr-CH" sz="1200" b="1" kern="1200" dirty="0">
                <a:solidFill>
                  <a:schemeClr val="tx1"/>
                </a:solidFill>
                <a:effectLst/>
                <a:latin typeface="+mn-lt"/>
                <a:ea typeface="+mn-ea"/>
                <a:cs typeface="+mn-cs"/>
              </a:rPr>
              <a:t> B, in </a:t>
            </a:r>
            <a:r>
              <a:rPr lang="fr-CH" sz="1200" b="1" kern="1200" dirty="0" err="1">
                <a:solidFill>
                  <a:schemeClr val="tx1"/>
                </a:solidFill>
                <a:effectLst/>
                <a:latin typeface="+mn-lt"/>
                <a:ea typeface="+mn-ea"/>
                <a:cs typeface="+mn-cs"/>
              </a:rPr>
              <a:t>order</a:t>
            </a:r>
            <a:r>
              <a:rPr lang="fr-CH" sz="1200" b="1" kern="1200" dirty="0">
                <a:solidFill>
                  <a:schemeClr val="tx1"/>
                </a:solidFill>
                <a:effectLst/>
                <a:latin typeface="+mn-lt"/>
                <a:ea typeface="+mn-ea"/>
                <a:cs typeface="+mn-cs"/>
              </a:rPr>
              <a:t> to cover the full range of </a:t>
            </a:r>
            <a:r>
              <a:rPr lang="fr-CH" sz="1200" b="1" kern="1200" dirty="0" err="1">
                <a:solidFill>
                  <a:schemeClr val="tx1"/>
                </a:solidFill>
                <a:effectLst/>
                <a:latin typeface="+mn-lt"/>
                <a:ea typeface="+mn-ea"/>
                <a:cs typeface="+mn-cs"/>
              </a:rPr>
              <a:t>thematic</a:t>
            </a:r>
            <a:r>
              <a:rPr lang="fr-CH" sz="1200" b="1" kern="1200" dirty="0">
                <a:solidFill>
                  <a:schemeClr val="tx1"/>
                </a:solidFill>
                <a:effectLst/>
                <a:latin typeface="+mn-lt"/>
                <a:ea typeface="+mn-ea"/>
                <a:cs typeface="+mn-cs"/>
              </a:rPr>
              <a:t> axes: basic science, </a:t>
            </a:r>
            <a:r>
              <a:rPr lang="fr-CH" sz="1200" b="1" kern="1200" dirty="0" err="1">
                <a:solidFill>
                  <a:schemeClr val="tx1"/>
                </a:solidFill>
                <a:effectLst/>
                <a:latin typeface="+mn-lt"/>
                <a:ea typeface="+mn-ea"/>
                <a:cs typeface="+mn-cs"/>
              </a:rPr>
              <a:t>clinical</a:t>
            </a:r>
            <a:r>
              <a:rPr lang="fr-CH" sz="1200" b="1" kern="1200" dirty="0">
                <a:solidFill>
                  <a:schemeClr val="tx1"/>
                </a:solidFill>
                <a:effectLst/>
                <a:latin typeface="+mn-lt"/>
                <a:ea typeface="+mn-ea"/>
                <a:cs typeface="+mn-cs"/>
              </a:rPr>
              <a:t> science, </a:t>
            </a:r>
            <a:r>
              <a:rPr lang="fr-CH" sz="1200" b="1" kern="1200" dirty="0" err="1">
                <a:solidFill>
                  <a:schemeClr val="tx1"/>
                </a:solidFill>
                <a:effectLst/>
                <a:latin typeface="+mn-lt"/>
                <a:ea typeface="+mn-ea"/>
                <a:cs typeface="+mn-cs"/>
              </a:rPr>
              <a:t>epidemiology</a:t>
            </a:r>
            <a:r>
              <a:rPr lang="fr-CH" sz="1200" b="1" kern="1200" dirty="0">
                <a:solidFill>
                  <a:schemeClr val="tx1"/>
                </a:solidFill>
                <a:effectLst/>
                <a:latin typeface="+mn-lt"/>
                <a:ea typeface="+mn-ea"/>
                <a:cs typeface="+mn-cs"/>
              </a:rPr>
              <a:t>, social and </a:t>
            </a:r>
            <a:r>
              <a:rPr lang="fr-CH" sz="1200" b="1" kern="1200" dirty="0" err="1">
                <a:solidFill>
                  <a:schemeClr val="tx1"/>
                </a:solidFill>
                <a:effectLst/>
                <a:latin typeface="+mn-lt"/>
                <a:ea typeface="+mn-ea"/>
                <a:cs typeface="+mn-cs"/>
              </a:rPr>
              <a:t>behavioral</a:t>
            </a:r>
            <a:r>
              <a:rPr lang="fr-CH" sz="1200" b="1" kern="1200" dirty="0">
                <a:solidFill>
                  <a:schemeClr val="tx1"/>
                </a:solidFill>
                <a:effectLst/>
                <a:latin typeface="+mn-lt"/>
                <a:ea typeface="+mn-ea"/>
                <a:cs typeface="+mn-cs"/>
              </a:rPr>
              <a:t> sciences, </a:t>
            </a:r>
            <a:r>
              <a:rPr lang="fr-CH" sz="1200" b="1" kern="1200" dirty="0" err="1">
                <a:solidFill>
                  <a:schemeClr val="tx1"/>
                </a:solidFill>
                <a:effectLst/>
                <a:latin typeface="+mn-lt"/>
                <a:ea typeface="+mn-ea"/>
                <a:cs typeface="+mn-cs"/>
              </a:rPr>
              <a:t>implementation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economics</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health</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systems</a:t>
            </a:r>
            <a:r>
              <a:rPr lang="fr-CH" sz="1200" b="1" kern="1200" dirty="0">
                <a:solidFill>
                  <a:schemeClr val="tx1"/>
                </a:solidFill>
                <a:effectLst/>
                <a:latin typeface="+mn-lt"/>
                <a:ea typeface="+mn-ea"/>
                <a:cs typeface="+mn-cs"/>
              </a:rPr>
              <a:t>. Of course, </a:t>
            </a:r>
            <a:r>
              <a:rPr lang="fr-CH" sz="1200" b="1" kern="1200" dirty="0" err="1">
                <a:solidFill>
                  <a:schemeClr val="tx1"/>
                </a:solidFill>
                <a:effectLst/>
                <a:latin typeface="+mn-lt"/>
                <a:ea typeface="+mn-ea"/>
                <a:cs typeface="+mn-cs"/>
              </a:rPr>
              <a:t>this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 subjective </a:t>
            </a:r>
            <a:r>
              <a:rPr lang="fr-CH" sz="1200" b="1" kern="1200" dirty="0" err="1">
                <a:solidFill>
                  <a:schemeClr val="tx1"/>
                </a:solidFill>
                <a:effectLst/>
                <a:latin typeface="+mn-lt"/>
                <a:ea typeface="+mn-ea"/>
                <a:cs typeface="+mn-cs"/>
              </a:rPr>
              <a:t>journey</a:t>
            </a:r>
            <a:r>
              <a:rPr lang="fr-CH" sz="1200" b="1" kern="1200" dirty="0">
                <a:solidFill>
                  <a:schemeClr val="tx1"/>
                </a:solidFill>
                <a:effectLst/>
                <a:latin typeface="+mn-lt"/>
                <a:ea typeface="+mn-ea"/>
                <a:cs typeface="+mn-cs"/>
              </a:rPr>
              <a:t>, but one </a:t>
            </a:r>
            <a:r>
              <a:rPr lang="fr-CH" sz="1200" b="1" kern="1200" dirty="0" err="1">
                <a:solidFill>
                  <a:schemeClr val="tx1"/>
                </a:solidFill>
                <a:effectLst/>
                <a:latin typeface="+mn-lt"/>
                <a:ea typeface="+mn-ea"/>
                <a:cs typeface="+mn-cs"/>
              </a:rPr>
              <a:t>that</a:t>
            </a:r>
            <a:r>
              <a:rPr lang="fr-CH" sz="1200" b="1" kern="1200" dirty="0">
                <a:solidFill>
                  <a:schemeClr val="tx1"/>
                </a:solidFill>
                <a:effectLst/>
                <a:latin typeface="+mn-lt"/>
                <a:ea typeface="+mn-ea"/>
                <a:cs typeface="+mn-cs"/>
              </a:rPr>
              <a:t> I </a:t>
            </a:r>
            <a:r>
              <a:rPr lang="fr-CH" sz="1200" b="1" kern="1200" dirty="0" err="1">
                <a:solidFill>
                  <a:schemeClr val="tx1"/>
                </a:solidFill>
                <a:effectLst/>
                <a:latin typeface="+mn-lt"/>
                <a:ea typeface="+mn-ea"/>
                <a:cs typeface="+mn-cs"/>
              </a:rPr>
              <a:t>hope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will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both</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generalizable</a:t>
            </a:r>
            <a:r>
              <a:rPr lang="fr-CH" sz="1200" b="1" kern="1200" dirty="0">
                <a:solidFill>
                  <a:schemeClr val="tx1"/>
                </a:solidFill>
                <a:effectLst/>
                <a:latin typeface="+mn-lt"/>
                <a:ea typeface="+mn-ea"/>
                <a:cs typeface="+mn-cs"/>
              </a:rPr>
              <a:t> and of </a:t>
            </a:r>
            <a:r>
              <a:rPr lang="fr-CH" sz="1200" b="1" kern="1200" dirty="0" err="1">
                <a:solidFill>
                  <a:schemeClr val="tx1"/>
                </a:solidFill>
                <a:effectLst/>
                <a:latin typeface="+mn-lt"/>
                <a:ea typeface="+mn-ea"/>
                <a:cs typeface="+mn-cs"/>
              </a:rPr>
              <a:t>interest</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this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friendly</a:t>
            </a:r>
            <a:r>
              <a:rPr lang="fr-CH" sz="1200" b="1" kern="1200" dirty="0">
                <a:solidFill>
                  <a:schemeClr val="tx1"/>
                </a:solidFill>
                <a:effectLst/>
                <a:latin typeface="+mn-lt"/>
                <a:ea typeface="+mn-ea"/>
                <a:cs typeface="+mn-cs"/>
              </a:rPr>
              <a:t> audience.</a:t>
            </a:r>
          </a:p>
          <a:p>
            <a:endParaRPr lang="en-GB" dirty="0"/>
          </a:p>
        </p:txBody>
      </p:sp>
      <p:sp>
        <p:nvSpPr>
          <p:cNvPr id="4" name="Slide Number Placeholder 3">
            <a:extLst>
              <a:ext uri="{FF2B5EF4-FFF2-40B4-BE49-F238E27FC236}">
                <a16:creationId xmlns:a16="http://schemas.microsoft.com/office/drawing/2014/main" id="{763A648E-FF6F-9F27-20DE-A72424ECEF0A}"/>
              </a:ext>
            </a:extLst>
          </p:cNvPr>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2144291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a:solidFill>
                  <a:schemeClr val="tx1"/>
                </a:solidFill>
                <a:effectLst/>
                <a:latin typeface="+mn-lt"/>
                <a:ea typeface="+mn-ea"/>
                <a:cs typeface="+mn-cs"/>
              </a:rPr>
              <a:t>The </a:t>
            </a:r>
            <a:r>
              <a:rPr lang="fr-CH" sz="1200" b="1" kern="1200" dirty="0" err="1">
                <a:solidFill>
                  <a:schemeClr val="tx1"/>
                </a:solidFill>
                <a:effectLst/>
                <a:latin typeface="+mn-lt"/>
                <a:ea typeface="+mn-ea"/>
                <a:cs typeface="+mn-cs"/>
              </a:rPr>
              <a:t>conference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began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with</a:t>
            </a:r>
            <a:r>
              <a:rPr lang="fr-CH" sz="1200" b="1" kern="1200" dirty="0">
                <a:solidFill>
                  <a:schemeClr val="tx1"/>
                </a:solidFill>
                <a:effectLst/>
                <a:latin typeface="+mn-lt"/>
                <a:ea typeface="+mn-ea"/>
                <a:cs typeface="+mn-cs"/>
              </a:rPr>
              <a:t> good news, </a:t>
            </a:r>
            <a:r>
              <a:rPr lang="fr-CH" sz="1200" b="1" kern="1200" dirty="0" err="1">
                <a:solidFill>
                  <a:schemeClr val="tx1"/>
                </a:solidFill>
                <a:effectLst/>
                <a:latin typeface="+mn-lt"/>
                <a:ea typeface="+mn-ea"/>
                <a:cs typeface="+mn-cs"/>
              </a:rPr>
              <a:t>with</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remarkable</a:t>
            </a:r>
            <a:r>
              <a:rPr lang="fr-CH" sz="1200" b="1" kern="1200" dirty="0">
                <a:solidFill>
                  <a:schemeClr val="tx1"/>
                </a:solidFill>
                <a:effectLst/>
                <a:latin typeface="+mn-lt"/>
                <a:ea typeface="+mn-ea"/>
                <a:cs typeface="+mn-cs"/>
              </a:rPr>
              <a:t> case of Lorène </a:t>
            </a:r>
            <a:r>
              <a:rPr lang="fr-CH" sz="1200" b="1" kern="1200" dirty="0" err="1">
                <a:solidFill>
                  <a:schemeClr val="tx1"/>
                </a:solidFill>
                <a:effectLst/>
                <a:latin typeface="+mn-lt"/>
                <a:ea typeface="+mn-ea"/>
                <a:cs typeface="+mn-cs"/>
              </a:rPr>
              <a:t>Wilhenberg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She</a:t>
            </a:r>
            <a:r>
              <a:rPr lang="fr-CH" sz="1200" b="1" kern="1200" dirty="0">
                <a:solidFill>
                  <a:schemeClr val="tx1"/>
                </a:solidFill>
                <a:effectLst/>
                <a:latin typeface="+mn-lt"/>
                <a:ea typeface="+mn-ea"/>
                <a:cs typeface="+mn-cs"/>
              </a:rPr>
              <a:t> has </a:t>
            </a:r>
            <a:r>
              <a:rPr lang="fr-CH" sz="1200" b="1" kern="1200" dirty="0" err="1">
                <a:solidFill>
                  <a:schemeClr val="tx1"/>
                </a:solidFill>
                <a:effectLst/>
                <a:latin typeface="+mn-lt"/>
                <a:ea typeface="+mn-ea"/>
                <a:cs typeface="+mn-cs"/>
              </a:rPr>
              <a:t>maintained</a:t>
            </a:r>
            <a:r>
              <a:rPr lang="fr-CH" sz="1200" b="1" kern="1200" dirty="0">
                <a:solidFill>
                  <a:schemeClr val="tx1"/>
                </a:solidFill>
                <a:effectLst/>
                <a:latin typeface="+mn-lt"/>
                <a:ea typeface="+mn-ea"/>
                <a:cs typeface="+mn-cs"/>
              </a:rPr>
              <a:t> an </a:t>
            </a:r>
            <a:r>
              <a:rPr lang="fr-CH" sz="1200" b="1" kern="1200" dirty="0" err="1">
                <a:solidFill>
                  <a:schemeClr val="tx1"/>
                </a:solidFill>
                <a:effectLst/>
                <a:latin typeface="+mn-lt"/>
                <a:ea typeface="+mn-ea"/>
                <a:cs typeface="+mn-cs"/>
              </a:rPr>
              <a:t>undetectable</a:t>
            </a:r>
            <a:r>
              <a:rPr lang="fr-CH" sz="1200" b="1" kern="1200" dirty="0">
                <a:solidFill>
                  <a:schemeClr val="tx1"/>
                </a:solidFill>
                <a:effectLst/>
                <a:latin typeface="+mn-lt"/>
                <a:ea typeface="+mn-ea"/>
                <a:cs typeface="+mn-cs"/>
              </a:rPr>
              <a:t> viral </a:t>
            </a:r>
            <a:r>
              <a:rPr lang="fr-CH" sz="1200" b="1" kern="1200" dirty="0" err="1">
                <a:solidFill>
                  <a:schemeClr val="tx1"/>
                </a:solidFill>
                <a:effectLst/>
                <a:latin typeface="+mn-lt"/>
                <a:ea typeface="+mn-ea"/>
                <a:cs typeface="+mn-cs"/>
              </a:rPr>
              <a:t>load</a:t>
            </a:r>
            <a:r>
              <a:rPr lang="fr-CH" sz="1200" b="1" kern="1200" dirty="0">
                <a:solidFill>
                  <a:schemeClr val="tx1"/>
                </a:solidFill>
                <a:effectLst/>
                <a:latin typeface="+mn-lt"/>
                <a:ea typeface="+mn-ea"/>
                <a:cs typeface="+mn-cs"/>
              </a:rPr>
              <a:t> for </a:t>
            </a:r>
            <a:r>
              <a:rPr lang="fr-CH" sz="1200" b="1" kern="1200" dirty="0" err="1">
                <a:solidFill>
                  <a:schemeClr val="tx1"/>
                </a:solidFill>
                <a:effectLst/>
                <a:latin typeface="+mn-lt"/>
                <a:ea typeface="+mn-ea"/>
                <a:cs typeface="+mn-cs"/>
              </a:rPr>
              <a:t>many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years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without</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antiretrovirals</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even</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diagnosis</a:t>
            </a:r>
            <a:r>
              <a:rPr lang="fr-CH" sz="1200" b="1" kern="1200" dirty="0">
                <a:solidFill>
                  <a:schemeClr val="tx1"/>
                </a:solidFill>
                <a:effectLst/>
                <a:latin typeface="+mn-lt"/>
                <a:ea typeface="+mn-ea"/>
                <a:cs typeface="+mn-cs"/>
              </a:rPr>
              <a:t> of </a:t>
            </a:r>
            <a:r>
              <a:rPr lang="fr-CH" sz="1200" b="1" kern="1200" dirty="0" err="1">
                <a:solidFill>
                  <a:schemeClr val="tx1"/>
                </a:solidFill>
                <a:effectLst/>
                <a:latin typeface="+mn-lt"/>
                <a:ea typeface="+mn-ea"/>
                <a:cs typeface="+mn-cs"/>
              </a:rPr>
              <a:t>lung</a:t>
            </a:r>
            <a:r>
              <a:rPr lang="fr-CH" sz="1200" b="1" kern="1200" dirty="0">
                <a:solidFill>
                  <a:schemeClr val="tx1"/>
                </a:solidFill>
                <a:effectLst/>
                <a:latin typeface="+mn-lt"/>
                <a:ea typeface="+mn-ea"/>
                <a:cs typeface="+mn-cs"/>
              </a:rPr>
              <a:t> cancer and </a:t>
            </a:r>
            <a:r>
              <a:rPr lang="fr-CH" sz="1200" b="1" kern="1200" dirty="0" err="1">
                <a:solidFill>
                  <a:schemeClr val="tx1"/>
                </a:solidFill>
                <a:effectLst/>
                <a:latin typeface="+mn-lt"/>
                <a:ea typeface="+mn-ea"/>
                <a:cs typeface="+mn-cs"/>
              </a:rPr>
              <a:t>associated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treatments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did</a:t>
            </a:r>
            <a:r>
              <a:rPr lang="fr-CH" sz="1200" b="1" kern="1200" dirty="0">
                <a:solidFill>
                  <a:schemeClr val="tx1"/>
                </a:solidFill>
                <a:effectLst/>
                <a:latin typeface="+mn-lt"/>
                <a:ea typeface="+mn-ea"/>
                <a:cs typeface="+mn-cs"/>
              </a:rPr>
              <a:t> not compromise viral control. Mrs. </a:t>
            </a:r>
            <a:r>
              <a:rPr lang="fr-CH" sz="1200" b="1" kern="1200" dirty="0" err="1">
                <a:solidFill>
                  <a:schemeClr val="tx1"/>
                </a:solidFill>
                <a:effectLst/>
                <a:latin typeface="+mn-lt"/>
                <a:ea typeface="+mn-ea"/>
                <a:cs typeface="+mn-cs"/>
              </a:rPr>
              <a:t>Wilhenberg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belongs</a:t>
            </a:r>
            <a:r>
              <a:rPr lang="fr-CH" sz="1200" b="1" kern="1200" dirty="0">
                <a:solidFill>
                  <a:schemeClr val="tx1"/>
                </a:solidFill>
                <a:effectLst/>
                <a:latin typeface="+mn-lt"/>
                <a:ea typeface="+mn-ea"/>
                <a:cs typeface="+mn-cs"/>
              </a:rPr>
              <a:t> to the rare group of </a:t>
            </a:r>
            <a:r>
              <a:rPr lang="fr-CH" sz="1200" b="1" kern="1200" dirty="0" err="1">
                <a:solidFill>
                  <a:schemeClr val="tx1"/>
                </a:solidFill>
                <a:effectLst/>
                <a:latin typeface="+mn-lt"/>
                <a:ea typeface="+mn-ea"/>
                <a:cs typeface="+mn-cs"/>
              </a:rPr>
              <a:t>so-called</a:t>
            </a:r>
            <a:r>
              <a:rPr lang="fr-CH" sz="1200" b="1" kern="1200" dirty="0">
                <a:solidFill>
                  <a:schemeClr val="tx1"/>
                </a:solidFill>
                <a:effectLst/>
                <a:latin typeface="+mn-lt"/>
                <a:ea typeface="+mn-ea"/>
                <a:cs typeface="+mn-cs"/>
              </a:rPr>
              <a:t> </a:t>
            </a:r>
            <a:r>
              <a:rPr lang="fr-CH" sz="1200" b="1" i="1" kern="1200" dirty="0" err="1">
                <a:solidFill>
                  <a:schemeClr val="tx1"/>
                </a:solidFill>
                <a:effectLst/>
                <a:latin typeface="+mn-lt"/>
                <a:ea typeface="+mn-ea"/>
                <a:cs typeface="+mn-cs"/>
              </a:rPr>
              <a:t>elite</a:t>
            </a:r>
            <a:r>
              <a:rPr lang="fr-CH" sz="1200" b="1" i="1" kern="1200" dirty="0">
                <a:solidFill>
                  <a:schemeClr val="tx1"/>
                </a:solidFill>
                <a:effectLst/>
                <a:latin typeface="+mn-lt"/>
                <a:ea typeface="+mn-ea"/>
                <a:cs typeface="+mn-cs"/>
              </a:rPr>
              <a:t> </a:t>
            </a:r>
            <a:r>
              <a:rPr lang="fr-CH" sz="1200" b="1" i="1" kern="1200" dirty="0" err="1">
                <a:solidFill>
                  <a:schemeClr val="tx1"/>
                </a:solidFill>
                <a:effectLst/>
                <a:latin typeface="+mn-lt"/>
                <a:ea typeface="+mn-ea"/>
                <a:cs typeface="+mn-cs"/>
              </a:rPr>
              <a:t>controllers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who</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provide</a:t>
            </a:r>
            <a:r>
              <a:rPr lang="fr-CH" sz="1200" b="1" kern="1200" dirty="0">
                <a:solidFill>
                  <a:schemeClr val="tx1"/>
                </a:solidFill>
                <a:effectLst/>
                <a:latin typeface="+mn-lt"/>
                <a:ea typeface="+mn-ea"/>
                <a:cs typeface="+mn-cs"/>
              </a:rPr>
              <a:t> unique insights </a:t>
            </a:r>
            <a:r>
              <a:rPr lang="fr-CH" sz="1200" b="1" kern="1200" dirty="0" err="1">
                <a:solidFill>
                  <a:schemeClr val="tx1"/>
                </a:solidFill>
                <a:effectLst/>
                <a:latin typeface="+mn-lt"/>
                <a:ea typeface="+mn-ea"/>
                <a:cs typeface="+mn-cs"/>
              </a:rPr>
              <a:t>into</a:t>
            </a:r>
            <a:r>
              <a:rPr lang="fr-CH" sz="1200" b="1" kern="1200" dirty="0">
                <a:solidFill>
                  <a:schemeClr val="tx1"/>
                </a:solidFill>
                <a:effectLst/>
                <a:latin typeface="+mn-lt"/>
                <a:ea typeface="+mn-ea"/>
                <a:cs typeface="+mn-cs"/>
              </a:rPr>
              <a:t> immune </a:t>
            </a:r>
            <a:r>
              <a:rPr lang="fr-CH" sz="1200" b="1" kern="1200" dirty="0" err="1">
                <a:solidFill>
                  <a:schemeClr val="tx1"/>
                </a:solidFill>
                <a:effectLst/>
                <a:latin typeface="+mn-lt"/>
                <a:ea typeface="+mn-ea"/>
                <a:cs typeface="+mn-cs"/>
              </a:rPr>
              <a:t>strategies</a:t>
            </a:r>
            <a:r>
              <a:rPr lang="fr-CH" sz="1200" b="1" kern="1200" dirty="0">
                <a:solidFill>
                  <a:schemeClr val="tx1"/>
                </a:solidFill>
                <a:effectLst/>
                <a:latin typeface="+mn-lt"/>
                <a:ea typeface="+mn-ea"/>
                <a:cs typeface="+mn-cs"/>
              </a:rPr>
              <a:t> for long-</a:t>
            </a:r>
            <a:r>
              <a:rPr lang="fr-CH" sz="1200" b="1" kern="1200" dirty="0" err="1">
                <a:solidFill>
                  <a:schemeClr val="tx1"/>
                </a:solidFill>
                <a:effectLst/>
                <a:latin typeface="+mn-lt"/>
                <a:ea typeface="+mn-ea"/>
                <a:cs typeface="+mn-cs"/>
              </a:rPr>
              <a:t>term</a:t>
            </a:r>
            <a:r>
              <a:rPr lang="fr-CH" sz="1200" b="1" kern="1200" dirty="0">
                <a:solidFill>
                  <a:schemeClr val="tx1"/>
                </a:solidFill>
                <a:effectLst/>
                <a:latin typeface="+mn-lt"/>
                <a:ea typeface="+mn-ea"/>
                <a:cs typeface="+mn-cs"/>
              </a:rPr>
              <a:t> HIV control.</a:t>
            </a:r>
          </a:p>
          <a:p>
            <a:endParaRPr lang="fr-CH" dirty="0"/>
          </a:p>
          <a:p>
            <a:endParaRPr lang="fr-CH" dirty="0"/>
          </a:p>
          <a:p>
            <a:endParaRPr lang="fr-CH" dirty="0"/>
          </a:p>
          <a:p>
            <a:endParaRPr lang="fr-CH" dirty="0"/>
          </a:p>
          <a:p>
            <a:r>
              <a:rPr lang="fr-CH" dirty="0"/>
              <a:t>Loreen </a:t>
            </a:r>
            <a:r>
              <a:rPr lang="fr-CH" dirty="0" err="1"/>
              <a:t>Willenberg’s</a:t>
            </a:r>
            <a:r>
              <a:rPr lang="fr-CH" dirty="0"/>
              <a:t> case, </a:t>
            </a:r>
            <a:r>
              <a:rPr lang="fr-CH" dirty="0" err="1"/>
              <a:t>highlighted</a:t>
            </a:r>
            <a:r>
              <a:rPr lang="fr-CH" dirty="0"/>
              <a:t> at IAS 2025, </a:t>
            </a:r>
            <a:r>
              <a:rPr lang="fr-CH" dirty="0" err="1"/>
              <a:t>is</a:t>
            </a:r>
            <a:r>
              <a:rPr lang="fr-CH" dirty="0"/>
              <a:t> </a:t>
            </a:r>
            <a:r>
              <a:rPr lang="fr-CH" dirty="0" err="1"/>
              <a:t>remarkable</a:t>
            </a:r>
            <a:r>
              <a:rPr lang="fr-CH" dirty="0"/>
              <a:t> </a:t>
            </a:r>
            <a:r>
              <a:rPr lang="fr-CH" dirty="0" err="1"/>
              <a:t>because</a:t>
            </a:r>
            <a:r>
              <a:rPr lang="fr-CH" dirty="0"/>
              <a:t> </a:t>
            </a:r>
            <a:r>
              <a:rPr lang="fr-CH" dirty="0" err="1"/>
              <a:t>she</a:t>
            </a:r>
            <a:r>
              <a:rPr lang="fr-CH" dirty="0"/>
              <a:t> has </a:t>
            </a:r>
            <a:r>
              <a:rPr lang="fr-CH" dirty="0" err="1"/>
              <a:t>maintained</a:t>
            </a:r>
            <a:r>
              <a:rPr lang="fr-CH" dirty="0"/>
              <a:t> </a:t>
            </a:r>
            <a:r>
              <a:rPr lang="fr-CH" dirty="0" err="1"/>
              <a:t>undetectable</a:t>
            </a:r>
            <a:r>
              <a:rPr lang="fr-CH" dirty="0"/>
              <a:t> HIV </a:t>
            </a:r>
            <a:r>
              <a:rPr lang="fr-CH" dirty="0" err="1"/>
              <a:t>levels</a:t>
            </a:r>
            <a:r>
              <a:rPr lang="fr-CH" dirty="0"/>
              <a:t> for more </a:t>
            </a:r>
            <a:r>
              <a:rPr lang="fr-CH" dirty="0" err="1"/>
              <a:t>than</a:t>
            </a:r>
            <a:r>
              <a:rPr lang="fr-CH" dirty="0"/>
              <a:t> </a:t>
            </a:r>
            <a:r>
              <a:rPr lang="fr-CH" dirty="0" err="1"/>
              <a:t>three</a:t>
            </a:r>
            <a:r>
              <a:rPr lang="fr-CH" dirty="0"/>
              <a:t> </a:t>
            </a:r>
            <a:r>
              <a:rPr lang="fr-CH" dirty="0" err="1"/>
              <a:t>decades</a:t>
            </a:r>
            <a:r>
              <a:rPr lang="fr-CH" dirty="0"/>
              <a:t> </a:t>
            </a:r>
            <a:r>
              <a:rPr lang="fr-CH" dirty="0" err="1"/>
              <a:t>without</a:t>
            </a:r>
            <a:r>
              <a:rPr lang="fr-CH" dirty="0"/>
              <a:t> </a:t>
            </a:r>
            <a:r>
              <a:rPr lang="fr-CH" dirty="0" err="1"/>
              <a:t>ever</a:t>
            </a:r>
            <a:r>
              <a:rPr lang="fr-CH" dirty="0"/>
              <a:t> </a:t>
            </a:r>
            <a:r>
              <a:rPr lang="fr-CH" dirty="0" err="1"/>
              <a:t>receiving</a:t>
            </a:r>
            <a:r>
              <a:rPr lang="fr-CH" dirty="0"/>
              <a:t> </a:t>
            </a:r>
            <a:r>
              <a:rPr lang="fr-CH" dirty="0" err="1"/>
              <a:t>antiretroviral</a:t>
            </a:r>
            <a:r>
              <a:rPr lang="fr-CH" dirty="0"/>
              <a:t> </a:t>
            </a:r>
            <a:r>
              <a:rPr lang="fr-CH" dirty="0" err="1"/>
              <a:t>therapy</a:t>
            </a:r>
            <a:r>
              <a:rPr lang="fr-CH" dirty="0"/>
              <a:t>. </a:t>
            </a:r>
            <a:r>
              <a:rPr lang="fr-CH" dirty="0" err="1"/>
              <a:t>Despite</a:t>
            </a:r>
            <a:r>
              <a:rPr lang="fr-CH" dirty="0"/>
              <a:t> extensive </a:t>
            </a:r>
            <a:r>
              <a:rPr lang="fr-CH" dirty="0" err="1"/>
              <a:t>testing</a:t>
            </a:r>
            <a:r>
              <a:rPr lang="fr-CH" dirty="0"/>
              <a:t>, no intact virus has been </a:t>
            </a:r>
            <a:r>
              <a:rPr lang="fr-CH" dirty="0" err="1"/>
              <a:t>detected</a:t>
            </a:r>
            <a:r>
              <a:rPr lang="fr-CH" dirty="0"/>
              <a:t> in </a:t>
            </a:r>
            <a:r>
              <a:rPr lang="fr-CH" dirty="0" err="1"/>
              <a:t>her</a:t>
            </a:r>
            <a:r>
              <a:rPr lang="fr-CH" dirty="0"/>
              <a:t> body, </a:t>
            </a:r>
            <a:r>
              <a:rPr lang="fr-CH" dirty="0" err="1"/>
              <a:t>suggesting</a:t>
            </a:r>
            <a:r>
              <a:rPr lang="fr-CH" dirty="0"/>
              <a:t> a </a:t>
            </a:r>
            <a:r>
              <a:rPr lang="fr-CH" dirty="0" err="1"/>
              <a:t>form</a:t>
            </a:r>
            <a:r>
              <a:rPr lang="fr-CH" dirty="0"/>
              <a:t> of </a:t>
            </a:r>
            <a:r>
              <a:rPr lang="fr-CH" dirty="0" err="1"/>
              <a:t>functional</a:t>
            </a:r>
            <a:r>
              <a:rPr lang="fr-CH" dirty="0"/>
              <a:t> cure. </a:t>
            </a:r>
            <a:r>
              <a:rPr lang="fr-CH" dirty="0" err="1"/>
              <a:t>Importantly</a:t>
            </a:r>
            <a:r>
              <a:rPr lang="fr-CH" dirty="0"/>
              <a:t>, </a:t>
            </a:r>
            <a:r>
              <a:rPr lang="fr-CH" dirty="0" err="1"/>
              <a:t>her</a:t>
            </a:r>
            <a:r>
              <a:rPr lang="fr-CH" dirty="0"/>
              <a:t> immune control of HIV </a:t>
            </a:r>
            <a:r>
              <a:rPr lang="fr-CH" dirty="0" err="1"/>
              <a:t>was</a:t>
            </a:r>
            <a:r>
              <a:rPr lang="fr-CH" dirty="0"/>
              <a:t> not </a:t>
            </a:r>
            <a:r>
              <a:rPr lang="fr-CH" dirty="0" err="1"/>
              <a:t>affected</a:t>
            </a:r>
            <a:r>
              <a:rPr lang="fr-CH" dirty="0"/>
              <a:t> </a:t>
            </a:r>
            <a:r>
              <a:rPr lang="fr-CH" dirty="0" err="1"/>
              <a:t>even</a:t>
            </a:r>
            <a:r>
              <a:rPr lang="fr-CH" dirty="0"/>
              <a:t> </a:t>
            </a:r>
            <a:r>
              <a:rPr lang="fr-CH" dirty="0" err="1"/>
              <a:t>when</a:t>
            </a:r>
            <a:r>
              <a:rPr lang="fr-CH" dirty="0"/>
              <a:t> </a:t>
            </a:r>
            <a:r>
              <a:rPr lang="fr-CH" dirty="0" err="1"/>
              <a:t>she</a:t>
            </a:r>
            <a:r>
              <a:rPr lang="fr-CH" dirty="0"/>
              <a:t> </a:t>
            </a:r>
            <a:r>
              <a:rPr lang="fr-CH" dirty="0" err="1"/>
              <a:t>developed</a:t>
            </a:r>
            <a:r>
              <a:rPr lang="fr-CH" dirty="0"/>
              <a:t> and </a:t>
            </a:r>
            <a:r>
              <a:rPr lang="fr-CH" dirty="0" err="1"/>
              <a:t>overcame</a:t>
            </a:r>
            <a:r>
              <a:rPr lang="fr-CH" dirty="0"/>
              <a:t> </a:t>
            </a:r>
            <a:r>
              <a:rPr lang="fr-CH" dirty="0" err="1"/>
              <a:t>lung</a:t>
            </a:r>
            <a:r>
              <a:rPr lang="fr-CH" dirty="0"/>
              <a:t> cancer. As one of the </a:t>
            </a:r>
            <a:r>
              <a:rPr lang="fr-CH" dirty="0" err="1"/>
              <a:t>very</a:t>
            </a:r>
            <a:r>
              <a:rPr lang="fr-CH" dirty="0"/>
              <a:t> few “</a:t>
            </a:r>
            <a:r>
              <a:rPr lang="fr-CH" dirty="0" err="1"/>
              <a:t>elite</a:t>
            </a:r>
            <a:r>
              <a:rPr lang="fr-CH" dirty="0"/>
              <a:t> </a:t>
            </a:r>
            <a:r>
              <a:rPr lang="fr-CH" dirty="0" err="1"/>
              <a:t>controllers</a:t>
            </a:r>
            <a:r>
              <a:rPr lang="fr-CH" dirty="0"/>
              <a:t>,” </a:t>
            </a:r>
            <a:r>
              <a:rPr lang="fr-CH" dirty="0" err="1"/>
              <a:t>her</a:t>
            </a:r>
            <a:r>
              <a:rPr lang="fr-CH" dirty="0"/>
              <a:t> case </a:t>
            </a:r>
            <a:r>
              <a:rPr lang="fr-CH" dirty="0" err="1"/>
              <a:t>offers</a:t>
            </a:r>
            <a:r>
              <a:rPr lang="fr-CH" dirty="0"/>
              <a:t> crucial insights </a:t>
            </a:r>
            <a:r>
              <a:rPr lang="fr-CH" dirty="0" err="1"/>
              <a:t>into</a:t>
            </a:r>
            <a:r>
              <a:rPr lang="fr-CH" dirty="0"/>
              <a:t> immune-</a:t>
            </a:r>
            <a:r>
              <a:rPr lang="fr-CH" dirty="0" err="1"/>
              <a:t>based</a:t>
            </a:r>
            <a:r>
              <a:rPr lang="fr-CH" dirty="0"/>
              <a:t> </a:t>
            </a:r>
            <a:r>
              <a:rPr lang="fr-CH" dirty="0" err="1"/>
              <a:t>strategies</a:t>
            </a:r>
            <a:r>
              <a:rPr lang="fr-CH" dirty="0"/>
              <a:t> for long-</a:t>
            </a:r>
            <a:r>
              <a:rPr lang="fr-CH" dirty="0" err="1"/>
              <a:t>term</a:t>
            </a:r>
            <a:r>
              <a:rPr lang="fr-CH" dirty="0"/>
              <a:t> HIV </a:t>
            </a:r>
            <a:r>
              <a:rPr lang="fr-CH" dirty="0" err="1"/>
              <a:t>remission</a:t>
            </a:r>
            <a:r>
              <a:rPr lang="fr-CH" dirty="0"/>
              <a:t> and </a:t>
            </a:r>
            <a:r>
              <a:rPr lang="fr-CH" dirty="0" err="1"/>
              <a:t>potential</a:t>
            </a:r>
            <a:r>
              <a:rPr lang="fr-CH" dirty="0"/>
              <a:t> cure</a:t>
            </a:r>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213893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815F0-5343-B9A4-ED5B-C470691538E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D29101E-5BC6-FA68-89E4-AB85CEE6D27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9AD291E-5793-5C69-C401-90A55E05EC31}"/>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500"/>
              </a:spcBef>
              <a:spcAft>
                <a:spcPts val="900"/>
              </a:spcAft>
              <a:buClrTx/>
              <a:buSzTx/>
              <a:buFontTx/>
              <a:buNone/>
              <a:tabLst/>
              <a:defRPr/>
            </a:pPr>
            <a:r>
              <a:rPr lang="fr-CH" sz="1200" b="1" kern="1200" dirty="0">
                <a:solidFill>
                  <a:schemeClr val="tx1"/>
                </a:solidFill>
                <a:effectLst/>
                <a:latin typeface="+mn-lt"/>
                <a:ea typeface="+mn-ea"/>
                <a:cs typeface="+mn-cs"/>
              </a:rPr>
              <a:t>I chose to </a:t>
            </a:r>
            <a:r>
              <a:rPr lang="fr-CH" sz="1200" b="1" kern="1200" dirty="0" err="1">
                <a:solidFill>
                  <a:schemeClr val="tx1"/>
                </a:solidFill>
                <a:effectLst/>
                <a:latin typeface="+mn-lt"/>
                <a:ea typeface="+mn-ea"/>
                <a:cs typeface="+mn-cs"/>
              </a:rPr>
              <a:t>present</a:t>
            </a:r>
            <a:r>
              <a:rPr lang="fr-CH" sz="1200" b="1" kern="1200" dirty="0">
                <a:solidFill>
                  <a:schemeClr val="tx1"/>
                </a:solidFill>
                <a:effectLst/>
                <a:latin typeface="+mn-lt"/>
                <a:ea typeface="+mn-ea"/>
                <a:cs typeface="+mn-cs"/>
              </a:rPr>
              <a:t>, in basic science, an abstract </a:t>
            </a:r>
            <a:r>
              <a:rPr lang="fr-CH" sz="1200" b="1" kern="1200" dirty="0" err="1">
                <a:solidFill>
                  <a:schemeClr val="tx1"/>
                </a:solidFill>
                <a:effectLst/>
                <a:latin typeface="+mn-lt"/>
                <a:ea typeface="+mn-ea"/>
                <a:cs typeface="+mn-cs"/>
              </a:rPr>
              <a:t>highlighting</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potential</a:t>
            </a:r>
            <a:r>
              <a:rPr lang="fr-CH" sz="1200" b="1" kern="1200" dirty="0">
                <a:solidFill>
                  <a:schemeClr val="tx1"/>
                </a:solidFill>
                <a:effectLst/>
                <a:latin typeface="+mn-lt"/>
                <a:ea typeface="+mn-ea"/>
                <a:cs typeface="+mn-cs"/>
              </a:rPr>
              <a:t> of CAR-T </a:t>
            </a:r>
            <a:r>
              <a:rPr lang="fr-CH" sz="1200" b="1" kern="1200" dirty="0" err="1">
                <a:solidFill>
                  <a:schemeClr val="tx1"/>
                </a:solidFill>
                <a:effectLst/>
                <a:latin typeface="+mn-lt"/>
                <a:ea typeface="+mn-ea"/>
                <a:cs typeface="+mn-cs"/>
              </a:rPr>
              <a:t>cells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Their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effector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functions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could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secrete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broadly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neutralizing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antibodies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bNAbs</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reduce</a:t>
            </a:r>
            <a:r>
              <a:rPr lang="fr-CH" sz="1200" b="1" kern="1200" dirty="0">
                <a:solidFill>
                  <a:schemeClr val="tx1"/>
                </a:solidFill>
                <a:effectLst/>
                <a:latin typeface="+mn-lt"/>
                <a:ea typeface="+mn-ea"/>
                <a:cs typeface="+mn-cs"/>
              </a:rPr>
              <a:t> viral </a:t>
            </a:r>
            <a:r>
              <a:rPr lang="fr-CH" sz="1200" b="1" kern="1200" dirty="0" err="1">
                <a:solidFill>
                  <a:schemeClr val="tx1"/>
                </a:solidFill>
                <a:effectLst/>
                <a:latin typeface="+mn-lt"/>
                <a:ea typeface="+mn-ea"/>
                <a:cs typeface="+mn-cs"/>
              </a:rPr>
              <a:t>load</a:t>
            </a:r>
            <a:r>
              <a:rPr lang="fr-CH" sz="1200" b="1" kern="1200" dirty="0">
                <a:solidFill>
                  <a:schemeClr val="tx1"/>
                </a:solidFill>
                <a:effectLst/>
                <a:latin typeface="+mn-lt"/>
                <a:ea typeface="+mn-ea"/>
                <a:cs typeface="+mn-cs"/>
              </a:rPr>
              <a:t> in a </a:t>
            </a:r>
            <a:r>
              <a:rPr lang="fr-CH" sz="1200" b="1" kern="1200" dirty="0" err="1">
                <a:solidFill>
                  <a:schemeClr val="tx1"/>
                </a:solidFill>
                <a:effectLst/>
                <a:latin typeface="+mn-lt"/>
                <a:ea typeface="+mn-ea"/>
                <a:cs typeface="+mn-cs"/>
              </a:rPr>
              <a:t>humanized</a:t>
            </a:r>
            <a:r>
              <a:rPr lang="fr-CH" sz="1200" b="1" kern="1200" dirty="0">
                <a:solidFill>
                  <a:schemeClr val="tx1"/>
                </a:solidFill>
                <a:effectLst/>
                <a:latin typeface="+mn-lt"/>
                <a:ea typeface="+mn-ea"/>
                <a:cs typeface="+mn-cs"/>
              </a:rPr>
              <a:t> mouse model of HIV, as </a:t>
            </a:r>
            <a:r>
              <a:rPr lang="fr-CH" sz="1200" b="1" kern="1200" dirty="0" err="1">
                <a:solidFill>
                  <a:schemeClr val="tx1"/>
                </a:solidFill>
                <a:effectLst/>
                <a:latin typeface="+mn-lt"/>
                <a:ea typeface="+mn-ea"/>
                <a:cs typeface="+mn-cs"/>
              </a:rPr>
              <a:t>demonstrated</a:t>
            </a:r>
            <a:r>
              <a:rPr lang="fr-CH" sz="1200" b="1" kern="1200" dirty="0">
                <a:solidFill>
                  <a:schemeClr val="tx1"/>
                </a:solidFill>
                <a:effectLst/>
                <a:latin typeface="+mn-lt"/>
                <a:ea typeface="+mn-ea"/>
                <a:cs typeface="+mn-cs"/>
              </a:rPr>
              <a:t> in </a:t>
            </a:r>
            <a:r>
              <a:rPr lang="fr-CH" sz="1200" b="1" kern="1200" dirty="0" err="1">
                <a:solidFill>
                  <a:schemeClr val="tx1"/>
                </a:solidFill>
                <a:effectLst/>
                <a:latin typeface="+mn-lt"/>
                <a:ea typeface="+mn-ea"/>
                <a:cs typeface="+mn-cs"/>
              </a:rPr>
              <a:t>this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presentation</a:t>
            </a:r>
            <a:r>
              <a:rPr lang="fr-CH" sz="1200" b="1" kern="1200" dirty="0">
                <a:solidFill>
                  <a:schemeClr val="tx1"/>
                </a:solidFill>
                <a:effectLst/>
                <a:latin typeface="+mn-lt"/>
                <a:ea typeface="+mn-ea"/>
                <a:cs typeface="+mn-cs"/>
              </a:rPr>
              <a:t>.</a:t>
            </a:r>
          </a:p>
          <a:p>
            <a:pPr algn="just">
              <a:spcBef>
                <a:spcPts val="500"/>
              </a:spcBef>
              <a:spcAft>
                <a:spcPts val="900"/>
              </a:spcAft>
            </a:pPr>
            <a:endParaRPr lang="pt-BR" sz="1800" dirty="0">
              <a:solidFill>
                <a:srgbClr val="000000"/>
              </a:solidFill>
              <a:effectLst/>
              <a:latin typeface="Arial" panose="020B0604020202020204" pitchFamily="34" charset="0"/>
              <a:ea typeface="Arial" panose="020B0604020202020204" pitchFamily="34" charset="0"/>
            </a:endParaRPr>
          </a:p>
        </p:txBody>
      </p:sp>
      <p:sp>
        <p:nvSpPr>
          <p:cNvPr id="4" name="Espaço Reservado para Número de Slide 3">
            <a:extLst>
              <a:ext uri="{FF2B5EF4-FFF2-40B4-BE49-F238E27FC236}">
                <a16:creationId xmlns:a16="http://schemas.microsoft.com/office/drawing/2014/main" id="{54B01F7D-61D2-D408-71E9-C405A6CA4B0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3DE271-ED70-9046-937D-870AACF69525}" type="slidenum">
              <a:rPr kumimoji="0" lang="pt-B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pt-BR"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63552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BCEFF-94EC-0AEC-DA0B-2B5D1D17D6C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8FE1718-3DB9-6104-F343-BF2CB5BAA66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6C568D2-80BC-B9DB-EC76-326D6CAB01CA}"/>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500"/>
              </a:spcBef>
              <a:spcAft>
                <a:spcPts val="900"/>
              </a:spcAft>
              <a:buClrTx/>
              <a:buSzTx/>
              <a:buFontTx/>
              <a:buNone/>
              <a:tabLst/>
              <a:defRPr/>
            </a:pPr>
            <a:r>
              <a:rPr lang="fr-CH" sz="1200" b="1" kern="1200" dirty="0">
                <a:solidFill>
                  <a:schemeClr val="tx1"/>
                </a:solidFill>
                <a:effectLst/>
                <a:latin typeface="+mn-lt"/>
                <a:ea typeface="+mn-ea"/>
                <a:cs typeface="+mn-cs"/>
              </a:rPr>
              <a:t>The </a:t>
            </a:r>
            <a:r>
              <a:rPr lang="fr-CH" sz="1200" b="1" kern="1200" dirty="0" err="1">
                <a:solidFill>
                  <a:schemeClr val="tx1"/>
                </a:solidFill>
                <a:effectLst/>
                <a:latin typeface="+mn-lt"/>
                <a:ea typeface="+mn-ea"/>
                <a:cs typeface="+mn-cs"/>
              </a:rPr>
              <a:t>investigators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showed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that</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these</a:t>
            </a:r>
            <a:r>
              <a:rPr lang="fr-CH" sz="1200" b="1" kern="1200" dirty="0">
                <a:solidFill>
                  <a:schemeClr val="tx1"/>
                </a:solidFill>
                <a:effectLst/>
                <a:latin typeface="+mn-lt"/>
                <a:ea typeface="+mn-ea"/>
                <a:cs typeface="+mn-cs"/>
              </a:rPr>
              <a:t> CAR-T </a:t>
            </a:r>
            <a:r>
              <a:rPr lang="fr-CH" sz="1200" b="1" kern="1200" dirty="0" err="1">
                <a:solidFill>
                  <a:schemeClr val="tx1"/>
                </a:solidFill>
                <a:effectLst/>
                <a:latin typeface="+mn-lt"/>
                <a:ea typeface="+mn-ea"/>
                <a:cs typeface="+mn-cs"/>
              </a:rPr>
              <a:t>cells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were</a:t>
            </a:r>
            <a:r>
              <a:rPr lang="fr-CH" sz="1200" b="1" kern="1200" dirty="0">
                <a:solidFill>
                  <a:schemeClr val="tx1"/>
                </a:solidFill>
                <a:effectLst/>
                <a:latin typeface="+mn-lt"/>
                <a:ea typeface="+mn-ea"/>
                <a:cs typeface="+mn-cs"/>
              </a:rPr>
              <a:t> able to </a:t>
            </a:r>
            <a:r>
              <a:rPr lang="fr-CH" sz="1200" b="1" kern="1200" dirty="0" err="1">
                <a:solidFill>
                  <a:schemeClr val="tx1"/>
                </a:solidFill>
                <a:effectLst/>
                <a:latin typeface="+mn-lt"/>
                <a:ea typeface="+mn-ea"/>
                <a:cs typeface="+mn-cs"/>
              </a:rPr>
              <a:t>secrete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broadly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neutralizing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antibodies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whose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efficacy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allowed</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elimination</a:t>
            </a:r>
            <a:r>
              <a:rPr lang="fr-CH" sz="1200" b="1" kern="1200" dirty="0">
                <a:solidFill>
                  <a:schemeClr val="tx1"/>
                </a:solidFill>
                <a:effectLst/>
                <a:latin typeface="+mn-lt"/>
                <a:ea typeface="+mn-ea"/>
                <a:cs typeface="+mn-cs"/>
              </a:rPr>
              <a:t> of </a:t>
            </a:r>
            <a:r>
              <a:rPr lang="fr-CH" sz="1200" b="1" kern="1200" dirty="0" err="1">
                <a:solidFill>
                  <a:schemeClr val="tx1"/>
                </a:solidFill>
                <a:effectLst/>
                <a:latin typeface="+mn-lt"/>
                <a:ea typeface="+mn-ea"/>
                <a:cs typeface="+mn-cs"/>
              </a:rPr>
              <a:t>infected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cells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Moreover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these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neutralizing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antibodies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were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even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detected</a:t>
            </a:r>
            <a:r>
              <a:rPr lang="fr-CH" sz="1200" b="1" kern="1200" dirty="0">
                <a:solidFill>
                  <a:schemeClr val="tx1"/>
                </a:solidFill>
                <a:effectLst/>
                <a:latin typeface="+mn-lt"/>
                <a:ea typeface="+mn-ea"/>
                <a:cs typeface="+mn-cs"/>
              </a:rPr>
              <a:t> in the plasma of the </a:t>
            </a:r>
            <a:r>
              <a:rPr lang="fr-CH" sz="1200" b="1" kern="1200" dirty="0" err="1">
                <a:solidFill>
                  <a:schemeClr val="tx1"/>
                </a:solidFill>
                <a:effectLst/>
                <a:latin typeface="+mn-lt"/>
                <a:ea typeface="+mn-ea"/>
                <a:cs typeface="+mn-cs"/>
              </a:rPr>
              <a:t>humanized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mice.Thus</a:t>
            </a:r>
            <a:r>
              <a:rPr lang="fr-CH" sz="1200" b="1" kern="1200" dirty="0">
                <a:solidFill>
                  <a:schemeClr val="tx1"/>
                </a:solidFill>
                <a:effectLst/>
                <a:latin typeface="+mn-lt"/>
                <a:ea typeface="+mn-ea"/>
                <a:cs typeface="+mn-cs"/>
              </a:rPr>
              <a:t>, CAR-T </a:t>
            </a:r>
            <a:r>
              <a:rPr lang="fr-CH" sz="1200" b="1" kern="1200" dirty="0" err="1">
                <a:solidFill>
                  <a:schemeClr val="tx1"/>
                </a:solidFill>
                <a:effectLst/>
                <a:latin typeface="+mn-lt"/>
                <a:ea typeface="+mn-ea"/>
                <a:cs typeface="+mn-cs"/>
              </a:rPr>
              <a:t>cells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appear</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be</a:t>
            </a:r>
            <a:r>
              <a:rPr lang="fr-CH" sz="1200" b="1" kern="1200" dirty="0">
                <a:solidFill>
                  <a:schemeClr val="tx1"/>
                </a:solidFill>
                <a:effectLst/>
                <a:latin typeface="+mn-lt"/>
                <a:ea typeface="+mn-ea"/>
                <a:cs typeface="+mn-cs"/>
              </a:rPr>
              <a:t> a </a:t>
            </a:r>
            <a:r>
              <a:rPr lang="fr-CH" sz="1200" b="1" kern="1200" dirty="0" err="1">
                <a:solidFill>
                  <a:schemeClr val="tx1"/>
                </a:solidFill>
                <a:effectLst/>
                <a:latin typeface="+mn-lt"/>
                <a:ea typeface="+mn-ea"/>
                <a:cs typeface="+mn-cs"/>
              </a:rPr>
              <a:t>promising</a:t>
            </a:r>
            <a:r>
              <a:rPr lang="fr-CH" sz="1200" b="1" kern="1200" dirty="0">
                <a:solidFill>
                  <a:schemeClr val="tx1"/>
                </a:solidFill>
                <a:effectLst/>
                <a:latin typeface="+mn-lt"/>
                <a:ea typeface="+mn-ea"/>
                <a:cs typeface="+mn-cs"/>
              </a:rPr>
              <a:t> avenue in the </a:t>
            </a:r>
            <a:r>
              <a:rPr lang="fr-CH" sz="1200" b="1" kern="1200" dirty="0" err="1">
                <a:solidFill>
                  <a:schemeClr val="tx1"/>
                </a:solidFill>
                <a:effectLst/>
                <a:latin typeface="+mn-lt"/>
                <a:ea typeface="+mn-ea"/>
                <a:cs typeface="+mn-cs"/>
              </a:rPr>
              <a:t>search</a:t>
            </a:r>
            <a:r>
              <a:rPr lang="fr-CH" sz="1200" b="1" kern="1200" dirty="0">
                <a:solidFill>
                  <a:schemeClr val="tx1"/>
                </a:solidFill>
                <a:effectLst/>
                <a:latin typeface="+mn-lt"/>
                <a:ea typeface="+mn-ea"/>
                <a:cs typeface="+mn-cs"/>
              </a:rPr>
              <a:t> for a </a:t>
            </a:r>
            <a:r>
              <a:rPr lang="fr-CH" sz="1200" b="1" kern="1200" dirty="0" err="1">
                <a:solidFill>
                  <a:schemeClr val="tx1"/>
                </a:solidFill>
                <a:effectLst/>
                <a:latin typeface="+mn-lt"/>
                <a:ea typeface="+mn-ea"/>
                <a:cs typeface="+mn-cs"/>
              </a:rPr>
              <a:t>functional</a:t>
            </a:r>
            <a:r>
              <a:rPr lang="fr-CH" sz="1200" b="1" kern="1200" dirty="0">
                <a:solidFill>
                  <a:schemeClr val="tx1"/>
                </a:solidFill>
                <a:effectLst/>
                <a:latin typeface="+mn-lt"/>
                <a:ea typeface="+mn-ea"/>
                <a:cs typeface="+mn-cs"/>
              </a:rPr>
              <a:t> cure for HIV.</a:t>
            </a:r>
          </a:p>
          <a:p>
            <a:pPr algn="just">
              <a:spcBef>
                <a:spcPts val="500"/>
              </a:spcBef>
              <a:spcAft>
                <a:spcPts val="900"/>
              </a:spcAft>
            </a:pPr>
            <a:endParaRPr lang="fr-CH" sz="1200" b="0" i="0" u="none" strike="noStrike" kern="1200" dirty="0">
              <a:solidFill>
                <a:schemeClr val="tx1"/>
              </a:solidFill>
              <a:effectLst/>
              <a:latin typeface="+mn-lt"/>
              <a:ea typeface="+mn-ea"/>
              <a:cs typeface="+mn-cs"/>
              <a:hlinkClick r:id="rId3" tooltip="(opens in a new window)"/>
            </a:endParaRPr>
          </a:p>
          <a:p>
            <a:pPr algn="just">
              <a:spcBef>
                <a:spcPts val="500"/>
              </a:spcBef>
              <a:spcAft>
                <a:spcPts val="900"/>
              </a:spcAft>
            </a:pPr>
            <a:endParaRPr lang="fr-CH" sz="1200" b="0" i="0" u="none" strike="noStrike" kern="1200" dirty="0">
              <a:solidFill>
                <a:schemeClr val="tx1"/>
              </a:solidFill>
              <a:effectLst/>
              <a:latin typeface="+mn-lt"/>
              <a:ea typeface="+mn-ea"/>
              <a:cs typeface="+mn-cs"/>
              <a:hlinkClick r:id="rId3" tooltip="(opens in a new window)"/>
            </a:endParaRPr>
          </a:p>
          <a:p>
            <a:pPr algn="just">
              <a:spcBef>
                <a:spcPts val="500"/>
              </a:spcBef>
              <a:spcAft>
                <a:spcPts val="900"/>
              </a:spcAft>
            </a:pPr>
            <a:r>
              <a:rPr lang="fr-CH" sz="1200" b="0" i="0" u="none" strike="noStrike" kern="1200" dirty="0">
                <a:solidFill>
                  <a:schemeClr val="tx1"/>
                </a:solidFill>
                <a:effectLst/>
                <a:latin typeface="+mn-lt"/>
                <a:ea typeface="+mn-ea"/>
                <a:cs typeface="+mn-cs"/>
                <a:hlinkClick r:id="rId3" tooltip="(opens in a new window)"/>
              </a:rPr>
              <a:t>CAR-T cells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engineered</a:t>
            </a:r>
            <a:r>
              <a:rPr lang="fr-CH" sz="1200" b="0" i="0" kern="1200" dirty="0">
                <a:solidFill>
                  <a:schemeClr val="tx1"/>
                </a:solidFill>
                <a:effectLst/>
                <a:latin typeface="+mn-lt"/>
                <a:ea typeface="+mn-ea"/>
                <a:cs typeface="+mn-cs"/>
              </a:rPr>
              <a:t> to </a:t>
            </a:r>
            <a:r>
              <a:rPr lang="fr-CH" sz="1200" b="0" i="0" kern="1200" dirty="0" err="1">
                <a:solidFill>
                  <a:schemeClr val="tx1"/>
                </a:solidFill>
                <a:effectLst/>
                <a:latin typeface="+mn-lt"/>
                <a:ea typeface="+mn-ea"/>
                <a:cs typeface="+mn-cs"/>
              </a:rPr>
              <a:t>secrete</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bNAbs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reduced</a:t>
            </a:r>
            <a:r>
              <a:rPr lang="fr-CH" sz="1200" b="0" i="0" kern="1200" dirty="0">
                <a:solidFill>
                  <a:schemeClr val="tx1"/>
                </a:solidFill>
                <a:effectLst/>
                <a:latin typeface="+mn-lt"/>
                <a:ea typeface="+mn-ea"/>
                <a:cs typeface="+mn-cs"/>
              </a:rPr>
              <a:t> viral </a:t>
            </a:r>
            <a:r>
              <a:rPr lang="fr-CH" sz="1200" b="0" i="0" kern="1200" dirty="0" err="1">
                <a:solidFill>
                  <a:schemeClr val="tx1"/>
                </a:solidFill>
                <a:effectLst/>
                <a:latin typeface="+mn-lt"/>
                <a:ea typeface="+mn-ea"/>
                <a:cs typeface="+mn-cs"/>
              </a:rPr>
              <a:t>load</a:t>
            </a:r>
            <a:r>
              <a:rPr lang="fr-CH" sz="1200" b="0" i="0" kern="1200" dirty="0">
                <a:solidFill>
                  <a:schemeClr val="tx1"/>
                </a:solidFill>
                <a:effectLst/>
                <a:latin typeface="+mn-lt"/>
                <a:ea typeface="+mn-ea"/>
                <a:cs typeface="+mn-cs"/>
              </a:rPr>
              <a:t> in a </a:t>
            </a:r>
            <a:r>
              <a:rPr lang="fr-CH" sz="1200" b="0" i="0" kern="1200" dirty="0" err="1">
                <a:solidFill>
                  <a:schemeClr val="tx1"/>
                </a:solidFill>
                <a:effectLst/>
                <a:latin typeface="+mn-lt"/>
                <a:ea typeface="+mn-ea"/>
                <a:cs typeface="+mn-cs"/>
              </a:rPr>
              <a:t>humanized</a:t>
            </a:r>
            <a:r>
              <a:rPr lang="fr-CH" sz="1200" b="0" i="0" kern="1200" dirty="0">
                <a:solidFill>
                  <a:schemeClr val="tx1"/>
                </a:solidFill>
                <a:effectLst/>
                <a:latin typeface="+mn-lt"/>
                <a:ea typeface="+mn-ea"/>
                <a:cs typeface="+mn-cs"/>
              </a:rPr>
              <a:t> mouse model and </a:t>
            </a:r>
            <a:r>
              <a:rPr lang="fr-CH" sz="1200" b="0" i="0" kern="1200" dirty="0" err="1">
                <a:solidFill>
                  <a:schemeClr val="tx1"/>
                </a:solidFill>
                <a:effectLst/>
                <a:latin typeface="+mn-lt"/>
                <a:ea typeface="+mn-ea"/>
                <a:cs typeface="+mn-cs"/>
              </a:rPr>
              <a:t>mediate</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Fc-effector</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functions</a:t>
            </a:r>
            <a:endParaRPr lang="fr-CH" sz="1200" b="0" i="0" kern="1200" dirty="0">
              <a:solidFill>
                <a:schemeClr val="tx1"/>
              </a:solidFill>
              <a:effectLst/>
              <a:latin typeface="+mn-lt"/>
              <a:ea typeface="+mn-ea"/>
              <a:cs typeface="+mn-cs"/>
            </a:endParaRPr>
          </a:p>
          <a:p>
            <a:pPr algn="just">
              <a:spcBef>
                <a:spcPts val="500"/>
              </a:spcBef>
              <a:spcAft>
                <a:spcPts val="900"/>
              </a:spcAft>
            </a:pPr>
            <a:endParaRPr lang="fr-CH" sz="1200" b="0" i="0" kern="1200" dirty="0">
              <a:solidFill>
                <a:schemeClr val="tx1"/>
              </a:solidFill>
              <a:effectLst/>
              <a:latin typeface="+mn-lt"/>
              <a:ea typeface="+mn-ea"/>
              <a:cs typeface="+mn-cs"/>
            </a:endParaRPr>
          </a:p>
          <a:p>
            <a:pPr algn="just">
              <a:spcBef>
                <a:spcPts val="500"/>
              </a:spcBef>
              <a:spcAft>
                <a:spcPts val="900"/>
              </a:spcAft>
            </a:pPr>
            <a:r>
              <a:rPr lang="fr-CH" sz="1800" dirty="0" err="1"/>
              <a:t>Hybrid</a:t>
            </a:r>
            <a:r>
              <a:rPr lang="fr-CH" sz="1800" dirty="0"/>
              <a:t> CAR-T </a:t>
            </a:r>
            <a:r>
              <a:rPr lang="fr-CH" sz="1800" dirty="0" err="1"/>
              <a:t>cells</a:t>
            </a:r>
            <a:r>
              <a:rPr lang="fr-CH" sz="1800" dirty="0"/>
              <a:t> </a:t>
            </a:r>
            <a:r>
              <a:rPr lang="fr-CH" sz="1800" dirty="0" err="1"/>
              <a:t>represent</a:t>
            </a:r>
            <a:r>
              <a:rPr lang="fr-CH" sz="1800" dirty="0"/>
              <a:t> a </a:t>
            </a:r>
            <a:r>
              <a:rPr lang="fr-CH" sz="1800" dirty="0" err="1"/>
              <a:t>promising</a:t>
            </a:r>
            <a:r>
              <a:rPr lang="fr-CH" sz="1800" dirty="0"/>
              <a:t> avenue </a:t>
            </a:r>
            <a:r>
              <a:rPr lang="fr-CH" sz="1800" dirty="0" err="1"/>
              <a:t>toward</a:t>
            </a:r>
            <a:r>
              <a:rPr lang="fr-CH" sz="1800" dirty="0"/>
              <a:t> a </a:t>
            </a:r>
            <a:r>
              <a:rPr lang="fr-CH" sz="1800" dirty="0" err="1"/>
              <a:t>functional</a:t>
            </a:r>
            <a:r>
              <a:rPr lang="fr-CH" sz="1800" dirty="0"/>
              <a:t> cure for HIV, but </a:t>
            </a:r>
            <a:r>
              <a:rPr lang="fr-CH" sz="1800" dirty="0" err="1"/>
              <a:t>their</a:t>
            </a:r>
            <a:r>
              <a:rPr lang="fr-CH" sz="1800" dirty="0"/>
              <a:t> </a:t>
            </a:r>
            <a:r>
              <a:rPr lang="fr-CH" sz="1800" dirty="0" err="1"/>
              <a:t>success</a:t>
            </a:r>
            <a:r>
              <a:rPr lang="fr-CH" sz="1800" dirty="0"/>
              <a:t> </a:t>
            </a:r>
            <a:r>
              <a:rPr lang="fr-CH" sz="1800" dirty="0" err="1"/>
              <a:t>will</a:t>
            </a:r>
            <a:r>
              <a:rPr lang="fr-CH" sz="1800" dirty="0"/>
              <a:t> </a:t>
            </a:r>
            <a:r>
              <a:rPr lang="fr-CH" sz="1800" dirty="0" err="1"/>
              <a:t>depend</a:t>
            </a:r>
            <a:r>
              <a:rPr lang="fr-CH" sz="1800" dirty="0"/>
              <a:t> on </a:t>
            </a:r>
            <a:r>
              <a:rPr lang="fr-CH" sz="1800" dirty="0" err="1"/>
              <a:t>their</a:t>
            </a:r>
            <a:r>
              <a:rPr lang="fr-CH" sz="1800" dirty="0"/>
              <a:t> </a:t>
            </a:r>
            <a:r>
              <a:rPr lang="fr-CH" sz="1800" dirty="0" err="1"/>
              <a:t>ability</a:t>
            </a:r>
            <a:r>
              <a:rPr lang="fr-CH" sz="1800" dirty="0"/>
              <a:t> to control latent viral </a:t>
            </a:r>
            <a:r>
              <a:rPr lang="fr-CH" sz="1800" dirty="0" err="1"/>
              <a:t>reservoirs</a:t>
            </a:r>
            <a:r>
              <a:rPr lang="fr-CH" sz="1800" dirty="0"/>
              <a:t> and to </a:t>
            </a:r>
            <a:r>
              <a:rPr lang="fr-CH" sz="1800" dirty="0" err="1"/>
              <a:t>maintain</a:t>
            </a:r>
            <a:r>
              <a:rPr lang="fr-CH" sz="1800" dirty="0"/>
              <a:t> durable </a:t>
            </a:r>
            <a:r>
              <a:rPr lang="fr-CH" sz="1800" dirty="0" err="1"/>
              <a:t>activity</a:t>
            </a:r>
            <a:r>
              <a:rPr lang="fr-CH" sz="1800" dirty="0"/>
              <a:t> in the body.</a:t>
            </a:r>
            <a:endParaRPr lang="pt-BR" sz="1800" dirty="0">
              <a:solidFill>
                <a:srgbClr val="000000"/>
              </a:solidFill>
              <a:effectLst/>
              <a:latin typeface="Arial" panose="020B0604020202020204" pitchFamily="34" charset="0"/>
              <a:ea typeface="Arial" panose="020B0604020202020204" pitchFamily="34" charset="0"/>
            </a:endParaRPr>
          </a:p>
        </p:txBody>
      </p:sp>
      <p:sp>
        <p:nvSpPr>
          <p:cNvPr id="4" name="Espaço Reservado para Número de Slide 3">
            <a:extLst>
              <a:ext uri="{FF2B5EF4-FFF2-40B4-BE49-F238E27FC236}">
                <a16:creationId xmlns:a16="http://schemas.microsoft.com/office/drawing/2014/main" id="{36868D10-1615-C34D-5887-04D82B78A56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3DE271-ED70-9046-937D-870AACF69525}" type="slidenum">
              <a:rPr kumimoji="0" lang="pt-B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pt-BR"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11850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1" kern="1200" dirty="0" err="1">
                <a:solidFill>
                  <a:schemeClr val="tx1"/>
                </a:solidFill>
                <a:effectLst/>
                <a:latin typeface="+mn-lt"/>
                <a:ea typeface="+mn-ea"/>
                <a:cs typeface="+mn-cs"/>
              </a:rPr>
              <a:t>Today</a:t>
            </a:r>
            <a:r>
              <a:rPr lang="fr-CH" sz="1200" b="1" kern="1200" dirty="0">
                <a:solidFill>
                  <a:schemeClr val="tx1"/>
                </a:solidFill>
                <a:effectLst/>
                <a:latin typeface="+mn-lt"/>
                <a:ea typeface="+mn-ea"/>
                <a:cs typeface="+mn-cs"/>
              </a:rPr>
              <a:t>, if </a:t>
            </a:r>
            <a:r>
              <a:rPr lang="fr-CH" sz="1200" b="1" kern="1200" dirty="0" err="1">
                <a:solidFill>
                  <a:schemeClr val="tx1"/>
                </a:solidFill>
                <a:effectLst/>
                <a:latin typeface="+mn-lt"/>
                <a:ea typeface="+mn-ea"/>
                <a:cs typeface="+mn-cs"/>
              </a:rPr>
              <a:t>we</a:t>
            </a:r>
            <a:r>
              <a:rPr lang="fr-CH" sz="1200" b="1" kern="1200" dirty="0">
                <a:solidFill>
                  <a:schemeClr val="tx1"/>
                </a:solidFill>
                <a:effectLst/>
                <a:latin typeface="+mn-lt"/>
                <a:ea typeface="+mn-ea"/>
                <a:cs typeface="+mn-cs"/>
              </a:rPr>
              <a:t> talk about </a:t>
            </a:r>
            <a:r>
              <a:rPr lang="fr-CH" sz="1200" b="1" kern="1200" dirty="0" err="1">
                <a:solidFill>
                  <a:schemeClr val="tx1"/>
                </a:solidFill>
                <a:effectLst/>
                <a:latin typeface="+mn-lt"/>
                <a:ea typeface="+mn-ea"/>
                <a:cs typeface="+mn-cs"/>
              </a:rPr>
              <a:t>ending</a:t>
            </a:r>
            <a:r>
              <a:rPr lang="fr-CH" sz="1200" b="1" kern="1200" dirty="0">
                <a:solidFill>
                  <a:schemeClr val="tx1"/>
                </a:solidFill>
                <a:effectLst/>
                <a:latin typeface="+mn-lt"/>
                <a:ea typeface="+mn-ea"/>
                <a:cs typeface="+mn-cs"/>
              </a:rPr>
              <a:t> HIV </a:t>
            </a:r>
            <a:r>
              <a:rPr lang="fr-CH" sz="1200" b="1" kern="1200" dirty="0" err="1">
                <a:solidFill>
                  <a:schemeClr val="tx1"/>
                </a:solidFill>
                <a:effectLst/>
                <a:latin typeface="+mn-lt"/>
                <a:ea typeface="+mn-ea"/>
                <a:cs typeface="+mn-cs"/>
              </a:rPr>
              <a:t>aside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from</a:t>
            </a:r>
            <a:r>
              <a:rPr lang="fr-CH" sz="1200" b="1" kern="1200" dirty="0">
                <a:solidFill>
                  <a:schemeClr val="tx1"/>
                </a:solidFill>
                <a:effectLst/>
                <a:latin typeface="+mn-lt"/>
                <a:ea typeface="+mn-ea"/>
                <a:cs typeface="+mn-cs"/>
              </a:rPr>
              <a:t> cure, vaccines </a:t>
            </a:r>
            <a:r>
              <a:rPr lang="fr-CH" sz="1200" b="1" kern="1200" dirty="0" err="1">
                <a:solidFill>
                  <a:schemeClr val="tx1"/>
                </a:solidFill>
                <a:effectLst/>
                <a:latin typeface="+mn-lt"/>
                <a:ea typeface="+mn-ea"/>
                <a:cs typeface="+mn-cs"/>
              </a:rPr>
              <a:t>remain</a:t>
            </a:r>
            <a:r>
              <a:rPr lang="fr-CH" sz="1200" b="1" kern="1200" dirty="0">
                <a:solidFill>
                  <a:schemeClr val="tx1"/>
                </a:solidFill>
                <a:effectLst/>
                <a:latin typeface="+mn-lt"/>
                <a:ea typeface="+mn-ea"/>
                <a:cs typeface="+mn-cs"/>
              </a:rPr>
              <a:t> a </a:t>
            </a:r>
            <a:r>
              <a:rPr lang="fr-CH" sz="1200" b="1" kern="1200" dirty="0" err="1">
                <a:solidFill>
                  <a:schemeClr val="tx1"/>
                </a:solidFill>
                <a:effectLst/>
                <a:latin typeface="+mn-lt"/>
                <a:ea typeface="+mn-ea"/>
                <a:cs typeface="+mn-cs"/>
              </a:rPr>
              <a:t>critical</a:t>
            </a:r>
            <a:r>
              <a:rPr lang="fr-CH" sz="1200" b="1" kern="1200" dirty="0">
                <a:solidFill>
                  <a:schemeClr val="tx1"/>
                </a:solidFill>
                <a:effectLst/>
                <a:latin typeface="+mn-lt"/>
                <a:ea typeface="+mn-ea"/>
                <a:cs typeface="+mn-cs"/>
              </a:rPr>
              <a:t> topic not to </a:t>
            </a:r>
            <a:r>
              <a:rPr lang="fr-CH" sz="1200" b="1" kern="1200" dirty="0" err="1">
                <a:solidFill>
                  <a:schemeClr val="tx1"/>
                </a:solidFill>
                <a:effectLst/>
                <a:latin typeface="+mn-lt"/>
                <a:ea typeface="+mn-ea"/>
                <a:cs typeface="+mn-cs"/>
              </a:rPr>
              <a:t>be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overlooked.Many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unknowns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still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exist</a:t>
            </a:r>
            <a:r>
              <a:rPr lang="fr-CH" sz="1200" b="1" kern="1200" dirty="0">
                <a:solidFill>
                  <a:schemeClr val="tx1"/>
                </a:solidFill>
                <a:effectLst/>
                <a:latin typeface="+mn-lt"/>
                <a:ea typeface="+mn-ea"/>
                <a:cs typeface="+mn-cs"/>
              </a:rPr>
              <a:t> in the </a:t>
            </a:r>
            <a:r>
              <a:rPr lang="fr-CH" sz="1200" b="1" kern="1200" dirty="0" err="1">
                <a:solidFill>
                  <a:schemeClr val="tx1"/>
                </a:solidFill>
                <a:effectLst/>
                <a:latin typeface="+mn-lt"/>
                <a:ea typeface="+mn-ea"/>
                <a:cs typeface="+mn-cs"/>
              </a:rPr>
              <a:t>knowledge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needed</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achieve</a:t>
            </a:r>
            <a:r>
              <a:rPr lang="fr-CH" sz="1200" b="1" kern="1200" dirty="0">
                <a:solidFill>
                  <a:schemeClr val="tx1"/>
                </a:solidFill>
                <a:effectLst/>
                <a:latin typeface="+mn-lt"/>
                <a:ea typeface="+mn-ea"/>
                <a:cs typeface="+mn-cs"/>
              </a:rPr>
              <a:t> an effective vaccine. First, HIV </a:t>
            </a:r>
            <a:r>
              <a:rPr lang="fr-CH" sz="1200" b="1" kern="1200" dirty="0" err="1">
                <a:solidFill>
                  <a:schemeClr val="tx1"/>
                </a:solidFill>
                <a:effectLst/>
                <a:latin typeface="+mn-lt"/>
                <a:ea typeface="+mn-ea"/>
                <a:cs typeface="+mn-cs"/>
              </a:rPr>
              <a:t>sequence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diversity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well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known</a:t>
            </a:r>
            <a:r>
              <a:rPr lang="fr-CH" sz="1200" b="1" kern="1200" dirty="0">
                <a:solidFill>
                  <a:schemeClr val="tx1"/>
                </a:solidFill>
                <a:effectLst/>
                <a:latin typeface="+mn-lt"/>
                <a:ea typeface="+mn-ea"/>
                <a:cs typeface="+mn-cs"/>
              </a:rPr>
              <a:t>, but host </a:t>
            </a:r>
            <a:r>
              <a:rPr lang="fr-CH" sz="1200" b="1" kern="1200" dirty="0" err="1">
                <a:solidFill>
                  <a:schemeClr val="tx1"/>
                </a:solidFill>
                <a:effectLst/>
                <a:latin typeface="+mn-lt"/>
                <a:ea typeface="+mn-ea"/>
                <a:cs typeface="+mn-cs"/>
              </a:rPr>
              <a:t>genetic</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diversity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also</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significant</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both</a:t>
            </a:r>
            <a:r>
              <a:rPr lang="fr-CH" sz="1200" b="1" kern="1200" dirty="0">
                <a:solidFill>
                  <a:schemeClr val="tx1"/>
                </a:solidFill>
                <a:effectLst/>
                <a:latin typeface="+mn-lt"/>
                <a:ea typeface="+mn-ea"/>
                <a:cs typeface="+mn-cs"/>
              </a:rPr>
              <a:t> must </a:t>
            </a:r>
            <a:r>
              <a:rPr lang="fr-CH" sz="1200" b="1" kern="1200" dirty="0" err="1">
                <a:solidFill>
                  <a:schemeClr val="tx1"/>
                </a:solidFill>
                <a:effectLst/>
                <a:latin typeface="+mn-lt"/>
                <a:ea typeface="+mn-ea"/>
                <a:cs typeface="+mn-cs"/>
              </a:rPr>
              <a:t>be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taken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into</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account</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when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designing</a:t>
            </a:r>
            <a:r>
              <a:rPr lang="fr-CH" sz="1200" b="1" kern="1200" dirty="0">
                <a:solidFill>
                  <a:schemeClr val="tx1"/>
                </a:solidFill>
                <a:effectLst/>
                <a:latin typeface="+mn-lt"/>
                <a:ea typeface="+mn-ea"/>
                <a:cs typeface="+mn-cs"/>
              </a:rPr>
              <a:t> a vaccine. Proof-of-concept </a:t>
            </a:r>
            <a:r>
              <a:rPr lang="fr-CH" sz="1200" b="1" kern="1200" dirty="0" err="1">
                <a:solidFill>
                  <a:schemeClr val="tx1"/>
                </a:solidFill>
                <a:effectLst/>
                <a:latin typeface="+mn-lt"/>
                <a:ea typeface="+mn-ea"/>
                <a:cs typeface="+mn-cs"/>
              </a:rPr>
              <a:t>studies</a:t>
            </a:r>
            <a:r>
              <a:rPr lang="fr-CH" sz="1200" b="1" kern="1200" dirty="0">
                <a:solidFill>
                  <a:schemeClr val="tx1"/>
                </a:solidFill>
                <a:effectLst/>
                <a:latin typeface="+mn-lt"/>
                <a:ea typeface="+mn-ea"/>
                <a:cs typeface="+mn-cs"/>
              </a:rPr>
              <a:t> have </a:t>
            </a:r>
            <a:r>
              <a:rPr lang="fr-CH" sz="1200" b="1" kern="1200" dirty="0" err="1">
                <a:solidFill>
                  <a:schemeClr val="tx1"/>
                </a:solidFill>
                <a:effectLst/>
                <a:latin typeface="+mn-lt"/>
                <a:ea typeface="+mn-ea"/>
                <a:cs typeface="+mn-cs"/>
              </a:rPr>
              <a:t>already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demonstrated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that</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antibody-based</a:t>
            </a:r>
            <a:r>
              <a:rPr lang="fr-CH" sz="1200" b="1" kern="1200" dirty="0">
                <a:solidFill>
                  <a:schemeClr val="tx1"/>
                </a:solidFill>
                <a:effectLst/>
                <a:latin typeface="+mn-lt"/>
                <a:ea typeface="+mn-ea"/>
                <a:cs typeface="+mn-cs"/>
              </a:rPr>
              <a:t> vaccines </a:t>
            </a:r>
            <a:r>
              <a:rPr lang="fr-CH" sz="1200" b="1" kern="1200" dirty="0" err="1">
                <a:solidFill>
                  <a:schemeClr val="tx1"/>
                </a:solidFill>
                <a:effectLst/>
                <a:latin typeface="+mn-lt"/>
                <a:ea typeface="+mn-ea"/>
                <a:cs typeface="+mn-cs"/>
              </a:rPr>
              <a:t>could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prevent</a:t>
            </a:r>
            <a:r>
              <a:rPr lang="fr-CH" sz="1200" b="1" kern="1200" dirty="0">
                <a:solidFill>
                  <a:schemeClr val="tx1"/>
                </a:solidFill>
                <a:effectLst/>
                <a:latin typeface="+mn-lt"/>
                <a:ea typeface="+mn-ea"/>
                <a:cs typeface="+mn-cs"/>
              </a:rPr>
              <a:t> HIV acquisition. In addition, </a:t>
            </a:r>
            <a:r>
              <a:rPr lang="fr-CH" sz="1200" b="1" kern="1200" dirty="0" err="1">
                <a:solidFill>
                  <a:schemeClr val="tx1"/>
                </a:solidFill>
                <a:effectLst/>
                <a:latin typeface="+mn-lt"/>
                <a:ea typeface="+mn-ea"/>
                <a:cs typeface="+mn-cs"/>
              </a:rPr>
              <a:t>very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interestingly</a:t>
            </a:r>
            <a:r>
              <a:rPr lang="fr-CH" sz="1200" b="1" kern="1200" dirty="0">
                <a:solidFill>
                  <a:schemeClr val="tx1"/>
                </a:solidFill>
                <a:effectLst/>
                <a:latin typeface="+mn-lt"/>
                <a:ea typeface="+mn-ea"/>
                <a:cs typeface="+mn-cs"/>
              </a:rPr>
              <a:t>, administration of </a:t>
            </a:r>
            <a:r>
              <a:rPr lang="fr-CH" sz="1200" b="1" kern="1200" dirty="0" err="1">
                <a:solidFill>
                  <a:schemeClr val="tx1"/>
                </a:solidFill>
                <a:effectLst/>
                <a:latin typeface="+mn-lt"/>
                <a:ea typeface="+mn-ea"/>
                <a:cs typeface="+mn-cs"/>
              </a:rPr>
              <a:t>broadly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neutralizing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antibodies</a:t>
            </a:r>
            <a:r>
              <a:rPr lang="fr-CH" sz="1200" b="1" kern="1200" dirty="0">
                <a:solidFill>
                  <a:schemeClr val="tx1"/>
                </a:solidFill>
                <a:effectLst/>
                <a:latin typeface="+mn-lt"/>
                <a:ea typeface="+mn-ea"/>
                <a:cs typeface="+mn-cs"/>
              </a:rPr>
              <a:t> to infants </a:t>
            </a:r>
            <a:r>
              <a:rPr lang="fr-CH" sz="1200" b="1" kern="1200" dirty="0" err="1">
                <a:solidFill>
                  <a:schemeClr val="tx1"/>
                </a:solidFill>
                <a:effectLst/>
                <a:latin typeface="+mn-lt"/>
                <a:ea typeface="+mn-ea"/>
                <a:cs typeface="+mn-cs"/>
              </a:rPr>
              <a:t>could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also</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be</a:t>
            </a:r>
            <a:r>
              <a:rPr lang="fr-CH" sz="1200" b="1" kern="1200" dirty="0">
                <a:solidFill>
                  <a:schemeClr val="tx1"/>
                </a:solidFill>
                <a:effectLst/>
                <a:latin typeface="+mn-lt"/>
                <a:ea typeface="+mn-ea"/>
                <a:cs typeface="+mn-cs"/>
              </a:rPr>
              <a:t> an important </a:t>
            </a:r>
            <a:r>
              <a:rPr lang="fr-CH" sz="1200" b="1" kern="1200" dirty="0" err="1">
                <a:solidFill>
                  <a:schemeClr val="tx1"/>
                </a:solidFill>
                <a:effectLst/>
                <a:latin typeface="+mn-lt"/>
                <a:ea typeface="+mn-ea"/>
                <a:cs typeface="+mn-cs"/>
              </a:rPr>
              <a:t>strategy</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prevent</a:t>
            </a:r>
            <a:r>
              <a:rPr lang="fr-CH" sz="1200" b="1" kern="1200" dirty="0">
                <a:solidFill>
                  <a:schemeClr val="tx1"/>
                </a:solidFill>
                <a:effectLst/>
                <a:latin typeface="+mn-lt"/>
                <a:ea typeface="+mn-ea"/>
                <a:cs typeface="+mn-cs"/>
              </a:rPr>
              <a:t> vertical transmission of the virus </a:t>
            </a:r>
            <a:r>
              <a:rPr lang="fr-CH" sz="1200" b="1" kern="1200" dirty="0" err="1">
                <a:solidFill>
                  <a:schemeClr val="tx1"/>
                </a:solidFill>
                <a:effectLst/>
                <a:latin typeface="+mn-lt"/>
                <a:ea typeface="+mn-ea"/>
                <a:cs typeface="+mn-cs"/>
              </a:rPr>
              <a:t>from</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mother</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child</a:t>
            </a:r>
            <a:r>
              <a:rPr lang="fr-CH" sz="1200" b="1" kern="1200" dirty="0">
                <a:solidFill>
                  <a:schemeClr val="tx1"/>
                </a:solidFill>
                <a:effectLst/>
                <a:latin typeface="+mn-lt"/>
                <a:ea typeface="+mn-ea"/>
                <a:cs typeface="+mn-cs"/>
              </a:rPr>
              <a:t>.</a:t>
            </a:r>
          </a:p>
          <a:p>
            <a:r>
              <a:rPr lang="fr-CH" sz="1200" b="1" kern="1200" dirty="0" err="1">
                <a:solidFill>
                  <a:schemeClr val="tx1"/>
                </a:solidFill>
                <a:effectLst/>
                <a:latin typeface="+mn-lt"/>
                <a:ea typeface="+mn-ea"/>
                <a:cs typeface="+mn-cs"/>
              </a:rPr>
              <a:t>Why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this</a:t>
            </a:r>
            <a:r>
              <a:rPr lang="fr-CH" sz="1200" b="1" kern="1200" dirty="0">
                <a:solidFill>
                  <a:schemeClr val="tx1"/>
                </a:solidFill>
                <a:effectLst/>
                <a:latin typeface="+mn-lt"/>
                <a:ea typeface="+mn-ea"/>
                <a:cs typeface="+mn-cs"/>
              </a:rPr>
              <a:t> information important? </a:t>
            </a:r>
            <a:r>
              <a:rPr lang="fr-CH" sz="1200" b="1" kern="1200" dirty="0" err="1">
                <a:solidFill>
                  <a:schemeClr val="tx1"/>
                </a:solidFill>
                <a:effectLst/>
                <a:latin typeface="+mn-lt"/>
                <a:ea typeface="+mn-ea"/>
                <a:cs typeface="+mn-cs"/>
              </a:rPr>
              <a:t>Broadly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neutralizing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antibodies</a:t>
            </a:r>
            <a:r>
              <a:rPr lang="fr-CH" sz="1200" b="1" kern="1200" dirty="0">
                <a:solidFill>
                  <a:schemeClr val="tx1"/>
                </a:solidFill>
                <a:effectLst/>
                <a:latin typeface="+mn-lt"/>
                <a:ea typeface="+mn-ea"/>
                <a:cs typeface="+mn-cs"/>
              </a:rPr>
              <a:t> are </a:t>
            </a:r>
            <a:r>
              <a:rPr lang="fr-CH" sz="1200" b="1" kern="1200" dirty="0" err="1">
                <a:solidFill>
                  <a:schemeClr val="tx1"/>
                </a:solidFill>
                <a:effectLst/>
                <a:latin typeface="+mn-lt"/>
                <a:ea typeface="+mn-ea"/>
                <a:cs typeface="+mn-cs"/>
              </a:rPr>
              <a:t>increasingly</a:t>
            </a:r>
            <a:r>
              <a:rPr lang="fr-CH" sz="1200" b="1" kern="1200" dirty="0">
                <a:solidFill>
                  <a:schemeClr val="tx1"/>
                </a:solidFill>
                <a:effectLst/>
                <a:latin typeface="+mn-lt"/>
                <a:ea typeface="+mn-ea"/>
                <a:cs typeface="+mn-cs"/>
              </a:rPr>
              <a:t> central to HIV </a:t>
            </a:r>
            <a:r>
              <a:rPr lang="fr-CH" sz="1200" b="1" kern="1200" dirty="0" err="1">
                <a:solidFill>
                  <a:schemeClr val="tx1"/>
                </a:solidFill>
                <a:effectLst/>
                <a:latin typeface="+mn-lt"/>
                <a:ea typeface="+mn-ea"/>
                <a:cs typeface="+mn-cs"/>
              </a:rPr>
              <a:t>research</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including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immunotherapy</a:t>
            </a:r>
            <a:r>
              <a:rPr lang="fr-CH" sz="1200" b="1" kern="1200" dirty="0">
                <a:solidFill>
                  <a:schemeClr val="tx1"/>
                </a:solidFill>
                <a:effectLst/>
                <a:latin typeface="+mn-lt"/>
                <a:ea typeface="+mn-ea"/>
                <a:cs typeface="+mn-cs"/>
              </a:rPr>
              <a:t>, cure </a:t>
            </a:r>
            <a:r>
              <a:rPr lang="fr-CH" sz="1200" b="1" kern="1200" dirty="0" err="1">
                <a:solidFill>
                  <a:schemeClr val="tx1"/>
                </a:solidFill>
                <a:effectLst/>
                <a:latin typeface="+mn-lt"/>
                <a:ea typeface="+mn-ea"/>
                <a:cs typeface="+mn-cs"/>
              </a:rPr>
              <a:t>research</a:t>
            </a:r>
            <a:r>
              <a:rPr lang="fr-CH" sz="1200" b="1" kern="1200" dirty="0">
                <a:solidFill>
                  <a:schemeClr val="tx1"/>
                </a:solidFill>
                <a:effectLst/>
                <a:latin typeface="+mn-lt"/>
                <a:ea typeface="+mn-ea"/>
                <a:cs typeface="+mn-cs"/>
              </a:rPr>
              <a:t>, and vaccine </a:t>
            </a:r>
            <a:r>
              <a:rPr lang="fr-CH" sz="1200" b="1" kern="1200" dirty="0" err="1">
                <a:solidFill>
                  <a:schemeClr val="tx1"/>
                </a:solidFill>
                <a:effectLst/>
                <a:latin typeface="+mn-lt"/>
                <a:ea typeface="+mn-ea"/>
                <a:cs typeface="+mn-cs"/>
              </a:rPr>
              <a:t>development</a:t>
            </a:r>
            <a:r>
              <a:rPr lang="fr-CH" sz="1200" b="1" kern="1200" dirty="0">
                <a:solidFill>
                  <a:schemeClr val="tx1"/>
                </a:solidFill>
                <a:effectLst/>
                <a:latin typeface="+mn-lt"/>
                <a:ea typeface="+mn-ea"/>
                <a:cs typeface="+mn-cs"/>
              </a:rPr>
              <a:t>.</a:t>
            </a:r>
          </a:p>
          <a:p>
            <a:endParaRPr lang="fr-CH" sz="1200" b="0" i="0" kern="1200" dirty="0">
              <a:solidFill>
                <a:schemeClr val="tx1"/>
              </a:solidFill>
              <a:effectLst/>
              <a:latin typeface="+mn-lt"/>
              <a:ea typeface="+mn-ea"/>
              <a:cs typeface="+mn-cs"/>
            </a:endParaRPr>
          </a:p>
          <a:p>
            <a:endParaRPr lang="fr-CH" sz="1200" b="0" i="0" kern="1200" dirty="0">
              <a:solidFill>
                <a:schemeClr val="tx1"/>
              </a:solidFill>
              <a:effectLst/>
              <a:latin typeface="+mn-lt"/>
              <a:ea typeface="+mn-ea"/>
              <a:cs typeface="+mn-cs"/>
            </a:endParaRPr>
          </a:p>
          <a:p>
            <a:endParaRPr lang="fr-CH" sz="1200" b="0" i="0" kern="1200" dirty="0">
              <a:solidFill>
                <a:schemeClr val="tx1"/>
              </a:solidFill>
              <a:effectLst/>
              <a:latin typeface="+mn-lt"/>
              <a:ea typeface="+mn-ea"/>
              <a:cs typeface="+mn-cs"/>
            </a:endParaRPr>
          </a:p>
          <a:p>
            <a:endParaRPr lang="fr-CH" sz="1200" b="0" i="0" kern="1200" dirty="0">
              <a:solidFill>
                <a:schemeClr val="tx1"/>
              </a:solidFill>
              <a:effectLst/>
              <a:latin typeface="+mn-lt"/>
              <a:ea typeface="+mn-ea"/>
              <a:cs typeface="+mn-cs"/>
            </a:endParaRPr>
          </a:p>
          <a:p>
            <a:r>
              <a:rPr lang="fr-CH" sz="1200" b="0" i="0" kern="1200" dirty="0" err="1">
                <a:solidFill>
                  <a:schemeClr val="tx1"/>
                </a:solidFill>
                <a:effectLst/>
                <a:latin typeface="+mn-lt"/>
                <a:ea typeface="+mn-ea"/>
                <a:cs typeface="+mn-cs"/>
              </a:rPr>
              <a:t>Broadly</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neutralizing</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antibodies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bNAbs</a:t>
            </a:r>
            <a:r>
              <a:rPr lang="fr-CH" sz="1200" b="0" i="0" kern="1200" dirty="0">
                <a:solidFill>
                  <a:schemeClr val="tx1"/>
                </a:solidFill>
                <a:effectLst/>
                <a:latin typeface="+mn-lt"/>
                <a:ea typeface="+mn-ea"/>
                <a:cs typeface="+mn-cs"/>
              </a:rPr>
              <a:t>) have a </a:t>
            </a:r>
            <a:r>
              <a:rPr lang="fr-CH" sz="1200" b="0" i="0" kern="1200" dirty="0" err="1">
                <a:solidFill>
                  <a:schemeClr val="tx1"/>
                </a:solidFill>
                <a:effectLst/>
                <a:latin typeface="+mn-lt"/>
                <a:ea typeface="+mn-ea"/>
                <a:cs typeface="+mn-cs"/>
              </a:rPr>
              <a:t>steadily</a:t>
            </a:r>
            <a:r>
              <a:rPr lang="fr-CH" sz="1200" b="0" i="0" kern="1200" dirty="0">
                <a:solidFill>
                  <a:schemeClr val="tx1"/>
                </a:solidFill>
                <a:effectLst/>
                <a:latin typeface="+mn-lt"/>
                <a:ea typeface="+mn-ea"/>
                <a:cs typeface="+mn-cs"/>
              </a:rPr>
              <a:t> </a:t>
            </a:r>
            <a:r>
              <a:rPr lang="fr-CH" sz="1200" b="0" i="0" u="sng" kern="1200" dirty="0">
                <a:solidFill>
                  <a:schemeClr val="tx1"/>
                </a:solidFill>
                <a:effectLst/>
                <a:latin typeface="+mn-lt"/>
                <a:ea typeface="+mn-ea"/>
                <a:cs typeface="+mn-cs"/>
                <a:hlinkClick r:id="rId3" tooltip="(opens in a new window)"/>
              </a:rPr>
              <a:t>growing role in HIV</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research</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driven</a:t>
            </a:r>
            <a:r>
              <a:rPr lang="fr-CH" sz="1200" b="0" i="0" kern="1200" dirty="0">
                <a:solidFill>
                  <a:schemeClr val="tx1"/>
                </a:solidFill>
                <a:effectLst/>
                <a:latin typeface="+mn-lt"/>
                <a:ea typeface="+mn-ea"/>
                <a:cs typeface="+mn-cs"/>
              </a:rPr>
              <a:t> by insights </a:t>
            </a:r>
            <a:r>
              <a:rPr lang="fr-CH" sz="1200" b="0" i="0" kern="1200" dirty="0" err="1">
                <a:solidFill>
                  <a:schemeClr val="tx1"/>
                </a:solidFill>
                <a:effectLst/>
                <a:latin typeface="+mn-lt"/>
                <a:ea typeface="+mn-ea"/>
                <a:cs typeface="+mn-cs"/>
              </a:rPr>
              <a:t>from</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immunotherapy</a:t>
            </a:r>
            <a:r>
              <a:rPr lang="fr-CH" sz="1200" b="0" i="0" kern="1200" dirty="0">
                <a:solidFill>
                  <a:schemeClr val="tx1"/>
                </a:solidFill>
                <a:effectLst/>
                <a:latin typeface="+mn-lt"/>
                <a:ea typeface="+mn-ea"/>
                <a:cs typeface="+mn-cs"/>
              </a:rPr>
              <a:t>, cure science and vaccine </a:t>
            </a:r>
            <a:r>
              <a:rPr lang="fr-CH" sz="1200" b="0" i="0" kern="1200" dirty="0" err="1">
                <a:solidFill>
                  <a:schemeClr val="tx1"/>
                </a:solidFill>
                <a:effectLst/>
                <a:latin typeface="+mn-lt"/>
                <a:ea typeface="+mn-ea"/>
                <a:cs typeface="+mn-cs"/>
              </a:rPr>
              <a:t>development</a:t>
            </a:r>
            <a:r>
              <a:rPr lang="fr-CH" sz="1200" b="0" i="0" u="sng" kern="1200" dirty="0" err="1">
                <a:solidFill>
                  <a:schemeClr val="tx1"/>
                </a:solidFill>
                <a:effectLst/>
                <a:latin typeface="+mn-lt"/>
                <a:ea typeface="+mn-ea"/>
                <a:cs typeface="+mn-cs"/>
                <a:hlinkClick r:id="rId4" tooltip="(opens in a new window)"/>
              </a:rPr>
              <a:t>Early</a:t>
            </a:r>
            <a:r>
              <a:rPr lang="fr-CH" sz="1200" b="0" i="0" u="sng" kern="1200" dirty="0">
                <a:solidFill>
                  <a:schemeClr val="tx1"/>
                </a:solidFill>
                <a:effectLst/>
                <a:latin typeface="+mn-lt"/>
                <a:ea typeface="+mn-ea"/>
                <a:cs typeface="+mn-cs"/>
                <a:hlinkClick r:id="rId4" tooltip="(opens in a new window)"/>
              </a:rPr>
              <a:t>-life administration of two bNAbs</a:t>
            </a:r>
            <a:r>
              <a:rPr lang="fr-CH" sz="1200" b="0" i="0" kern="1200" dirty="0">
                <a:solidFill>
                  <a:schemeClr val="tx1"/>
                </a:solidFill>
                <a:effectLst/>
                <a:latin typeface="+mn-lt"/>
                <a:ea typeface="+mn-ea"/>
                <a:cs typeface="+mn-cs"/>
              </a:rPr>
              <a:t> (CAP256V2LS and VRC07-523LS) </a:t>
            </a:r>
            <a:r>
              <a:rPr lang="fr-CH" sz="1200" b="0" i="0" kern="1200" dirty="0" err="1">
                <a:solidFill>
                  <a:schemeClr val="tx1"/>
                </a:solidFill>
                <a:effectLst/>
                <a:latin typeface="+mn-lt"/>
                <a:ea typeface="+mn-ea"/>
                <a:cs typeface="+mn-cs"/>
              </a:rPr>
              <a:t>was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safe</a:t>
            </a:r>
            <a:r>
              <a:rPr lang="fr-CH" sz="1200" b="0" i="0" kern="1200" dirty="0">
                <a:solidFill>
                  <a:schemeClr val="tx1"/>
                </a:solidFill>
                <a:effectLst/>
                <a:latin typeface="+mn-lt"/>
                <a:ea typeface="+mn-ea"/>
                <a:cs typeface="+mn-cs"/>
              </a:rPr>
              <a:t> in infants, </a:t>
            </a:r>
            <a:r>
              <a:rPr lang="fr-CH" sz="1200" b="0" i="0" kern="1200" dirty="0" err="1">
                <a:solidFill>
                  <a:schemeClr val="tx1"/>
                </a:solidFill>
                <a:effectLst/>
                <a:latin typeface="+mn-lt"/>
                <a:ea typeface="+mn-ea"/>
                <a:cs typeface="+mn-cs"/>
              </a:rPr>
              <a:t>supporting</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further</a:t>
            </a:r>
            <a:r>
              <a:rPr lang="fr-CH" sz="1200" b="0" i="0" kern="1200" dirty="0">
                <a:solidFill>
                  <a:schemeClr val="tx1"/>
                </a:solidFill>
                <a:effectLst/>
                <a:latin typeface="+mn-lt"/>
                <a:ea typeface="+mn-ea"/>
                <a:cs typeface="+mn-cs"/>
              </a:rPr>
              <a:t> investigation </a:t>
            </a:r>
            <a:r>
              <a:rPr lang="fr-CH" sz="1200" b="0" i="0" kern="1200" dirty="0" err="1">
                <a:solidFill>
                  <a:schemeClr val="tx1"/>
                </a:solidFill>
                <a:effectLst/>
                <a:latin typeface="+mn-lt"/>
                <a:ea typeface="+mn-ea"/>
                <a:cs typeface="+mn-cs"/>
              </a:rPr>
              <a:t>into</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antibody-based</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strategies</a:t>
            </a:r>
            <a:r>
              <a:rPr lang="fr-CH" sz="1200" b="0" i="0" kern="1200" dirty="0">
                <a:solidFill>
                  <a:schemeClr val="tx1"/>
                </a:solidFill>
                <a:effectLst/>
                <a:latin typeface="+mn-lt"/>
                <a:ea typeface="+mn-ea"/>
                <a:cs typeface="+mn-cs"/>
              </a:rPr>
              <a:t> to </a:t>
            </a:r>
            <a:r>
              <a:rPr lang="fr-CH" sz="1200" b="0" i="0" kern="1200" dirty="0" err="1">
                <a:solidFill>
                  <a:schemeClr val="tx1"/>
                </a:solidFill>
                <a:effectLst/>
                <a:latin typeface="+mn-lt"/>
                <a:ea typeface="+mn-ea"/>
                <a:cs typeface="+mn-cs"/>
              </a:rPr>
              <a:t>prevent</a:t>
            </a:r>
            <a:r>
              <a:rPr lang="fr-CH" sz="1200" b="0" i="0" kern="1200" dirty="0">
                <a:solidFill>
                  <a:schemeClr val="tx1"/>
                </a:solidFill>
                <a:effectLst/>
                <a:latin typeface="+mn-lt"/>
                <a:ea typeface="+mn-ea"/>
                <a:cs typeface="+mn-cs"/>
              </a:rPr>
              <a:t> vertical transmission. </a:t>
            </a:r>
            <a:r>
              <a:rPr lang="fr-CH" b="1" dirty="0"/>
              <a:t>AMP </a:t>
            </a:r>
            <a:r>
              <a:rPr lang="fr-CH" b="1" dirty="0" err="1"/>
              <a:t>Study</a:t>
            </a:r>
            <a:r>
              <a:rPr lang="fr-CH" b="1" dirty="0"/>
              <a:t> – </a:t>
            </a:r>
            <a:r>
              <a:rPr lang="fr-CH" b="1" dirty="0" err="1"/>
              <a:t>Antibody</a:t>
            </a:r>
            <a:r>
              <a:rPr lang="fr-CH" b="1" dirty="0"/>
              <a:t> </a:t>
            </a:r>
            <a:r>
              <a:rPr lang="fr-CH" b="1" dirty="0" err="1"/>
              <a:t>Mediated</a:t>
            </a:r>
            <a:r>
              <a:rPr lang="fr-CH" b="1" dirty="0"/>
              <a:t> Prevention</a:t>
            </a:r>
          </a:p>
          <a:p>
            <a:r>
              <a:rPr lang="fr-CH" b="1" dirty="0"/>
              <a:t>Objective:</a:t>
            </a:r>
            <a:r>
              <a:rPr lang="fr-CH" dirty="0"/>
              <a:t> Test </a:t>
            </a:r>
            <a:r>
              <a:rPr lang="fr-CH" dirty="0" err="1"/>
              <a:t>whether</a:t>
            </a:r>
            <a:r>
              <a:rPr lang="fr-CH" dirty="0"/>
              <a:t> the </a:t>
            </a:r>
            <a:r>
              <a:rPr lang="fr-CH" dirty="0" err="1"/>
              <a:t>broadly</a:t>
            </a:r>
            <a:r>
              <a:rPr lang="fr-CH" dirty="0"/>
              <a:t> </a:t>
            </a:r>
            <a:r>
              <a:rPr lang="fr-CH" dirty="0" err="1"/>
              <a:t>neutralizing</a:t>
            </a:r>
            <a:r>
              <a:rPr lang="fr-CH" dirty="0"/>
              <a:t> </a:t>
            </a:r>
            <a:r>
              <a:rPr lang="fr-CH" dirty="0" err="1"/>
              <a:t>antibody</a:t>
            </a:r>
            <a:r>
              <a:rPr lang="fr-CH" dirty="0"/>
              <a:t> (</a:t>
            </a:r>
            <a:r>
              <a:rPr lang="fr-CH" dirty="0" err="1"/>
              <a:t>bNAb</a:t>
            </a:r>
            <a:r>
              <a:rPr lang="fr-CH" dirty="0"/>
              <a:t>) </a:t>
            </a:r>
            <a:r>
              <a:rPr lang="fr-CH" b="1" dirty="0"/>
              <a:t>VRC01</a:t>
            </a:r>
            <a:r>
              <a:rPr lang="fr-CH" dirty="0"/>
              <a:t> </a:t>
            </a:r>
            <a:r>
              <a:rPr lang="fr-CH" dirty="0" err="1"/>
              <a:t>could</a:t>
            </a:r>
            <a:r>
              <a:rPr lang="fr-CH" dirty="0"/>
              <a:t> </a:t>
            </a:r>
            <a:r>
              <a:rPr lang="fr-CH" dirty="0" err="1"/>
              <a:t>prevent</a:t>
            </a:r>
            <a:r>
              <a:rPr lang="fr-CH" dirty="0"/>
              <a:t> HIV infection.</a:t>
            </a:r>
          </a:p>
          <a:p>
            <a:r>
              <a:rPr lang="fr-CH" b="1" dirty="0"/>
              <a:t>Design:</a:t>
            </a:r>
            <a:r>
              <a:rPr lang="fr-CH" dirty="0"/>
              <a:t> </a:t>
            </a:r>
            <a:r>
              <a:rPr lang="fr-CH" dirty="0" err="1"/>
              <a:t>Two</a:t>
            </a:r>
            <a:r>
              <a:rPr lang="fr-CH" dirty="0"/>
              <a:t> Phase 2b trials (HVTN 704/HPTN 085 in the </a:t>
            </a:r>
            <a:r>
              <a:rPr lang="fr-CH" dirty="0" err="1"/>
              <a:t>Americas</a:t>
            </a:r>
            <a:r>
              <a:rPr lang="fr-CH" dirty="0"/>
              <a:t>; HVTN 703/HPTN 081 in </a:t>
            </a:r>
            <a:r>
              <a:rPr lang="fr-CH" dirty="0" err="1"/>
              <a:t>Africa</a:t>
            </a:r>
            <a:r>
              <a:rPr lang="fr-CH" dirty="0"/>
              <a:t>).</a:t>
            </a:r>
          </a:p>
          <a:p>
            <a:r>
              <a:rPr lang="fr-CH" b="1" dirty="0"/>
              <a:t>Population:</a:t>
            </a:r>
            <a:r>
              <a:rPr lang="fr-CH" dirty="0"/>
              <a:t> &gt;4,600 participants at </a:t>
            </a:r>
            <a:r>
              <a:rPr lang="fr-CH" dirty="0" err="1"/>
              <a:t>risk</a:t>
            </a:r>
            <a:r>
              <a:rPr lang="fr-CH" dirty="0"/>
              <a:t> of HIV.</a:t>
            </a:r>
          </a:p>
          <a:p>
            <a:r>
              <a:rPr lang="fr-CH" b="1" dirty="0" err="1"/>
              <a:t>Results</a:t>
            </a:r>
            <a:r>
              <a:rPr lang="fr-CH" b="1" dirty="0"/>
              <a:t> (2021):</a:t>
            </a:r>
            <a:endParaRPr lang="fr-CH" dirty="0"/>
          </a:p>
          <a:p>
            <a:pPr lvl="1"/>
            <a:r>
              <a:rPr lang="fr-CH" dirty="0"/>
              <a:t>No </a:t>
            </a:r>
            <a:r>
              <a:rPr lang="fr-CH" dirty="0" err="1"/>
              <a:t>overall</a:t>
            </a:r>
            <a:r>
              <a:rPr lang="fr-CH" dirty="0"/>
              <a:t> protection </a:t>
            </a:r>
            <a:r>
              <a:rPr lang="fr-CH" dirty="0" err="1"/>
              <a:t>against</a:t>
            </a:r>
            <a:r>
              <a:rPr lang="fr-CH" dirty="0"/>
              <a:t> HIV.</a:t>
            </a:r>
          </a:p>
          <a:p>
            <a:pPr lvl="1"/>
            <a:r>
              <a:rPr lang="fr-CH" b="1" dirty="0" err="1"/>
              <a:t>Efficacy</a:t>
            </a:r>
            <a:r>
              <a:rPr lang="fr-CH" b="1" dirty="0"/>
              <a:t> </a:t>
            </a:r>
            <a:r>
              <a:rPr lang="fr-CH" b="1" dirty="0" err="1"/>
              <a:t>only</a:t>
            </a:r>
            <a:r>
              <a:rPr lang="fr-CH" b="1" dirty="0"/>
              <a:t> </a:t>
            </a:r>
            <a:r>
              <a:rPr lang="fr-CH" b="1" dirty="0" err="1"/>
              <a:t>against</a:t>
            </a:r>
            <a:r>
              <a:rPr lang="fr-CH" b="1" dirty="0"/>
              <a:t> VRC01-sensitive </a:t>
            </a:r>
            <a:r>
              <a:rPr lang="fr-CH" b="1" dirty="0" err="1"/>
              <a:t>strains</a:t>
            </a:r>
            <a:r>
              <a:rPr lang="fr-CH" dirty="0"/>
              <a:t> (~30% of </a:t>
            </a:r>
            <a:r>
              <a:rPr lang="fr-CH" dirty="0" err="1"/>
              <a:t>circulating</a:t>
            </a:r>
            <a:r>
              <a:rPr lang="fr-CH" dirty="0"/>
              <a:t> </a:t>
            </a:r>
            <a:r>
              <a:rPr lang="fr-CH" dirty="0" err="1"/>
              <a:t>viruses</a:t>
            </a:r>
            <a:r>
              <a:rPr lang="fr-CH" dirty="0"/>
              <a:t>).</a:t>
            </a:r>
          </a:p>
          <a:p>
            <a:r>
              <a:rPr lang="fr-CH" b="1" dirty="0" err="1"/>
              <a:t>Significance</a:t>
            </a:r>
            <a:r>
              <a:rPr lang="fr-CH" b="1" dirty="0"/>
              <a:t>:</a:t>
            </a:r>
            <a:endParaRPr lang="fr-CH" dirty="0"/>
          </a:p>
          <a:p>
            <a:pPr lvl="1"/>
            <a:r>
              <a:rPr lang="fr-CH" dirty="0"/>
              <a:t>First proof-of-concept </a:t>
            </a:r>
            <a:r>
              <a:rPr lang="fr-CH" dirty="0" err="1"/>
              <a:t>that</a:t>
            </a:r>
            <a:r>
              <a:rPr lang="fr-CH" dirty="0"/>
              <a:t> </a:t>
            </a:r>
            <a:r>
              <a:rPr lang="fr-CH" dirty="0" err="1"/>
              <a:t>bNAbs</a:t>
            </a:r>
            <a:r>
              <a:rPr lang="fr-CH" dirty="0"/>
              <a:t> can </a:t>
            </a:r>
            <a:r>
              <a:rPr lang="fr-CH" dirty="0" err="1"/>
              <a:t>prevent</a:t>
            </a:r>
            <a:r>
              <a:rPr lang="fr-CH" dirty="0"/>
              <a:t> HIV.</a:t>
            </a:r>
          </a:p>
          <a:p>
            <a:pPr lvl="1"/>
            <a:r>
              <a:rPr lang="fr-CH" dirty="0" err="1"/>
              <a:t>Opened</a:t>
            </a:r>
            <a:r>
              <a:rPr lang="fr-CH" dirty="0"/>
              <a:t> the </a:t>
            </a:r>
            <a:r>
              <a:rPr lang="fr-CH" dirty="0" err="1"/>
              <a:t>path</a:t>
            </a:r>
            <a:r>
              <a:rPr lang="fr-CH" dirty="0"/>
              <a:t> for </a:t>
            </a:r>
            <a:r>
              <a:rPr lang="fr-CH" b="1" dirty="0" err="1"/>
              <a:t>next-generation</a:t>
            </a:r>
            <a:r>
              <a:rPr lang="fr-CH" b="1" dirty="0"/>
              <a:t> </a:t>
            </a:r>
            <a:r>
              <a:rPr lang="fr-CH" b="1" dirty="0" err="1"/>
              <a:t>bNAbs</a:t>
            </a:r>
            <a:r>
              <a:rPr lang="fr-CH" dirty="0"/>
              <a:t> and </a:t>
            </a:r>
            <a:r>
              <a:rPr lang="fr-CH" b="1" dirty="0" err="1"/>
              <a:t>antibody</a:t>
            </a:r>
            <a:r>
              <a:rPr lang="fr-CH" b="1" dirty="0"/>
              <a:t> combinations</a:t>
            </a:r>
            <a:r>
              <a:rPr lang="fr-CH" dirty="0"/>
              <a:t> for </a:t>
            </a:r>
            <a:r>
              <a:rPr lang="fr-CH" dirty="0" err="1"/>
              <a:t>prevention</a:t>
            </a:r>
            <a:r>
              <a:rPr lang="fr-CH" dirty="0"/>
              <a:t>.</a:t>
            </a:r>
          </a:p>
          <a:p>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70903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err="1"/>
              <a:t>Why</a:t>
            </a:r>
            <a:r>
              <a:rPr lang="fr-FR" b="1" dirty="0"/>
              <a:t> </a:t>
            </a:r>
            <a:r>
              <a:rPr lang="fr-FR" b="1" dirty="0" err="1"/>
              <a:t>it</a:t>
            </a:r>
            <a:r>
              <a:rPr lang="fr-FR" b="1" dirty="0"/>
              <a:t> </a:t>
            </a:r>
            <a:r>
              <a:rPr lang="fr-FR" b="1" dirty="0" err="1"/>
              <a:t>this</a:t>
            </a:r>
            <a:r>
              <a:rPr lang="fr-FR" b="1" dirty="0"/>
              <a:t> important</a:t>
            </a:r>
          </a:p>
          <a:p>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dirty="0" err="1">
                <a:latin typeface="Calibri" panose="020F0502020204030204" pitchFamily="34" charset="0"/>
                <a:cs typeface="Calibri" panose="020F0502020204030204" pitchFamily="34" charset="0"/>
              </a:rPr>
              <a:t>Broadly</a:t>
            </a:r>
            <a:r>
              <a:rPr lang="fr-CH" sz="1200" b="1" dirty="0">
                <a:latin typeface="Calibri" panose="020F0502020204030204" pitchFamily="34" charset="0"/>
                <a:cs typeface="Calibri" panose="020F0502020204030204" pitchFamily="34" charset="0"/>
              </a:rPr>
              <a:t> </a:t>
            </a:r>
            <a:r>
              <a:rPr lang="fr-CH" sz="1200" b="1" dirty="0" err="1">
                <a:latin typeface="Calibri" panose="020F0502020204030204" pitchFamily="34" charset="0"/>
                <a:cs typeface="Calibri" panose="020F0502020204030204" pitchFamily="34" charset="0"/>
              </a:rPr>
              <a:t>neutralizing</a:t>
            </a:r>
            <a:r>
              <a:rPr lang="fr-CH" sz="1200" b="1" dirty="0">
                <a:latin typeface="Calibri" panose="020F0502020204030204" pitchFamily="34" charset="0"/>
                <a:cs typeface="Calibri" panose="020F0502020204030204" pitchFamily="34" charset="0"/>
              </a:rPr>
              <a:t> </a:t>
            </a:r>
            <a:r>
              <a:rPr lang="fr-CH" sz="1200" b="1" dirty="0" err="1">
                <a:latin typeface="Calibri" panose="020F0502020204030204" pitchFamily="34" charset="0"/>
                <a:cs typeface="Calibri" panose="020F0502020204030204" pitchFamily="34" charset="0"/>
              </a:rPr>
              <a:t>antibodies</a:t>
            </a:r>
            <a:r>
              <a:rPr lang="fr-CH" sz="1200" b="1" dirty="0">
                <a:latin typeface="Calibri" panose="020F0502020204030204" pitchFamily="34" charset="0"/>
                <a:cs typeface="Calibri" panose="020F0502020204030204" pitchFamily="34" charset="0"/>
              </a:rPr>
              <a:t> (</a:t>
            </a:r>
            <a:r>
              <a:rPr lang="fr-CH" sz="1200" b="1" dirty="0" err="1">
                <a:latin typeface="Calibri" panose="020F0502020204030204" pitchFamily="34" charset="0"/>
                <a:cs typeface="Calibri" panose="020F0502020204030204" pitchFamily="34" charset="0"/>
              </a:rPr>
              <a:t>bNAbs</a:t>
            </a:r>
            <a:r>
              <a:rPr lang="fr-CH" sz="1200" b="1" dirty="0">
                <a:latin typeface="Calibri" panose="020F0502020204030204" pitchFamily="34" charset="0"/>
                <a:cs typeface="Calibri" panose="020F0502020204030204" pitchFamily="34" charset="0"/>
              </a:rPr>
              <a:t>) have a </a:t>
            </a:r>
            <a:r>
              <a:rPr lang="fr-CH" sz="1200" b="1" dirty="0" err="1">
                <a:latin typeface="Calibri" panose="020F0502020204030204" pitchFamily="34" charset="0"/>
                <a:cs typeface="Calibri" panose="020F0502020204030204" pitchFamily="34" charset="0"/>
              </a:rPr>
              <a:t>steadily</a:t>
            </a:r>
            <a:r>
              <a:rPr lang="fr-CH" sz="1200" b="1" dirty="0">
                <a:latin typeface="Calibri" panose="020F0502020204030204" pitchFamily="34" charset="0"/>
                <a:cs typeface="Calibri" panose="020F0502020204030204" pitchFamily="34" charset="0"/>
              </a:rPr>
              <a:t> </a:t>
            </a:r>
            <a:r>
              <a:rPr lang="fr-CH" sz="1200" b="1" dirty="0" err="1">
                <a:latin typeface="Calibri" panose="020F0502020204030204" pitchFamily="34" charset="0"/>
                <a:cs typeface="Calibri" panose="020F0502020204030204" pitchFamily="34" charset="0"/>
              </a:rPr>
              <a:t>growing</a:t>
            </a:r>
            <a:r>
              <a:rPr lang="fr-CH" sz="1200" b="1" dirty="0">
                <a:latin typeface="Calibri" panose="020F0502020204030204" pitchFamily="34" charset="0"/>
                <a:cs typeface="Calibri" panose="020F0502020204030204" pitchFamily="34" charset="0"/>
              </a:rPr>
              <a:t> </a:t>
            </a:r>
            <a:r>
              <a:rPr lang="fr-CH" sz="1200" b="1" dirty="0" err="1">
                <a:latin typeface="Calibri" panose="020F0502020204030204" pitchFamily="34" charset="0"/>
                <a:cs typeface="Calibri" panose="020F0502020204030204" pitchFamily="34" charset="0"/>
              </a:rPr>
              <a:t>role</a:t>
            </a:r>
            <a:r>
              <a:rPr lang="fr-CH" sz="1200" b="1" dirty="0">
                <a:latin typeface="Calibri" panose="020F0502020204030204" pitchFamily="34" charset="0"/>
                <a:cs typeface="Calibri" panose="020F0502020204030204" pitchFamily="34" charset="0"/>
              </a:rPr>
              <a:t> in HIV </a:t>
            </a:r>
            <a:r>
              <a:rPr lang="fr-CH" sz="1200" b="1" dirty="0" err="1">
                <a:latin typeface="Calibri" panose="020F0502020204030204" pitchFamily="34" charset="0"/>
                <a:cs typeface="Calibri" panose="020F0502020204030204" pitchFamily="34" charset="0"/>
              </a:rPr>
              <a:t>research</a:t>
            </a:r>
            <a:r>
              <a:rPr lang="fr-CH" sz="1200" b="1" dirty="0">
                <a:latin typeface="Calibri" panose="020F0502020204030204" pitchFamily="34" charset="0"/>
                <a:cs typeface="Calibri" panose="020F0502020204030204" pitchFamily="34" charset="0"/>
              </a:rPr>
              <a:t>, </a:t>
            </a:r>
            <a:r>
              <a:rPr lang="fr-CH" sz="1200" b="1" dirty="0" err="1">
                <a:latin typeface="Calibri" panose="020F0502020204030204" pitchFamily="34" charset="0"/>
                <a:cs typeface="Calibri" panose="020F0502020204030204" pitchFamily="34" charset="0"/>
              </a:rPr>
              <a:t>driven</a:t>
            </a:r>
            <a:r>
              <a:rPr lang="fr-CH" sz="1200" b="1" dirty="0">
                <a:latin typeface="Calibri" panose="020F0502020204030204" pitchFamily="34" charset="0"/>
                <a:cs typeface="Calibri" panose="020F0502020204030204" pitchFamily="34" charset="0"/>
              </a:rPr>
              <a:t> by insights </a:t>
            </a:r>
            <a:r>
              <a:rPr lang="fr-CH" sz="1200" b="1" dirty="0" err="1">
                <a:latin typeface="Calibri" panose="020F0502020204030204" pitchFamily="34" charset="0"/>
                <a:cs typeface="Calibri" panose="020F0502020204030204" pitchFamily="34" charset="0"/>
              </a:rPr>
              <a:t>from</a:t>
            </a:r>
            <a:r>
              <a:rPr lang="fr-CH" sz="1200" b="1" dirty="0">
                <a:latin typeface="Calibri" panose="020F0502020204030204" pitchFamily="34" charset="0"/>
                <a:cs typeface="Calibri" panose="020F0502020204030204" pitchFamily="34" charset="0"/>
              </a:rPr>
              <a:t> </a:t>
            </a:r>
            <a:r>
              <a:rPr lang="fr-CH" sz="1200" b="1" dirty="0" err="1">
                <a:latin typeface="Calibri" panose="020F0502020204030204" pitchFamily="34" charset="0"/>
                <a:cs typeface="Calibri" panose="020F0502020204030204" pitchFamily="34" charset="0"/>
              </a:rPr>
              <a:t>immunotherapy</a:t>
            </a:r>
            <a:r>
              <a:rPr lang="fr-CH" sz="1200" b="1" dirty="0">
                <a:latin typeface="Calibri" panose="020F0502020204030204" pitchFamily="34" charset="0"/>
                <a:cs typeface="Calibri" panose="020F0502020204030204" pitchFamily="34" charset="0"/>
              </a:rPr>
              <a:t>, cure science and vaccine </a:t>
            </a:r>
            <a:r>
              <a:rPr lang="fr-CH" sz="1200" b="1" dirty="0" err="1">
                <a:latin typeface="Calibri" panose="020F0502020204030204" pitchFamily="34" charset="0"/>
                <a:cs typeface="Calibri" panose="020F0502020204030204" pitchFamily="34" charset="0"/>
              </a:rPr>
              <a:t>development</a:t>
            </a:r>
            <a:endParaRPr lang="fr-FR" sz="1200" b="1" dirty="0">
              <a:latin typeface="Calibri" panose="020F0502020204030204" pitchFamily="34" charset="0"/>
              <a:cs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4242635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68AC8-7454-8B2E-922A-375BAB8ED13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C757D0D-731F-128F-C62F-2B6E08A72A9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7C9BB67-5100-4011-78CE-8A9D8E2C6A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a:solidFill>
                  <a:schemeClr val="tx1"/>
                </a:solidFill>
                <a:effectLst/>
                <a:latin typeface="+mn-lt"/>
                <a:ea typeface="+mn-ea"/>
                <a:cs typeface="+mn-cs"/>
              </a:rPr>
              <a:t>Prevention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multifaceted</a:t>
            </a:r>
            <a:r>
              <a:rPr lang="fr-CH" sz="1200" b="1" kern="1200" dirty="0">
                <a:solidFill>
                  <a:schemeClr val="tx1"/>
                </a:solidFill>
                <a:effectLst/>
                <a:latin typeface="+mn-lt"/>
                <a:ea typeface="+mn-ea"/>
                <a:cs typeface="+mn-cs"/>
              </a:rPr>
              <a:t>, and I </a:t>
            </a:r>
            <a:r>
              <a:rPr lang="fr-CH" sz="1200" b="1" kern="1200" dirty="0" err="1">
                <a:solidFill>
                  <a:schemeClr val="tx1"/>
                </a:solidFill>
                <a:effectLst/>
                <a:latin typeface="+mn-lt"/>
                <a:ea typeface="+mn-ea"/>
                <a:cs typeface="+mn-cs"/>
              </a:rPr>
              <a:t>will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now</a:t>
            </a:r>
            <a:r>
              <a:rPr lang="fr-CH" sz="1200" b="1" kern="1200" dirty="0">
                <a:solidFill>
                  <a:schemeClr val="tx1"/>
                </a:solidFill>
                <a:effectLst/>
                <a:latin typeface="+mn-lt"/>
                <a:ea typeface="+mn-ea"/>
                <a:cs typeface="+mn-cs"/>
              </a:rPr>
              <a:t> focus </a:t>
            </a:r>
            <a:r>
              <a:rPr lang="fr-CH" sz="1200" b="1" kern="1200" dirty="0" err="1">
                <a:solidFill>
                  <a:schemeClr val="tx1"/>
                </a:solidFill>
                <a:effectLst/>
                <a:latin typeface="+mn-lt"/>
                <a:ea typeface="+mn-ea"/>
                <a:cs typeface="+mn-cs"/>
              </a:rPr>
              <a:t>my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presentation</a:t>
            </a:r>
            <a:r>
              <a:rPr lang="fr-CH" sz="1200" b="1" kern="1200" dirty="0">
                <a:solidFill>
                  <a:schemeClr val="tx1"/>
                </a:solidFill>
                <a:effectLst/>
                <a:latin typeface="+mn-lt"/>
                <a:ea typeface="+mn-ea"/>
                <a:cs typeface="+mn-cs"/>
              </a:rPr>
              <a:t> on </a:t>
            </a:r>
            <a:r>
              <a:rPr lang="fr-CH" sz="1200" b="1" kern="1200" dirty="0" err="1">
                <a:solidFill>
                  <a:schemeClr val="tx1"/>
                </a:solidFill>
                <a:effectLst/>
                <a:latin typeface="+mn-lt"/>
                <a:ea typeface="+mn-ea"/>
                <a:cs typeface="+mn-cs"/>
              </a:rPr>
              <a:t>clinical</a:t>
            </a:r>
            <a:r>
              <a:rPr lang="fr-CH" sz="1200" b="1" kern="1200" dirty="0">
                <a:solidFill>
                  <a:schemeClr val="tx1"/>
                </a:solidFill>
                <a:effectLst/>
                <a:latin typeface="+mn-lt"/>
                <a:ea typeface="+mn-ea"/>
                <a:cs typeface="+mn-cs"/>
              </a:rPr>
              <a:t> trials of </a:t>
            </a:r>
            <a:r>
              <a:rPr lang="fr-CH" sz="1200" b="1" kern="1200" dirty="0" err="1">
                <a:solidFill>
                  <a:schemeClr val="tx1"/>
                </a:solidFill>
                <a:effectLst/>
                <a:latin typeface="+mn-lt"/>
                <a:ea typeface="+mn-ea"/>
                <a:cs typeface="+mn-cs"/>
              </a:rPr>
              <a:t>pre-exposure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prophylaxis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PrEP</a:t>
            </a:r>
            <a:r>
              <a:rPr lang="fr-CH" sz="1200" b="1" kern="1200" dirty="0">
                <a:solidFill>
                  <a:schemeClr val="tx1"/>
                </a:solidFill>
                <a:effectLst/>
                <a:latin typeface="+mn-lt"/>
                <a:ea typeface="+mn-ea"/>
                <a:cs typeface="+mn-cs"/>
              </a:rPr>
              <a:t>).</a:t>
            </a:r>
          </a:p>
          <a:p>
            <a:endParaRPr lang="es-ES_tradnl" b="1" dirty="0"/>
          </a:p>
          <a:p>
            <a:endParaRPr lang="es-ES_tradnl" b="1" dirty="0"/>
          </a:p>
          <a:p>
            <a:endParaRPr lang="es-ES_tradnl" b="1" dirty="0"/>
          </a:p>
          <a:p>
            <a:endParaRPr lang="es-ES_tradnl" b="1" dirty="0"/>
          </a:p>
          <a:p>
            <a:r>
              <a:rPr lang="es-ES_tradnl" b="1" dirty="0"/>
              <a:t>36. </a:t>
            </a:r>
            <a:r>
              <a:rPr lang="en-US" b="1" dirty="0"/>
              <a:t>One might ask whether it’s still wise to pursue the seemingly endless quest for an HIV vaccine in an era where </a:t>
            </a:r>
            <a:r>
              <a:rPr lang="en-US" b="1" dirty="0" err="1"/>
              <a:t>lenacapavir</a:t>
            </a:r>
            <a:r>
              <a:rPr lang="en-US" b="1" dirty="0"/>
              <a:t> offers twice-yearly—and potentially once-yearly—pre-exposure prophylaxis. But that, in itself, could be the subject of an entire conference. But you might have an idea to answer this question?</a:t>
            </a:r>
            <a:endParaRPr lang="es-ES_tradnl" b="1" dirty="0"/>
          </a:p>
        </p:txBody>
      </p:sp>
      <p:sp>
        <p:nvSpPr>
          <p:cNvPr id="4" name="Marcador de número de diapositiva 3">
            <a:extLst>
              <a:ext uri="{FF2B5EF4-FFF2-40B4-BE49-F238E27FC236}">
                <a16:creationId xmlns:a16="http://schemas.microsoft.com/office/drawing/2014/main" id="{4FAF4A22-3201-9113-D3FC-6391D53A4AE6}"/>
              </a:ext>
            </a:extLst>
          </p:cNvPr>
          <p:cNvSpPr>
            <a:spLocks noGrp="1"/>
          </p:cNvSpPr>
          <p:nvPr>
            <p:ph type="sldNum" sz="quarter" idx="5"/>
          </p:nvPr>
        </p:nvSpPr>
        <p:spPr/>
        <p:txBody>
          <a:bodyPr/>
          <a:lstStyle/>
          <a:p>
            <a:fld id="{56D8DBDF-B479-4E4F-8782-CC67E741439E}" type="slidenum">
              <a:rPr lang="es-ES_tradnl" smtClean="0"/>
              <a:t>8</a:t>
            </a:fld>
            <a:endParaRPr lang="es-ES_tradnl"/>
          </a:p>
        </p:txBody>
      </p:sp>
    </p:spTree>
    <p:extLst>
      <p:ext uri="{BB962C8B-B14F-4D97-AF65-F5344CB8AC3E}">
        <p14:creationId xmlns:p14="http://schemas.microsoft.com/office/powerpoint/2010/main" val="2041444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0606E-AB44-4F42-A0CC-9CE0B36ED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7B491-812B-FCFD-170D-28E269B3B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94DFB2-7C80-97C8-E7EA-DC98F4E3C3E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CH" sz="1200" b="1" kern="1200" dirty="0">
                <a:solidFill>
                  <a:schemeClr val="tx1"/>
                </a:solidFill>
                <a:effectLst/>
                <a:latin typeface="+mn-lt"/>
                <a:ea typeface="+mn-ea"/>
                <a:cs typeface="+mn-cs"/>
              </a:rPr>
              <a:t>The PURPOSE 1 and PURPOSE 2 </a:t>
            </a:r>
            <a:r>
              <a:rPr lang="fr-CH" sz="1200" b="1" kern="1200" dirty="0" err="1">
                <a:solidFill>
                  <a:schemeClr val="tx1"/>
                </a:solidFill>
                <a:effectLst/>
                <a:latin typeface="+mn-lt"/>
                <a:ea typeface="+mn-ea"/>
                <a:cs typeface="+mn-cs"/>
              </a:rPr>
              <a:t>studies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presented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results</a:t>
            </a:r>
            <a:r>
              <a:rPr lang="fr-CH" sz="1200" b="1" kern="1200" dirty="0">
                <a:solidFill>
                  <a:schemeClr val="tx1"/>
                </a:solidFill>
                <a:effectLst/>
                <a:latin typeface="+mn-lt"/>
                <a:ea typeface="+mn-ea"/>
                <a:cs typeface="+mn-cs"/>
              </a:rPr>
              <a:t> in adolescents and </a:t>
            </a:r>
            <a:r>
              <a:rPr lang="fr-CH" sz="1200" b="1" kern="1200" dirty="0" err="1">
                <a:solidFill>
                  <a:schemeClr val="tx1"/>
                </a:solidFill>
                <a:effectLst/>
                <a:latin typeface="+mn-lt"/>
                <a:ea typeface="+mn-ea"/>
                <a:cs typeface="+mn-cs"/>
              </a:rPr>
              <a:t>young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adults</a:t>
            </a:r>
            <a:r>
              <a:rPr lang="fr-CH" sz="1200" b="1" kern="1200" dirty="0">
                <a:solidFill>
                  <a:schemeClr val="tx1"/>
                </a:solidFill>
                <a:effectLst/>
                <a:latin typeface="+mn-lt"/>
                <a:ea typeface="+mn-ea"/>
                <a:cs typeface="+mn-cs"/>
              </a:rPr>
              <a:t>. This slide shows the </a:t>
            </a:r>
            <a:r>
              <a:rPr lang="fr-CH" sz="1200" b="1" kern="1200" dirty="0" err="1">
                <a:solidFill>
                  <a:schemeClr val="tx1"/>
                </a:solidFill>
                <a:effectLst/>
                <a:latin typeface="+mn-lt"/>
                <a:ea typeface="+mn-ea"/>
                <a:cs typeface="+mn-cs"/>
              </a:rPr>
              <a:t>study</a:t>
            </a:r>
            <a:r>
              <a:rPr lang="fr-CH" sz="1200" b="1" kern="1200" dirty="0">
                <a:solidFill>
                  <a:schemeClr val="tx1"/>
                </a:solidFill>
                <a:effectLst/>
                <a:latin typeface="+mn-lt"/>
                <a:ea typeface="+mn-ea"/>
                <a:cs typeface="+mn-cs"/>
              </a:rPr>
              <a:t> design: PURPOSE 1 </a:t>
            </a:r>
            <a:r>
              <a:rPr lang="fr-CH" sz="1200" b="1" kern="1200" dirty="0" err="1">
                <a:solidFill>
                  <a:schemeClr val="tx1"/>
                </a:solidFill>
                <a:effectLst/>
                <a:latin typeface="+mn-lt"/>
                <a:ea typeface="+mn-ea"/>
                <a:cs typeface="+mn-cs"/>
              </a:rPr>
              <a:t>focused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mainly</a:t>
            </a:r>
            <a:r>
              <a:rPr lang="fr-CH" sz="1200" b="1" kern="1200" dirty="0">
                <a:solidFill>
                  <a:schemeClr val="tx1"/>
                </a:solidFill>
                <a:effectLst/>
                <a:latin typeface="+mn-lt"/>
                <a:ea typeface="+mn-ea"/>
                <a:cs typeface="+mn-cs"/>
              </a:rPr>
              <a:t> on </a:t>
            </a:r>
            <a:r>
              <a:rPr lang="fr-CH" sz="1200" b="1" kern="1200" dirty="0" err="1">
                <a:solidFill>
                  <a:schemeClr val="tx1"/>
                </a:solidFill>
                <a:effectLst/>
                <a:latin typeface="+mn-lt"/>
                <a:ea typeface="+mn-ea"/>
                <a:cs typeface="+mn-cs"/>
              </a:rPr>
              <a:t>cisgender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women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while</a:t>
            </a:r>
            <a:r>
              <a:rPr lang="fr-CH" sz="1200" b="1" kern="1200" dirty="0">
                <a:solidFill>
                  <a:schemeClr val="tx1"/>
                </a:solidFill>
                <a:effectLst/>
                <a:latin typeface="+mn-lt"/>
                <a:ea typeface="+mn-ea"/>
                <a:cs typeface="+mn-cs"/>
              </a:rPr>
              <a:t> PURPOSE 2 </a:t>
            </a:r>
            <a:r>
              <a:rPr lang="fr-CH" sz="1200" b="1" kern="1200" dirty="0" err="1">
                <a:solidFill>
                  <a:schemeClr val="tx1"/>
                </a:solidFill>
                <a:effectLst/>
                <a:latin typeface="+mn-lt"/>
                <a:ea typeface="+mn-ea"/>
                <a:cs typeface="+mn-cs"/>
              </a:rPr>
              <a:t>included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cisgender</a:t>
            </a:r>
            <a:r>
              <a:rPr lang="fr-CH" sz="1200" b="1" kern="1200" dirty="0">
                <a:solidFill>
                  <a:schemeClr val="tx1"/>
                </a:solidFill>
                <a:effectLst/>
                <a:latin typeface="+mn-lt"/>
                <a:ea typeface="+mn-ea"/>
                <a:cs typeface="+mn-cs"/>
              </a:rPr>
              <a:t> men, </a:t>
            </a:r>
            <a:r>
              <a:rPr lang="fr-CH" sz="1200" b="1" kern="1200" dirty="0" err="1">
                <a:solidFill>
                  <a:schemeClr val="tx1"/>
                </a:solidFill>
                <a:effectLst/>
                <a:latin typeface="+mn-lt"/>
                <a:ea typeface="+mn-ea"/>
                <a:cs typeface="+mn-cs"/>
              </a:rPr>
              <a:t>transgender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women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transgender</a:t>
            </a:r>
            <a:r>
              <a:rPr lang="fr-CH" sz="1200" b="1" kern="1200" dirty="0">
                <a:solidFill>
                  <a:schemeClr val="tx1"/>
                </a:solidFill>
                <a:effectLst/>
                <a:latin typeface="+mn-lt"/>
                <a:ea typeface="+mn-ea"/>
                <a:cs typeface="+mn-cs"/>
              </a:rPr>
              <a:t> men, and non-</a:t>
            </a:r>
            <a:r>
              <a:rPr lang="fr-CH" sz="1200" b="1" kern="1200" dirty="0" err="1">
                <a:solidFill>
                  <a:schemeClr val="tx1"/>
                </a:solidFill>
                <a:effectLst/>
                <a:latin typeface="+mn-lt"/>
                <a:ea typeface="+mn-ea"/>
                <a:cs typeface="+mn-cs"/>
              </a:rPr>
              <a:t>binary</a:t>
            </a:r>
            <a:r>
              <a:rPr lang="fr-CH" sz="1200" b="1" kern="1200" dirty="0">
                <a:solidFill>
                  <a:schemeClr val="tx1"/>
                </a:solidFill>
                <a:effectLst/>
                <a:latin typeface="+mn-lt"/>
                <a:ea typeface="+mn-ea"/>
                <a:cs typeface="+mn-cs"/>
              </a:rPr>
              <a:t> people.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eGFR, estimated glomerular filtration rate; F, emtricitabine; LEN, lenacapavir; PrEP, pre-exposure prophylaxis; SC, subcutaneous; TAF, tenofovir alafenamide; TDF, tenofovir disoproxil fumarate. </a:t>
            </a:r>
          </a:p>
          <a:p>
            <a:endParaRPr lang="en-US" b="0" i="1" dirty="0"/>
          </a:p>
        </p:txBody>
      </p:sp>
      <p:sp>
        <p:nvSpPr>
          <p:cNvPr id="4" name="Slide Number Placeholder 3">
            <a:extLst>
              <a:ext uri="{FF2B5EF4-FFF2-40B4-BE49-F238E27FC236}">
                <a16:creationId xmlns:a16="http://schemas.microsoft.com/office/drawing/2014/main" id="{1D120E5D-9F50-CCDF-B265-8A24E6D40AE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788DBE-8FB8-49F7-A478-A52A085B60B0}"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76739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DA13C-5E4C-B904-5B84-62B8D9329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13DC9-17F7-D05D-858E-8BA6689454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CD5558-697D-A002-959A-04787FA7DDAF}"/>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CH" sz="1200" b="1" kern="1200" dirty="0">
                <a:solidFill>
                  <a:schemeClr val="tx1"/>
                </a:solidFill>
                <a:effectLst/>
                <a:latin typeface="+mn-lt"/>
                <a:ea typeface="+mn-ea"/>
                <a:cs typeface="+mn-cs"/>
              </a:rPr>
              <a:t>The </a:t>
            </a:r>
            <a:r>
              <a:rPr lang="fr-CH" sz="1200" b="1" kern="1200" dirty="0" err="1">
                <a:solidFill>
                  <a:schemeClr val="tx1"/>
                </a:solidFill>
                <a:effectLst/>
                <a:latin typeface="+mn-lt"/>
                <a:ea typeface="+mn-ea"/>
                <a:cs typeface="+mn-cs"/>
              </a:rPr>
              <a:t>results</a:t>
            </a:r>
            <a:r>
              <a:rPr lang="fr-CH" sz="1200" b="1" kern="1200" dirty="0">
                <a:solidFill>
                  <a:schemeClr val="tx1"/>
                </a:solidFill>
                <a:effectLst/>
                <a:latin typeface="+mn-lt"/>
                <a:ea typeface="+mn-ea"/>
                <a:cs typeface="+mn-cs"/>
              </a:rPr>
              <a:t> are </a:t>
            </a:r>
            <a:r>
              <a:rPr lang="fr-CH" sz="1200" b="1" kern="1200" dirty="0" err="1">
                <a:solidFill>
                  <a:schemeClr val="tx1"/>
                </a:solidFill>
                <a:effectLst/>
                <a:latin typeface="+mn-lt"/>
                <a:ea typeface="+mn-ea"/>
                <a:cs typeface="+mn-cs"/>
              </a:rPr>
              <a:t>shown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here</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we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recall</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emotion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caused</a:t>
            </a:r>
            <a:r>
              <a:rPr lang="fr-CH" sz="1200" b="1" kern="1200" dirty="0">
                <a:solidFill>
                  <a:schemeClr val="tx1"/>
                </a:solidFill>
                <a:effectLst/>
                <a:latin typeface="+mn-lt"/>
                <a:ea typeface="+mn-ea"/>
                <a:cs typeface="+mn-cs"/>
              </a:rPr>
              <a:t> by PURPOSE 1 </a:t>
            </a:r>
            <a:r>
              <a:rPr lang="fr-CH" sz="1200" b="1" kern="1200" dirty="0" err="1">
                <a:solidFill>
                  <a:schemeClr val="tx1"/>
                </a:solidFill>
                <a:effectLst/>
                <a:latin typeface="+mn-lt"/>
                <a:ea typeface="+mn-ea"/>
                <a:cs typeface="+mn-cs"/>
              </a:rPr>
              <a:t>results</a:t>
            </a:r>
            <a:r>
              <a:rPr lang="fr-CH" sz="1200" b="1" kern="1200" dirty="0">
                <a:solidFill>
                  <a:schemeClr val="tx1"/>
                </a:solidFill>
                <a:effectLst/>
                <a:latin typeface="+mn-lt"/>
                <a:ea typeface="+mn-ea"/>
                <a:cs typeface="+mn-cs"/>
              </a:rPr>
              <a:t> in Munich, </a:t>
            </a:r>
            <a:r>
              <a:rPr lang="fr-CH" sz="1200" b="1" kern="1200" dirty="0" err="1">
                <a:solidFill>
                  <a:schemeClr val="tx1"/>
                </a:solidFill>
                <a:effectLst/>
                <a:latin typeface="+mn-lt"/>
                <a:ea typeface="+mn-ea"/>
                <a:cs typeface="+mn-cs"/>
              </a:rPr>
              <a:t>which</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demonstrated</a:t>
            </a:r>
            <a:r>
              <a:rPr lang="fr-CH" sz="1200" b="1" kern="1200" dirty="0">
                <a:solidFill>
                  <a:schemeClr val="tx1"/>
                </a:solidFill>
                <a:effectLst/>
                <a:latin typeface="+mn-lt"/>
                <a:ea typeface="+mn-ea"/>
                <a:cs typeface="+mn-cs"/>
              </a:rPr>
              <a:t> </a:t>
            </a:r>
            <a:r>
              <a:rPr lang="fr-CH" sz="1200" b="1" i="1" kern="1200" dirty="0" err="1">
                <a:solidFill>
                  <a:schemeClr val="tx1"/>
                </a:solidFill>
                <a:effectLst/>
                <a:latin typeface="+mn-lt"/>
                <a:ea typeface="+mn-ea"/>
                <a:cs typeface="+mn-cs"/>
              </a:rPr>
              <a:t>zero</a:t>
            </a:r>
            <a:r>
              <a:rPr lang="fr-CH" sz="1200" b="1" i="1" kern="1200" dirty="0">
                <a:solidFill>
                  <a:schemeClr val="tx1"/>
                </a:solidFill>
                <a:effectLst/>
                <a:latin typeface="+mn-lt"/>
                <a:ea typeface="+mn-ea"/>
                <a:cs typeface="+mn-cs"/>
              </a:rPr>
              <a:t> infections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among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young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women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who</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received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lenacapavir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twice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yearly</a:t>
            </a:r>
            <a:r>
              <a:rPr lang="fr-CH" sz="1200" b="1" kern="1200" dirty="0">
                <a:solidFill>
                  <a:schemeClr val="tx1"/>
                </a:solidFill>
                <a:effectLst/>
                <a:latin typeface="+mn-lt"/>
                <a:ea typeface="+mn-ea"/>
                <a:cs typeface="+mn-cs"/>
              </a:rPr>
              <a:t>. In </a:t>
            </a:r>
            <a:r>
              <a:rPr lang="fr-CH" sz="1200" b="1" kern="1200" dirty="0" err="1">
                <a:solidFill>
                  <a:schemeClr val="tx1"/>
                </a:solidFill>
                <a:effectLst/>
                <a:latin typeface="+mn-lt"/>
                <a:ea typeface="+mn-ea"/>
                <a:cs typeface="+mn-cs"/>
              </a:rPr>
              <a:t>both</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studies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lenacapavir’s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efficacy</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safety</a:t>
            </a:r>
            <a:r>
              <a:rPr lang="fr-CH" sz="1200" b="1" kern="1200" dirty="0">
                <a:solidFill>
                  <a:schemeClr val="tx1"/>
                </a:solidFill>
                <a:effectLst/>
                <a:latin typeface="+mn-lt"/>
                <a:ea typeface="+mn-ea"/>
                <a:cs typeface="+mn-cs"/>
              </a:rPr>
              <a:t> in adolescents and </a:t>
            </a:r>
            <a:r>
              <a:rPr lang="fr-CH" sz="1200" b="1" kern="1200" dirty="0" err="1">
                <a:solidFill>
                  <a:schemeClr val="tx1"/>
                </a:solidFill>
                <a:effectLst/>
                <a:latin typeface="+mn-lt"/>
                <a:ea typeface="+mn-ea"/>
                <a:cs typeface="+mn-cs"/>
              </a:rPr>
              <a:t>young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adults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were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found</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be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identical</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what</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had</a:t>
            </a:r>
            <a:r>
              <a:rPr lang="fr-CH" sz="1200" b="1" kern="1200" dirty="0">
                <a:solidFill>
                  <a:schemeClr val="tx1"/>
                </a:solidFill>
                <a:effectLst/>
                <a:latin typeface="+mn-lt"/>
                <a:ea typeface="+mn-ea"/>
                <a:cs typeface="+mn-cs"/>
              </a:rPr>
              <a:t> been </a:t>
            </a:r>
            <a:r>
              <a:rPr lang="fr-CH" sz="1200" b="1" kern="1200" dirty="0" err="1">
                <a:solidFill>
                  <a:schemeClr val="tx1"/>
                </a:solidFill>
                <a:effectLst/>
                <a:latin typeface="+mn-lt"/>
                <a:ea typeface="+mn-ea"/>
                <a:cs typeface="+mn-cs"/>
              </a:rPr>
              <a:t>observed</a:t>
            </a:r>
            <a:r>
              <a:rPr lang="fr-CH" sz="1200" b="1" kern="1200" dirty="0">
                <a:solidFill>
                  <a:schemeClr val="tx1"/>
                </a:solidFill>
                <a:effectLst/>
                <a:latin typeface="+mn-lt"/>
                <a:ea typeface="+mn-ea"/>
                <a:cs typeface="+mn-cs"/>
              </a:rPr>
              <a:t> in the </a:t>
            </a:r>
            <a:r>
              <a:rPr lang="fr-CH" sz="1200" b="1" kern="1200" dirty="0" err="1">
                <a:solidFill>
                  <a:schemeClr val="tx1"/>
                </a:solidFill>
                <a:effectLst/>
                <a:latin typeface="+mn-lt"/>
                <a:ea typeface="+mn-ea"/>
                <a:cs typeface="+mn-cs"/>
              </a:rPr>
              <a:t>overall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adult</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study</a:t>
            </a:r>
            <a:r>
              <a:rPr lang="fr-CH" sz="1200" b="1" kern="1200" dirty="0">
                <a:solidFill>
                  <a:schemeClr val="tx1"/>
                </a:solidFill>
                <a:effectLst/>
                <a:latin typeface="+mn-lt"/>
                <a:ea typeface="+mn-ea"/>
                <a:cs typeface="+mn-cs"/>
              </a:rPr>
              <a:t> population.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noProof="0" dirty="0"/>
              <a:t>In the PURPOSE 1 and PURPOSE 2 studies, LEN efficacy and safety in adolescents and young adults were similar to those seen in adults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CI, confidence interval; F, emtricitabine; LEN, </a:t>
            </a:r>
            <a:r>
              <a:rPr lang="en-US" b="0" i="1" dirty="0" err="1"/>
              <a:t>lenacapavir</a:t>
            </a:r>
            <a:r>
              <a:rPr lang="en-US" b="0" i="1" dirty="0"/>
              <a:t>; TAF, tenofovir alafenamide; TDF, tenofovir disoproxil fumarate.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30000" noProof="0" dirty="0" err="1">
                <a:ln>
                  <a:noFill/>
                </a:ln>
                <a:solidFill>
                  <a:srgbClr val="000000"/>
                </a:solidFill>
                <a:effectLst/>
                <a:uLnTx/>
                <a:uFillTx/>
                <a:latin typeface="Calibri"/>
                <a:ea typeface="+mn-ea"/>
                <a:cs typeface="Arial" panose="020B0604020202020204" pitchFamily="34" charset="0"/>
              </a:rPr>
              <a:t>a</a:t>
            </a:r>
            <a:r>
              <a:rPr kumimoji="0" lang="en-US" sz="1200" b="0" i="0" u="none" strike="noStrike" kern="1200" cap="none" spc="0" normalizeH="0" baseline="0" noProof="0" dirty="0" err="1">
                <a:ln>
                  <a:noFill/>
                </a:ln>
                <a:solidFill>
                  <a:srgbClr val="000000"/>
                </a:solidFill>
                <a:effectLst/>
                <a:uLnTx/>
                <a:uFillTx/>
                <a:latin typeface="Calibri"/>
                <a:ea typeface="+mn-ea"/>
                <a:cs typeface="Arial" panose="020B0604020202020204" pitchFamily="34" charset="0"/>
              </a:rPr>
              <a:t>Overall</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n: background HIV incidence group, 8094; LEN, 2134; F/TAF, 2136; F/TDF, 1068. </a:t>
            </a: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b</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95% CIs: background HIV incidence group, 1.82-3.19; LEN, 0-0.19; F/TAF, 1.44-2.76; F/TDF, 0.96-2.74.</a:t>
            </a: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 </a:t>
            </a:r>
            <a:r>
              <a:rPr kumimoji="0" lang="en-US" sz="1200" b="0" i="0" u="none" strike="noStrike" kern="1200" cap="none" spc="0" normalizeH="0" baseline="30000" noProof="0" dirty="0" err="1">
                <a:ln>
                  <a:noFill/>
                </a:ln>
                <a:solidFill>
                  <a:srgbClr val="000000"/>
                </a:solidFill>
                <a:effectLst/>
                <a:uLnTx/>
                <a:uFillTx/>
                <a:latin typeface="Calibri"/>
                <a:ea typeface="+mn-ea"/>
                <a:cs typeface="Arial" panose="020B0604020202020204" pitchFamily="34" charset="0"/>
              </a:rPr>
              <a:t>c</a:t>
            </a:r>
            <a:r>
              <a:rPr kumimoji="0" lang="en-US" sz="1200" b="0" i="0" u="none" strike="noStrike" kern="1200" cap="none" spc="0" normalizeH="0" baseline="0" noProof="0" dirty="0" err="1">
                <a:ln>
                  <a:noFill/>
                </a:ln>
                <a:solidFill>
                  <a:srgbClr val="000000"/>
                </a:solidFill>
                <a:effectLst/>
                <a:uLnTx/>
                <a:uFillTx/>
                <a:latin typeface="Calibri"/>
                <a:ea typeface="+mn-ea"/>
                <a:cs typeface="Arial" panose="020B0604020202020204" pitchFamily="34" charset="0"/>
              </a:rPr>
              <a:t>Overall</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n: background HIV incidence group, 4634; LEN, 2179; F/TDF, 1086. </a:t>
            </a: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d</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95% CIs: background HIV incidence group, 1.65-3.42; LEN, 0.01-0.37; F/TDF, 0.43-1.77.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t>
            </a:r>
            <a:r>
              <a:rPr lang="en-US" b="0" i="1" dirty="0" err="1"/>
              <a:t>l,k;lk;lk</a:t>
            </a:r>
            <a:endParaRPr lang="en-US" b="0" i="1" dirty="0"/>
          </a:p>
        </p:txBody>
      </p:sp>
      <p:sp>
        <p:nvSpPr>
          <p:cNvPr id="4" name="Slide Number Placeholder 3">
            <a:extLst>
              <a:ext uri="{FF2B5EF4-FFF2-40B4-BE49-F238E27FC236}">
                <a16:creationId xmlns:a16="http://schemas.microsoft.com/office/drawing/2014/main" id="{F54C3607-0D28-8C8E-A830-78FD4FBF4FA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788DBE-8FB8-49F7-A478-A52A085B60B0}"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4916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err="1">
                <a:solidFill>
                  <a:schemeClr val="tx1"/>
                </a:solidFill>
                <a:effectLst/>
                <a:latin typeface="+mn-lt"/>
                <a:ea typeface="+mn-ea"/>
                <a:cs typeface="+mn-cs"/>
              </a:rPr>
              <a:t>Why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this</a:t>
            </a:r>
            <a:r>
              <a:rPr lang="fr-CH" sz="1200" b="1" kern="1200" dirty="0">
                <a:solidFill>
                  <a:schemeClr val="tx1"/>
                </a:solidFill>
                <a:effectLst/>
                <a:latin typeface="+mn-lt"/>
                <a:ea typeface="+mn-ea"/>
                <a:cs typeface="+mn-cs"/>
              </a:rPr>
              <a:t> important?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a:solidFill>
                  <a:schemeClr val="tx1"/>
                </a:solidFill>
                <a:effectLst/>
                <a:latin typeface="+mn-lt"/>
                <a:ea typeface="+mn-ea"/>
                <a:cs typeface="+mn-cs"/>
              </a:rPr>
              <a:t>Phase 3 data </a:t>
            </a:r>
            <a:r>
              <a:rPr lang="fr-CH" sz="1200" b="1" kern="1200" dirty="0" err="1">
                <a:solidFill>
                  <a:schemeClr val="tx1"/>
                </a:solidFill>
                <a:effectLst/>
                <a:latin typeface="+mn-lt"/>
                <a:ea typeface="+mn-ea"/>
                <a:cs typeface="+mn-cs"/>
              </a:rPr>
              <a:t>from</a:t>
            </a:r>
            <a:r>
              <a:rPr lang="fr-CH" sz="1200" b="1" kern="1200" dirty="0">
                <a:solidFill>
                  <a:schemeClr val="tx1"/>
                </a:solidFill>
                <a:effectLst/>
                <a:latin typeface="+mn-lt"/>
                <a:ea typeface="+mn-ea"/>
                <a:cs typeface="+mn-cs"/>
              </a:rPr>
              <a:t> PURPOSE 1 and 2 </a:t>
            </a:r>
            <a:r>
              <a:rPr lang="fr-CH" sz="1200" b="1" kern="1200" dirty="0" err="1">
                <a:solidFill>
                  <a:schemeClr val="tx1"/>
                </a:solidFill>
                <a:effectLst/>
                <a:latin typeface="+mn-lt"/>
                <a:ea typeface="+mn-ea"/>
                <a:cs typeface="+mn-cs"/>
              </a:rPr>
              <a:t>showed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that</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lenacapavir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effective and </a:t>
            </a:r>
            <a:r>
              <a:rPr lang="fr-CH" sz="1200" b="1" kern="1200" dirty="0" err="1">
                <a:solidFill>
                  <a:schemeClr val="tx1"/>
                </a:solidFill>
                <a:effectLst/>
                <a:latin typeface="+mn-lt"/>
                <a:ea typeface="+mn-ea"/>
                <a:cs typeface="+mn-cs"/>
              </a:rPr>
              <a:t>well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tolerated</a:t>
            </a:r>
            <a:r>
              <a:rPr lang="fr-CH" sz="1200" b="1" kern="1200" dirty="0">
                <a:solidFill>
                  <a:schemeClr val="tx1"/>
                </a:solidFill>
                <a:effectLst/>
                <a:latin typeface="+mn-lt"/>
                <a:ea typeface="+mn-ea"/>
                <a:cs typeface="+mn-cs"/>
              </a:rPr>
              <a:t> in diverse populations, </a:t>
            </a:r>
            <a:r>
              <a:rPr lang="fr-CH" sz="1200" b="1" kern="1200" dirty="0" err="1">
                <a:solidFill>
                  <a:schemeClr val="tx1"/>
                </a:solidFill>
                <a:effectLst/>
                <a:latin typeface="+mn-lt"/>
                <a:ea typeface="+mn-ea"/>
                <a:cs typeface="+mn-cs"/>
              </a:rPr>
              <a:t>including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pregnant</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breastfeeding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women</a:t>
            </a:r>
            <a:r>
              <a:rPr lang="fr-CH" sz="1200" b="1" kern="1200" dirty="0">
                <a:solidFill>
                  <a:schemeClr val="tx1"/>
                </a:solidFill>
                <a:effectLst/>
                <a:latin typeface="+mn-lt"/>
                <a:ea typeface="+mn-ea"/>
                <a:cs typeface="+mn-cs"/>
              </a:rPr>
              <a:t>, adolescents, and </a:t>
            </a:r>
            <a:r>
              <a:rPr lang="fr-CH" sz="1200" b="1" kern="1200" dirty="0" err="1">
                <a:solidFill>
                  <a:schemeClr val="tx1"/>
                </a:solidFill>
                <a:effectLst/>
                <a:latin typeface="+mn-lt"/>
                <a:ea typeface="+mn-ea"/>
                <a:cs typeface="+mn-cs"/>
              </a:rPr>
              <a:t>young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adults</a:t>
            </a:r>
            <a:r>
              <a:rPr lang="fr-CH" sz="1200" b="1" kern="1200" dirty="0">
                <a:solidFill>
                  <a:schemeClr val="tx1"/>
                </a:solidFill>
                <a:effectLst/>
                <a:latin typeface="+mn-lt"/>
                <a:ea typeface="+mn-ea"/>
                <a:cs typeface="+mn-cs"/>
              </a:rPr>
              <a:t>. In addition, </a:t>
            </a:r>
            <a:r>
              <a:rPr lang="fr-CH" sz="1200" b="1" kern="1200" dirty="0" err="1">
                <a:solidFill>
                  <a:schemeClr val="tx1"/>
                </a:solidFill>
                <a:effectLst/>
                <a:latin typeface="+mn-lt"/>
                <a:ea typeface="+mn-ea"/>
                <a:cs typeface="+mn-cs"/>
              </a:rPr>
              <a:t>lenacapavir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showed</a:t>
            </a:r>
            <a:r>
              <a:rPr lang="fr-CH" sz="1200" b="1" kern="1200" dirty="0">
                <a:solidFill>
                  <a:schemeClr val="tx1"/>
                </a:solidFill>
                <a:effectLst/>
                <a:latin typeface="+mn-lt"/>
                <a:ea typeface="+mn-ea"/>
                <a:cs typeface="+mn-cs"/>
              </a:rPr>
              <a:t> a favorable </a:t>
            </a:r>
            <a:r>
              <a:rPr lang="fr-CH" sz="1200" b="1" kern="1200" dirty="0" err="1">
                <a:solidFill>
                  <a:schemeClr val="tx1"/>
                </a:solidFill>
                <a:effectLst/>
                <a:latin typeface="+mn-lt"/>
                <a:ea typeface="+mn-ea"/>
                <a:cs typeface="+mn-cs"/>
              </a:rPr>
              <a:t>safety</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tolerability</a:t>
            </a:r>
            <a:r>
              <a:rPr lang="fr-CH" sz="1200" b="1" kern="1200" dirty="0">
                <a:solidFill>
                  <a:schemeClr val="tx1"/>
                </a:solidFill>
                <a:effectLst/>
                <a:latin typeface="+mn-lt"/>
                <a:ea typeface="+mn-ea"/>
                <a:cs typeface="+mn-cs"/>
              </a:rPr>
              <a:t> profile, </a:t>
            </a:r>
            <a:r>
              <a:rPr lang="fr-CH" sz="1200" b="1" kern="1200" dirty="0" err="1">
                <a:solidFill>
                  <a:schemeClr val="tx1"/>
                </a:solidFill>
                <a:effectLst/>
                <a:latin typeface="+mn-lt"/>
                <a:ea typeface="+mn-ea"/>
                <a:cs typeface="+mn-cs"/>
              </a:rPr>
              <a:t>with</a:t>
            </a:r>
            <a:r>
              <a:rPr lang="fr-CH" sz="1200" b="1" kern="1200" dirty="0">
                <a:solidFill>
                  <a:schemeClr val="tx1"/>
                </a:solidFill>
                <a:effectLst/>
                <a:latin typeface="+mn-lt"/>
                <a:ea typeface="+mn-ea"/>
                <a:cs typeface="+mn-cs"/>
              </a:rPr>
              <a:t> minimal </a:t>
            </a:r>
            <a:r>
              <a:rPr lang="fr-CH" sz="1200" b="1" kern="1200" dirty="0" err="1">
                <a:solidFill>
                  <a:schemeClr val="tx1"/>
                </a:solidFill>
                <a:effectLst/>
                <a:latin typeface="+mn-lt"/>
                <a:ea typeface="+mn-ea"/>
                <a:cs typeface="+mn-cs"/>
              </a:rPr>
              <a:t>exposure</a:t>
            </a:r>
            <a:r>
              <a:rPr lang="fr-CH" sz="1200" b="1" kern="1200" dirty="0">
                <a:solidFill>
                  <a:schemeClr val="tx1"/>
                </a:solidFill>
                <a:effectLst/>
                <a:latin typeface="+mn-lt"/>
                <a:ea typeface="+mn-ea"/>
                <a:cs typeface="+mn-cs"/>
              </a:rPr>
              <a:t> in </a:t>
            </a:r>
            <a:r>
              <a:rPr lang="fr-CH" sz="1200" b="1" kern="1200" dirty="0" err="1">
                <a:solidFill>
                  <a:schemeClr val="tx1"/>
                </a:solidFill>
                <a:effectLst/>
                <a:latin typeface="+mn-lt"/>
                <a:ea typeface="+mn-ea"/>
                <a:cs typeface="+mn-cs"/>
              </a:rPr>
              <a:t>breastfed</a:t>
            </a:r>
            <a:r>
              <a:rPr lang="fr-CH" sz="1200" b="1" kern="1200" dirty="0">
                <a:solidFill>
                  <a:schemeClr val="tx1"/>
                </a:solidFill>
                <a:effectLst/>
                <a:latin typeface="+mn-lt"/>
                <a:ea typeface="+mn-ea"/>
                <a:cs typeface="+mn-cs"/>
              </a:rPr>
              <a:t> infants. The Phase 3 trials </a:t>
            </a:r>
            <a:r>
              <a:rPr lang="fr-CH" sz="1200" b="1" kern="1200" dirty="0" err="1">
                <a:solidFill>
                  <a:schemeClr val="tx1"/>
                </a:solidFill>
                <a:effectLst/>
                <a:latin typeface="+mn-lt"/>
                <a:ea typeface="+mn-ea"/>
                <a:cs typeface="+mn-cs"/>
              </a:rPr>
              <a:t>confirmed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lenacapavir’s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efficacy</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safety</a:t>
            </a:r>
            <a:r>
              <a:rPr lang="fr-CH" sz="1200" b="1" kern="1200" dirty="0">
                <a:solidFill>
                  <a:schemeClr val="tx1"/>
                </a:solidFill>
                <a:effectLst/>
                <a:latin typeface="+mn-lt"/>
                <a:ea typeface="+mn-ea"/>
                <a:cs typeface="+mn-cs"/>
              </a:rPr>
              <a:t> in </a:t>
            </a:r>
            <a:r>
              <a:rPr lang="fr-CH" sz="1200" b="1" kern="1200" dirty="0" err="1">
                <a:solidFill>
                  <a:schemeClr val="tx1"/>
                </a:solidFill>
                <a:effectLst/>
                <a:latin typeface="+mn-lt"/>
                <a:ea typeface="+mn-ea"/>
                <a:cs typeface="+mn-cs"/>
              </a:rPr>
              <a:t>these</a:t>
            </a:r>
            <a:r>
              <a:rPr lang="fr-CH" sz="1200" b="1" kern="1200" dirty="0">
                <a:solidFill>
                  <a:schemeClr val="tx1"/>
                </a:solidFill>
                <a:effectLst/>
                <a:latin typeface="+mn-lt"/>
                <a:ea typeface="+mn-ea"/>
                <a:cs typeface="+mn-cs"/>
              </a:rPr>
              <a:t> diverse populations, </a:t>
            </a:r>
            <a:r>
              <a:rPr lang="fr-CH" sz="1200" b="1" kern="1200" dirty="0" err="1">
                <a:solidFill>
                  <a:schemeClr val="tx1"/>
                </a:solidFill>
                <a:effectLst/>
                <a:latin typeface="+mn-lt"/>
                <a:ea typeface="+mn-ea"/>
                <a:cs typeface="+mn-cs"/>
              </a:rPr>
              <a:t>marking</a:t>
            </a:r>
            <a:r>
              <a:rPr lang="fr-CH" sz="1200" b="1" kern="1200" dirty="0">
                <a:solidFill>
                  <a:schemeClr val="tx1"/>
                </a:solidFill>
                <a:effectLst/>
                <a:latin typeface="+mn-lt"/>
                <a:ea typeface="+mn-ea"/>
                <a:cs typeface="+mn-cs"/>
              </a:rPr>
              <a:t> an important </a:t>
            </a:r>
            <a:r>
              <a:rPr lang="fr-CH" sz="1200" b="1" kern="1200" dirty="0" err="1">
                <a:solidFill>
                  <a:schemeClr val="tx1"/>
                </a:solidFill>
                <a:effectLst/>
                <a:latin typeface="+mn-lt"/>
                <a:ea typeface="+mn-ea"/>
                <a:cs typeface="+mn-cs"/>
              </a:rPr>
              <a:t>step</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forward</a:t>
            </a:r>
            <a:r>
              <a:rPr lang="fr-CH" sz="1200" b="1" kern="1200" dirty="0">
                <a:solidFill>
                  <a:schemeClr val="tx1"/>
                </a:solidFill>
                <a:effectLst/>
                <a:latin typeface="+mn-lt"/>
                <a:ea typeface="+mn-ea"/>
                <a:cs typeface="+mn-cs"/>
              </a:rPr>
              <a:t>.</a:t>
            </a:r>
          </a:p>
          <a:p>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2646812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err="1">
                <a:solidFill>
                  <a:schemeClr val="tx1"/>
                </a:solidFill>
                <a:effectLst/>
                <a:latin typeface="+mn-lt"/>
                <a:ea typeface="+mn-ea"/>
                <a:cs typeface="+mn-cs"/>
              </a:rPr>
              <a:t>These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studies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led</a:t>
            </a:r>
            <a:r>
              <a:rPr lang="fr-CH" sz="1200" b="1" kern="1200" dirty="0">
                <a:solidFill>
                  <a:schemeClr val="tx1"/>
                </a:solidFill>
                <a:effectLst/>
                <a:latin typeface="+mn-lt"/>
                <a:ea typeface="+mn-ea"/>
                <a:cs typeface="+mn-cs"/>
              </a:rPr>
              <a:t> WHO to update </a:t>
            </a:r>
            <a:r>
              <a:rPr lang="fr-CH" sz="1200" b="1" kern="1200" dirty="0" err="1">
                <a:solidFill>
                  <a:schemeClr val="tx1"/>
                </a:solidFill>
                <a:effectLst/>
                <a:latin typeface="+mn-lt"/>
                <a:ea typeface="+mn-ea"/>
                <a:cs typeface="+mn-cs"/>
              </a:rPr>
              <a:t>its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recommendations</a:t>
            </a:r>
            <a:r>
              <a:rPr lang="fr-CH" sz="1200" b="1" kern="1200" dirty="0">
                <a:solidFill>
                  <a:schemeClr val="tx1"/>
                </a:solidFill>
                <a:effectLst/>
                <a:latin typeface="+mn-lt"/>
                <a:ea typeface="+mn-ea"/>
                <a:cs typeface="+mn-cs"/>
              </a:rPr>
              <a:t> on </a:t>
            </a:r>
            <a:r>
              <a:rPr lang="fr-CH" sz="1200" b="1" kern="1200" dirty="0" err="1">
                <a:solidFill>
                  <a:schemeClr val="tx1"/>
                </a:solidFill>
                <a:effectLst/>
                <a:latin typeface="+mn-lt"/>
                <a:ea typeface="+mn-ea"/>
                <a:cs typeface="+mn-cs"/>
              </a:rPr>
              <a:t>pre-exposure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prophylaxis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now</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endorsing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lenacapavir</a:t>
            </a:r>
            <a:r>
              <a:rPr lang="fr-CH" sz="1200" b="1" kern="1200" dirty="0">
                <a:solidFill>
                  <a:schemeClr val="tx1"/>
                </a:solidFill>
                <a:effectLst/>
                <a:latin typeface="+mn-lt"/>
                <a:ea typeface="+mn-ea"/>
                <a:cs typeface="+mn-cs"/>
              </a:rPr>
              <a:t> for HIV </a:t>
            </a:r>
            <a:r>
              <a:rPr lang="fr-CH" sz="1200" b="1" kern="1200" dirty="0" err="1">
                <a:solidFill>
                  <a:schemeClr val="tx1"/>
                </a:solidFill>
                <a:effectLst/>
                <a:latin typeface="+mn-lt"/>
                <a:ea typeface="+mn-ea"/>
                <a:cs typeface="+mn-cs"/>
              </a:rPr>
              <a:t>prevention</a:t>
            </a:r>
            <a:r>
              <a:rPr lang="fr-CH" sz="1200" b="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err="1">
                <a:solidFill>
                  <a:schemeClr val="tx1"/>
                </a:solidFill>
                <a:effectLst/>
                <a:latin typeface="+mn-lt"/>
                <a:ea typeface="+mn-ea"/>
                <a:cs typeface="+mn-cs"/>
              </a:rPr>
              <a:t>They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also</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revised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testing</a:t>
            </a:r>
            <a:r>
              <a:rPr lang="fr-CH" sz="1200" b="1" kern="1200" dirty="0">
                <a:solidFill>
                  <a:schemeClr val="tx1"/>
                </a:solidFill>
                <a:effectLst/>
                <a:latin typeface="+mn-lt"/>
                <a:ea typeface="+mn-ea"/>
                <a:cs typeface="+mn-cs"/>
              </a:rPr>
              <a:t> guidelines for </a:t>
            </a:r>
            <a:r>
              <a:rPr lang="fr-CH" sz="1200" b="1" kern="1200" dirty="0" err="1">
                <a:solidFill>
                  <a:schemeClr val="tx1"/>
                </a:solidFill>
                <a:effectLst/>
                <a:latin typeface="+mn-lt"/>
                <a:ea typeface="+mn-ea"/>
                <a:cs typeface="+mn-cs"/>
              </a:rPr>
              <a:t>initiating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continuing</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discontinuing</a:t>
            </a:r>
            <a:r>
              <a:rPr lang="fr-CH" sz="1200" b="1" kern="1200" dirty="0">
                <a:solidFill>
                  <a:schemeClr val="tx1"/>
                </a:solidFill>
                <a:effectLst/>
                <a:latin typeface="+mn-lt"/>
                <a:ea typeface="+mn-ea"/>
                <a:cs typeface="+mn-cs"/>
              </a:rPr>
              <a:t> long-acting </a:t>
            </a:r>
            <a:r>
              <a:rPr lang="fr-CH" sz="1200" b="1" kern="1200" dirty="0" err="1">
                <a:solidFill>
                  <a:schemeClr val="tx1"/>
                </a:solidFill>
                <a:effectLst/>
                <a:latin typeface="+mn-lt"/>
                <a:ea typeface="+mn-ea"/>
                <a:cs typeface="+mn-cs"/>
              </a:rPr>
              <a:t>PrEP</a:t>
            </a:r>
            <a:r>
              <a:rPr lang="fr-CH" sz="1200" b="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a:solidFill>
                  <a:schemeClr val="tx1"/>
                </a:solidFill>
                <a:effectLst/>
                <a:latin typeface="+mn-lt"/>
                <a:ea typeface="+mn-ea"/>
                <a:cs typeface="+mn-cs"/>
              </a:rPr>
              <a:t>This change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critical</a:t>
            </a:r>
            <a:r>
              <a:rPr lang="fr-CH" sz="1200" b="1" kern="1200" dirty="0">
                <a:solidFill>
                  <a:schemeClr val="tx1"/>
                </a:solidFill>
                <a:effectLst/>
                <a:latin typeface="+mn-lt"/>
                <a:ea typeface="+mn-ea"/>
                <a:cs typeface="+mn-cs"/>
              </a:rPr>
              <a:t> — a real pivot in HIV </a:t>
            </a:r>
            <a:r>
              <a:rPr lang="fr-CH" sz="1200" b="1" kern="1200" dirty="0" err="1">
                <a:solidFill>
                  <a:schemeClr val="tx1"/>
                </a:solidFill>
                <a:effectLst/>
                <a:latin typeface="+mn-lt"/>
                <a:ea typeface="+mn-ea"/>
                <a:cs typeface="+mn-cs"/>
              </a:rPr>
              <a:t>prevention</a:t>
            </a:r>
            <a:r>
              <a:rPr lang="fr-CH" sz="1200" b="1" kern="1200" dirty="0">
                <a:solidFill>
                  <a:schemeClr val="tx1"/>
                </a:solidFill>
                <a:effectLst/>
                <a:latin typeface="+mn-lt"/>
                <a:ea typeface="+mn-ea"/>
                <a:cs typeface="+mn-cs"/>
              </a:rPr>
              <a:t> — and </a:t>
            </a:r>
            <a:r>
              <a:rPr lang="fr-CH" sz="1200" b="1" kern="1200" dirty="0" err="1">
                <a:solidFill>
                  <a:schemeClr val="tx1"/>
                </a:solidFill>
                <a:effectLst/>
                <a:latin typeface="+mn-lt"/>
                <a:ea typeface="+mn-ea"/>
                <a:cs typeface="+mn-cs"/>
              </a:rPr>
              <a:t>was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certainly</a:t>
            </a:r>
            <a:r>
              <a:rPr lang="fr-CH" sz="1200" b="1" kern="1200" dirty="0">
                <a:solidFill>
                  <a:schemeClr val="tx1"/>
                </a:solidFill>
                <a:effectLst/>
                <a:latin typeface="+mn-lt"/>
                <a:ea typeface="+mn-ea"/>
                <a:cs typeface="+mn-cs"/>
              </a:rPr>
              <a:t> one of the major moments of the IAS </a:t>
            </a:r>
            <a:r>
              <a:rPr lang="fr-CH" sz="1200" b="1" kern="1200" dirty="0" err="1">
                <a:solidFill>
                  <a:schemeClr val="tx1"/>
                </a:solidFill>
                <a:effectLst/>
                <a:latin typeface="+mn-lt"/>
                <a:ea typeface="+mn-ea"/>
                <a:cs typeface="+mn-cs"/>
              </a:rPr>
              <a:t>conference</a:t>
            </a:r>
            <a:r>
              <a:rPr lang="fr-CH" sz="1200" b="1" kern="1200" dirty="0">
                <a:solidFill>
                  <a:schemeClr val="tx1"/>
                </a:solidFill>
                <a:effectLst/>
                <a:latin typeface="+mn-lt"/>
                <a:ea typeface="+mn-ea"/>
                <a:cs typeface="+mn-cs"/>
              </a:rPr>
              <a:t>.</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12</a:t>
            </a:fld>
            <a:endParaRPr lang="en-GB"/>
          </a:p>
        </p:txBody>
      </p:sp>
    </p:spTree>
    <p:extLst>
      <p:ext uri="{BB962C8B-B14F-4D97-AF65-F5344CB8AC3E}">
        <p14:creationId xmlns:p14="http://schemas.microsoft.com/office/powerpoint/2010/main" val="3752591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18AA8-3474-EE74-BBD8-2F5F48A2E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D3419-5BFB-08BF-DE0F-1C351A6BCC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1BFC1F-CEF0-32B3-B591-EE7C04A00BB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a:solidFill>
                  <a:schemeClr val="tx1"/>
                </a:solidFill>
                <a:effectLst/>
                <a:latin typeface="+mn-lt"/>
                <a:ea typeface="+mn-ea"/>
                <a:cs typeface="+mn-cs"/>
              </a:rPr>
              <a:t>But </a:t>
            </a:r>
            <a:r>
              <a:rPr lang="fr-CH" sz="1200" b="1" kern="1200" dirty="0" err="1">
                <a:solidFill>
                  <a:schemeClr val="tx1"/>
                </a:solidFill>
                <a:effectLst/>
                <a:latin typeface="+mn-lt"/>
                <a:ea typeface="+mn-ea"/>
                <a:cs typeface="+mn-cs"/>
              </a:rPr>
              <a:t>there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 </a:t>
            </a:r>
            <a:r>
              <a:rPr lang="fr-CH" sz="1200" b="1" kern="1200" dirty="0" err="1">
                <a:solidFill>
                  <a:schemeClr val="tx1"/>
                </a:solidFill>
                <a:effectLst/>
                <a:latin typeface="+mn-lt"/>
                <a:ea typeface="+mn-ea"/>
                <a:cs typeface="+mn-cs"/>
              </a:rPr>
              <a:t>growing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toolbox</a:t>
            </a:r>
            <a:r>
              <a:rPr lang="fr-CH" sz="1200" b="1" kern="1200" dirty="0">
                <a:solidFill>
                  <a:schemeClr val="tx1"/>
                </a:solidFill>
                <a:effectLst/>
                <a:latin typeface="+mn-lt"/>
                <a:ea typeface="+mn-ea"/>
                <a:cs typeface="+mn-cs"/>
              </a:rPr>
              <a:t> of long-acting options and </a:t>
            </a:r>
            <a:r>
              <a:rPr lang="fr-CH" sz="1200" b="1" kern="1200" dirty="0" err="1">
                <a:solidFill>
                  <a:schemeClr val="tx1"/>
                </a:solidFill>
                <a:effectLst/>
                <a:latin typeface="+mn-lt"/>
                <a:ea typeface="+mn-ea"/>
                <a:cs typeface="+mn-cs"/>
              </a:rPr>
              <a:t>it</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nevertheless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interesting</a:t>
            </a:r>
            <a:r>
              <a:rPr lang="fr-CH" sz="1200" b="1" kern="1200" dirty="0">
                <a:solidFill>
                  <a:schemeClr val="tx1"/>
                </a:solidFill>
                <a:effectLst/>
                <a:latin typeface="+mn-lt"/>
                <a:ea typeface="+mn-ea"/>
                <a:cs typeface="+mn-cs"/>
              </a:rPr>
              <a:t> to note </a:t>
            </a:r>
            <a:r>
              <a:rPr lang="fr-CH" sz="1200" b="1" kern="1200" dirty="0" err="1">
                <a:solidFill>
                  <a:schemeClr val="tx1"/>
                </a:solidFill>
                <a:effectLst/>
                <a:latin typeface="+mn-lt"/>
                <a:ea typeface="+mn-ea"/>
                <a:cs typeface="+mn-cs"/>
              </a:rPr>
              <a:t>that</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PrEP</a:t>
            </a:r>
            <a:r>
              <a:rPr lang="fr-CH" sz="1200" b="1" kern="1200" dirty="0">
                <a:solidFill>
                  <a:schemeClr val="tx1"/>
                </a:solidFill>
                <a:effectLst/>
                <a:latin typeface="+mn-lt"/>
                <a:ea typeface="+mn-ea"/>
                <a:cs typeface="+mn-cs"/>
              </a:rPr>
              <a:t> pipeline continues to expand, </a:t>
            </a:r>
            <a:r>
              <a:rPr lang="fr-CH" sz="1200" b="1" kern="1200" dirty="0" err="1">
                <a:solidFill>
                  <a:schemeClr val="tx1"/>
                </a:solidFill>
                <a:effectLst/>
                <a:latin typeface="+mn-lt"/>
                <a:ea typeface="+mn-ea"/>
                <a:cs typeface="+mn-cs"/>
              </a:rPr>
              <a:t>despite</a:t>
            </a:r>
            <a:r>
              <a:rPr lang="fr-CH" sz="1200" b="1" kern="1200" dirty="0">
                <a:solidFill>
                  <a:schemeClr val="tx1"/>
                </a:solidFill>
                <a:effectLst/>
                <a:latin typeface="+mn-lt"/>
                <a:ea typeface="+mn-ea"/>
                <a:cs typeface="+mn-cs"/>
              </a:rPr>
              <a:t> the major </a:t>
            </a:r>
            <a:r>
              <a:rPr lang="fr-CH" sz="1200" b="1" kern="1200" dirty="0" err="1">
                <a:solidFill>
                  <a:schemeClr val="tx1"/>
                </a:solidFill>
                <a:effectLst/>
                <a:latin typeface="+mn-lt"/>
                <a:ea typeface="+mn-ea"/>
                <a:cs typeface="+mn-cs"/>
              </a:rPr>
              <a:t>success</a:t>
            </a:r>
            <a:r>
              <a:rPr lang="fr-CH" sz="1200" b="1" kern="1200" dirty="0">
                <a:solidFill>
                  <a:schemeClr val="tx1"/>
                </a:solidFill>
                <a:effectLst/>
                <a:latin typeface="+mn-lt"/>
                <a:ea typeface="+mn-ea"/>
                <a:cs typeface="+mn-cs"/>
              </a:rPr>
              <a:t> of injectable </a:t>
            </a:r>
            <a:r>
              <a:rPr lang="fr-CH" sz="1200" b="1" kern="1200" dirty="0" err="1">
                <a:solidFill>
                  <a:schemeClr val="tx1"/>
                </a:solidFill>
                <a:effectLst/>
                <a:latin typeface="+mn-lt"/>
                <a:ea typeface="+mn-ea"/>
                <a:cs typeface="+mn-cs"/>
              </a:rPr>
              <a:t>therapies</a:t>
            </a:r>
            <a:r>
              <a:rPr lang="fr-CH" sz="1200" b="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a:solidFill>
                  <a:schemeClr val="tx1"/>
                </a:solidFill>
                <a:effectLst/>
                <a:latin typeface="+mn-lt"/>
                <a:ea typeface="+mn-ea"/>
                <a:cs typeface="+mn-cs"/>
              </a:rPr>
              <a:t>A Phase 2 </a:t>
            </a:r>
            <a:r>
              <a:rPr lang="fr-CH" sz="1200" b="1" kern="1200" dirty="0" err="1">
                <a:solidFill>
                  <a:schemeClr val="tx1"/>
                </a:solidFill>
                <a:effectLst/>
                <a:latin typeface="+mn-lt"/>
                <a:ea typeface="+mn-ea"/>
                <a:cs typeface="+mn-cs"/>
              </a:rPr>
              <a:t>study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evaluated</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safety</a:t>
            </a:r>
            <a:r>
              <a:rPr lang="fr-CH" sz="1200" b="1" kern="1200" dirty="0">
                <a:solidFill>
                  <a:schemeClr val="tx1"/>
                </a:solidFill>
                <a:effectLst/>
                <a:latin typeface="+mn-lt"/>
                <a:ea typeface="+mn-ea"/>
                <a:cs typeface="+mn-cs"/>
              </a:rPr>
              <a:t> and </a:t>
            </a:r>
            <a:r>
              <a:rPr lang="fr-CH" sz="1200" b="1" kern="1200" dirty="0" err="1">
                <a:solidFill>
                  <a:schemeClr val="tx1"/>
                </a:solidFill>
                <a:effectLst/>
                <a:latin typeface="+mn-lt"/>
                <a:ea typeface="+mn-ea"/>
                <a:cs typeface="+mn-cs"/>
              </a:rPr>
              <a:t>pharmacokinetics</a:t>
            </a:r>
            <a:r>
              <a:rPr lang="fr-CH" sz="1200" b="1" kern="1200" dirty="0">
                <a:solidFill>
                  <a:schemeClr val="tx1"/>
                </a:solidFill>
                <a:effectLst/>
                <a:latin typeface="+mn-lt"/>
                <a:ea typeface="+mn-ea"/>
                <a:cs typeface="+mn-cs"/>
              </a:rPr>
              <a:t> of a new substance, MK-8527, </a:t>
            </a:r>
            <a:r>
              <a:rPr lang="fr-CH" sz="1200" b="1" kern="1200" dirty="0" err="1">
                <a:solidFill>
                  <a:schemeClr val="tx1"/>
                </a:solidFill>
                <a:effectLst/>
                <a:latin typeface="+mn-lt"/>
                <a:ea typeface="+mn-ea"/>
                <a:cs typeface="+mn-cs"/>
              </a:rPr>
              <a:t>administered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orally</a:t>
            </a:r>
            <a:r>
              <a:rPr lang="fr-CH" sz="1200" b="1" kern="1200" dirty="0">
                <a:solidFill>
                  <a:schemeClr val="tx1"/>
                </a:solidFill>
                <a:effectLst/>
                <a:latin typeface="+mn-lt"/>
                <a:ea typeface="+mn-ea"/>
                <a:cs typeface="+mn-cs"/>
              </a:rPr>
              <a:t> once a </a:t>
            </a:r>
            <a:r>
              <a:rPr lang="fr-CH" sz="1200" b="1" kern="1200" dirty="0" err="1">
                <a:solidFill>
                  <a:schemeClr val="tx1"/>
                </a:solidFill>
                <a:effectLst/>
                <a:latin typeface="+mn-lt"/>
                <a:ea typeface="+mn-ea"/>
                <a:cs typeface="+mn-cs"/>
              </a:rPr>
              <a:t>month</a:t>
            </a:r>
            <a:r>
              <a:rPr lang="fr-CH" sz="1200" b="1" kern="1200" dirty="0">
                <a:solidFill>
                  <a:schemeClr val="tx1"/>
                </a:solidFill>
                <a:effectLst/>
                <a:latin typeface="+mn-lt"/>
                <a:ea typeface="+mn-ea"/>
                <a:cs typeface="+mn-cs"/>
              </a:rPr>
              <a:t> for six </a:t>
            </a:r>
            <a:r>
              <a:rPr lang="fr-CH" sz="1200" b="1" kern="1200" dirty="0" err="1">
                <a:solidFill>
                  <a:schemeClr val="tx1"/>
                </a:solidFill>
                <a:effectLst/>
                <a:latin typeface="+mn-lt"/>
                <a:ea typeface="+mn-ea"/>
                <a:cs typeface="+mn-cs"/>
              </a:rPr>
              <a:t>months</a:t>
            </a:r>
            <a:r>
              <a:rPr lang="fr-CH" sz="1200" b="1" kern="1200" dirty="0">
                <a:solidFill>
                  <a:schemeClr val="tx1"/>
                </a:solidFill>
                <a:effectLst/>
                <a:latin typeface="+mn-lt"/>
                <a:ea typeface="+mn-ea"/>
                <a:cs typeface="+mn-cs"/>
              </a:rPr>
              <a:t> in </a:t>
            </a:r>
            <a:r>
              <a:rPr lang="fr-CH" sz="1200" b="1" kern="1200" dirty="0" err="1">
                <a:solidFill>
                  <a:schemeClr val="tx1"/>
                </a:solidFill>
                <a:effectLst/>
                <a:latin typeface="+mn-lt"/>
                <a:ea typeface="+mn-ea"/>
                <a:cs typeface="+mn-cs"/>
              </a:rPr>
              <a:t>adults</a:t>
            </a:r>
            <a:r>
              <a:rPr lang="fr-CH" sz="1200" b="1" kern="1200" dirty="0">
                <a:solidFill>
                  <a:schemeClr val="tx1"/>
                </a:solidFill>
                <a:effectLst/>
                <a:latin typeface="+mn-lt"/>
                <a:ea typeface="+mn-ea"/>
                <a:cs typeface="+mn-cs"/>
              </a:rPr>
              <a:t> at </a:t>
            </a:r>
            <a:r>
              <a:rPr lang="fr-CH" sz="1200" b="1" kern="1200" dirty="0" err="1">
                <a:solidFill>
                  <a:schemeClr val="tx1"/>
                </a:solidFill>
                <a:effectLst/>
                <a:latin typeface="+mn-lt"/>
                <a:ea typeface="+mn-ea"/>
                <a:cs typeface="+mn-cs"/>
              </a:rPr>
              <a:t>low</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risk</a:t>
            </a:r>
            <a:r>
              <a:rPr lang="fr-CH" sz="1200" b="1" kern="1200" dirty="0">
                <a:solidFill>
                  <a:schemeClr val="tx1"/>
                </a:solidFill>
                <a:effectLst/>
                <a:latin typeface="+mn-lt"/>
                <a:ea typeface="+mn-ea"/>
                <a:cs typeface="+mn-cs"/>
              </a:rPr>
              <a:t> of HIV </a:t>
            </a:r>
            <a:r>
              <a:rPr lang="fr-CH" sz="1200" b="1" kern="1200" dirty="0" err="1">
                <a:solidFill>
                  <a:schemeClr val="tx1"/>
                </a:solidFill>
                <a:effectLst/>
                <a:latin typeface="+mn-lt"/>
                <a:ea typeface="+mn-ea"/>
                <a:cs typeface="+mn-cs"/>
              </a:rPr>
              <a:t>exposure</a:t>
            </a:r>
            <a:r>
              <a:rPr lang="fr-CH" sz="1200" b="1" kern="1200" dirty="0">
                <a:solidFill>
                  <a:schemeClr val="tx1"/>
                </a:solidFill>
                <a:effectLst/>
                <a:latin typeface="+mn-lt"/>
                <a:ea typeface="+mn-ea"/>
                <a:cs typeface="+mn-cs"/>
              </a:rPr>
              <a:t>.</a:t>
            </a:r>
          </a:p>
          <a:p>
            <a:endParaRPr lang="fr-CH" sz="1200" b="1" i="0" kern="1200" dirty="0">
              <a:solidFill>
                <a:schemeClr val="tx1"/>
              </a:solidFill>
              <a:effectLst/>
              <a:latin typeface="+mn-lt"/>
              <a:ea typeface="+mn-ea"/>
              <a:cs typeface="+mn-cs"/>
            </a:endParaRPr>
          </a:p>
          <a:p>
            <a:endParaRPr lang="fr-CH" sz="1200" b="1" i="0" kern="1200" dirty="0">
              <a:solidFill>
                <a:schemeClr val="tx1"/>
              </a:solidFill>
              <a:effectLst/>
              <a:latin typeface="+mn-lt"/>
              <a:ea typeface="+mn-ea"/>
              <a:cs typeface="+mn-cs"/>
            </a:endParaRPr>
          </a:p>
          <a:p>
            <a:endParaRPr lang="fr-CH" sz="1200" b="1" i="0" kern="1200" dirty="0">
              <a:solidFill>
                <a:schemeClr val="tx1"/>
              </a:solidFill>
              <a:effectLst/>
              <a:latin typeface="+mn-lt"/>
              <a:ea typeface="+mn-ea"/>
              <a:cs typeface="+mn-cs"/>
            </a:endParaRPr>
          </a:p>
          <a:p>
            <a:r>
              <a:rPr lang="fr-CH" sz="1200" b="1" i="0" kern="1200" dirty="0">
                <a:solidFill>
                  <a:schemeClr val="tx1"/>
                </a:solidFill>
                <a:effectLst/>
                <a:latin typeface="+mn-lt"/>
                <a:ea typeface="+mn-ea"/>
                <a:cs typeface="+mn-cs"/>
              </a:rPr>
              <a:t>The </a:t>
            </a:r>
            <a:r>
              <a:rPr lang="fr-CH" sz="1200" b="1" i="0" kern="1200" dirty="0" err="1">
                <a:solidFill>
                  <a:schemeClr val="tx1"/>
                </a:solidFill>
                <a:effectLst/>
                <a:latin typeface="+mn-lt"/>
                <a:ea typeface="+mn-ea"/>
                <a:cs typeface="+mn-cs"/>
              </a:rPr>
              <a:t>growing</a:t>
            </a:r>
            <a:r>
              <a:rPr lang="fr-CH" sz="1200" b="1" i="0" kern="1200" dirty="0">
                <a:solidFill>
                  <a:schemeClr val="tx1"/>
                </a:solidFill>
                <a:effectLst/>
                <a:latin typeface="+mn-lt"/>
                <a:ea typeface="+mn-ea"/>
                <a:cs typeface="+mn-cs"/>
              </a:rPr>
              <a:t> </a:t>
            </a:r>
            <a:r>
              <a:rPr lang="fr-CH" sz="1200" b="1" i="0" kern="1200" dirty="0" err="1">
                <a:solidFill>
                  <a:schemeClr val="tx1"/>
                </a:solidFill>
                <a:effectLst/>
                <a:latin typeface="+mn-lt"/>
                <a:ea typeface="+mn-ea"/>
                <a:cs typeface="+mn-cs"/>
              </a:rPr>
              <a:t>toolbox</a:t>
            </a:r>
            <a:r>
              <a:rPr lang="fr-CH" sz="1200" b="1" i="0" kern="1200" dirty="0">
                <a:solidFill>
                  <a:schemeClr val="tx1"/>
                </a:solidFill>
                <a:effectLst/>
                <a:latin typeface="+mn-lt"/>
                <a:ea typeface="+mn-ea"/>
                <a:cs typeface="+mn-cs"/>
              </a:rPr>
              <a:t> of long-acting options</a:t>
            </a:r>
          </a:p>
          <a:p>
            <a:endParaRPr lang="fr-CH" sz="1200" b="1" i="0" kern="1200" dirty="0">
              <a:solidFill>
                <a:schemeClr val="tx1"/>
              </a:solidFill>
              <a:effectLst/>
              <a:latin typeface="+mn-lt"/>
              <a:ea typeface="+mn-ea"/>
              <a:cs typeface="+mn-cs"/>
            </a:endParaRPr>
          </a:p>
          <a:p>
            <a:r>
              <a:rPr lang="fr-CH" sz="1200" b="0" i="0" kern="1200" dirty="0">
                <a:solidFill>
                  <a:schemeClr val="tx1"/>
                </a:solidFill>
                <a:effectLst/>
                <a:latin typeface="+mn-lt"/>
                <a:ea typeface="+mn-ea"/>
                <a:cs typeface="+mn-cs"/>
              </a:rPr>
              <a:t>A new addition to the </a:t>
            </a:r>
            <a:r>
              <a:rPr lang="fr-CH" sz="1200" b="0" i="0" kern="1200" dirty="0" err="1">
                <a:solidFill>
                  <a:schemeClr val="tx1"/>
                </a:solidFill>
                <a:effectLst/>
                <a:latin typeface="+mn-lt"/>
                <a:ea typeface="+mn-ea"/>
                <a:cs typeface="+mn-cs"/>
              </a:rPr>
              <a:t>toolbox</a:t>
            </a:r>
            <a:r>
              <a:rPr lang="fr-CH" sz="1200" b="0" i="0" kern="1200" dirty="0">
                <a:solidFill>
                  <a:schemeClr val="tx1"/>
                </a:solidFill>
                <a:effectLst/>
                <a:latin typeface="+mn-lt"/>
                <a:ea typeface="+mn-ea"/>
                <a:cs typeface="+mn-cs"/>
              </a:rPr>
              <a:t> of long-acting options </a:t>
            </a:r>
            <a:r>
              <a:rPr lang="fr-CH" sz="1200" b="0" i="0" kern="1200" dirty="0" err="1">
                <a:solidFill>
                  <a:schemeClr val="tx1"/>
                </a:solidFill>
                <a:effectLst/>
                <a:latin typeface="+mn-lt"/>
                <a:ea typeface="+mn-ea"/>
                <a:cs typeface="+mn-cs"/>
              </a:rPr>
              <a:t>is</a:t>
            </a:r>
            <a:r>
              <a:rPr lang="fr-CH" sz="1200" b="0" i="0" kern="1200" dirty="0">
                <a:solidFill>
                  <a:schemeClr val="tx1"/>
                </a:solidFill>
                <a:effectLst/>
                <a:latin typeface="+mn-lt"/>
                <a:ea typeface="+mn-ea"/>
                <a:cs typeface="+mn-cs"/>
              </a:rPr>
              <a:t> MK-8527, an </a:t>
            </a:r>
            <a:r>
              <a:rPr lang="fr-CH" sz="1200" b="0" i="0" kern="1200" dirty="0" err="1">
                <a:solidFill>
                  <a:schemeClr val="tx1"/>
                </a:solidFill>
                <a:effectLst/>
                <a:latin typeface="+mn-lt"/>
                <a:ea typeface="+mn-ea"/>
                <a:cs typeface="+mn-cs"/>
              </a:rPr>
              <a:t>investigational</a:t>
            </a:r>
            <a:r>
              <a:rPr lang="fr-CH" sz="1200" b="0" i="0" kern="1200" dirty="0">
                <a:solidFill>
                  <a:schemeClr val="tx1"/>
                </a:solidFill>
                <a:effectLst/>
                <a:latin typeface="+mn-lt"/>
                <a:ea typeface="+mn-ea"/>
                <a:cs typeface="+mn-cs"/>
              </a:rPr>
              <a:t> once-</a:t>
            </a:r>
            <a:r>
              <a:rPr lang="fr-CH" sz="1200" b="0" i="0" kern="1200" dirty="0" err="1">
                <a:solidFill>
                  <a:schemeClr val="tx1"/>
                </a:solidFill>
                <a:effectLst/>
                <a:latin typeface="+mn-lt"/>
                <a:ea typeface="+mn-ea"/>
                <a:cs typeface="+mn-cs"/>
              </a:rPr>
              <a:t>monthly</a:t>
            </a:r>
            <a:r>
              <a:rPr lang="fr-CH" sz="1200" b="0" i="0" kern="1200" dirty="0">
                <a:solidFill>
                  <a:schemeClr val="tx1"/>
                </a:solidFill>
                <a:effectLst/>
                <a:latin typeface="+mn-lt"/>
                <a:ea typeface="+mn-ea"/>
                <a:cs typeface="+mn-cs"/>
              </a:rPr>
              <a:t> oral </a:t>
            </a:r>
            <a:r>
              <a:rPr lang="fr-CH" sz="1200" b="0" i="0" kern="1200" dirty="0" err="1">
                <a:solidFill>
                  <a:schemeClr val="tx1"/>
                </a:solidFill>
                <a:effectLst/>
                <a:latin typeface="+mn-lt"/>
                <a:ea typeface="+mn-ea"/>
                <a:cs typeface="+mn-cs"/>
              </a:rPr>
              <a:t>pill</a:t>
            </a:r>
            <a:r>
              <a:rPr lang="fr-CH" sz="1200" b="0" i="0" kern="1200" dirty="0">
                <a:solidFill>
                  <a:schemeClr val="tx1"/>
                </a:solidFill>
                <a:effectLst/>
                <a:latin typeface="+mn-lt"/>
                <a:ea typeface="+mn-ea"/>
                <a:cs typeface="+mn-cs"/>
              </a:rPr>
              <a:t> for HIV </a:t>
            </a:r>
            <a:r>
              <a:rPr lang="fr-CH" sz="1200" b="0" i="0" kern="1200" dirty="0" err="1">
                <a:solidFill>
                  <a:schemeClr val="tx1"/>
                </a:solidFill>
                <a:effectLst/>
                <a:latin typeface="+mn-lt"/>
                <a:ea typeface="+mn-ea"/>
                <a:cs typeface="+mn-cs"/>
              </a:rPr>
              <a:t>prevention</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with</a:t>
            </a:r>
            <a:r>
              <a:rPr lang="fr-CH" sz="1200" b="0" i="0" kern="1200" dirty="0">
                <a:solidFill>
                  <a:schemeClr val="tx1"/>
                </a:solidFill>
                <a:effectLst/>
                <a:latin typeface="+mn-lt"/>
                <a:ea typeface="+mn-ea"/>
                <a:cs typeface="+mn-cs"/>
              </a:rPr>
              <a:t> a </a:t>
            </a:r>
            <a:r>
              <a:rPr lang="fr-CH" sz="1200" b="0" i="0" u="sng" kern="1200" dirty="0">
                <a:solidFill>
                  <a:schemeClr val="tx1"/>
                </a:solidFill>
                <a:effectLst/>
                <a:latin typeface="+mn-lt"/>
                <a:ea typeface="+mn-ea"/>
                <a:cs typeface="+mn-cs"/>
                <a:hlinkClick r:id="rId3" tooltip="(opens in a new window)"/>
              </a:rPr>
              <a:t>study</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showing</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it</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is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well</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tolerated</a:t>
            </a:r>
            <a:r>
              <a:rPr lang="fr-CH" sz="1200" b="0" i="0" kern="1200" dirty="0">
                <a:solidFill>
                  <a:schemeClr val="tx1"/>
                </a:solidFill>
                <a:effectLst/>
                <a:latin typeface="+mn-lt"/>
                <a:ea typeface="+mn-ea"/>
                <a:cs typeface="+mn-cs"/>
              </a:rPr>
              <a:t> in </a:t>
            </a:r>
            <a:r>
              <a:rPr lang="fr-CH" sz="1200" b="0" i="0" kern="1200" dirty="0" err="1">
                <a:solidFill>
                  <a:schemeClr val="tx1"/>
                </a:solidFill>
                <a:effectLst/>
                <a:latin typeface="+mn-lt"/>
                <a:ea typeface="+mn-ea"/>
                <a:cs typeface="+mn-cs"/>
              </a:rPr>
              <a:t>adults</a:t>
            </a:r>
            <a:r>
              <a:rPr lang="fr-CH" sz="1200" b="0" i="0" kern="1200" dirty="0">
                <a:solidFill>
                  <a:schemeClr val="tx1"/>
                </a:solidFill>
                <a:effectLst/>
                <a:latin typeface="+mn-lt"/>
                <a:ea typeface="+mn-ea"/>
                <a:cs typeface="+mn-cs"/>
              </a:rPr>
              <a:t>. The </a:t>
            </a:r>
            <a:r>
              <a:rPr lang="fr-CH" sz="1200" b="0" i="0" kern="1200" dirty="0" err="1">
                <a:solidFill>
                  <a:schemeClr val="tx1"/>
                </a:solidFill>
                <a:effectLst/>
                <a:latin typeface="+mn-lt"/>
                <a:ea typeface="+mn-ea"/>
                <a:cs typeface="+mn-cs"/>
              </a:rPr>
              <a:t>drug</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is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advancing</a:t>
            </a:r>
            <a:r>
              <a:rPr lang="fr-CH" sz="1200" b="0" i="0" kern="1200" dirty="0">
                <a:solidFill>
                  <a:schemeClr val="tx1"/>
                </a:solidFill>
                <a:effectLst/>
                <a:latin typeface="+mn-lt"/>
                <a:ea typeface="+mn-ea"/>
                <a:cs typeface="+mn-cs"/>
              </a:rPr>
              <a:t> to Phase 3 trials in </a:t>
            </a:r>
            <a:r>
              <a:rPr lang="fr-CH" sz="1200" b="0" i="0" kern="1200" dirty="0" err="1">
                <a:solidFill>
                  <a:schemeClr val="tx1"/>
                </a:solidFill>
                <a:effectLst/>
                <a:latin typeface="+mn-lt"/>
                <a:ea typeface="+mn-ea"/>
                <a:cs typeface="+mn-cs"/>
              </a:rPr>
              <a:t>Africa</a:t>
            </a:r>
            <a:r>
              <a:rPr lang="fr-CH" sz="1200" b="0" i="0" kern="1200" dirty="0">
                <a:solidFill>
                  <a:schemeClr val="tx1"/>
                </a:solidFill>
                <a:effectLst/>
                <a:latin typeface="+mn-lt"/>
                <a:ea typeface="+mn-ea"/>
                <a:cs typeface="+mn-cs"/>
              </a:rPr>
              <a:t>.   </a:t>
            </a:r>
          </a:p>
          <a:p>
            <a:r>
              <a:rPr lang="fr-CH" b="1" dirty="0"/>
              <a:t>Classe thérapeutique</a:t>
            </a:r>
            <a:r>
              <a:rPr lang="fr-CH" dirty="0"/>
              <a:t> : NRTTI (inhibiteur de translocation de la reverse transcriptase).</a:t>
            </a:r>
          </a:p>
          <a:p>
            <a:r>
              <a:rPr lang="fr-CH" dirty="0"/>
              <a:t>Analogue de l’</a:t>
            </a:r>
            <a:r>
              <a:rPr lang="fr-CH" dirty="0" err="1"/>
              <a:t>islatravir</a:t>
            </a:r>
            <a:r>
              <a:rPr lang="fr-CH" dirty="0"/>
              <a:t> (ISL), avec un mécanisme similaire : il inhibe la RT via translocation et terminaison retardée de la chaîne virale. </a:t>
            </a:r>
            <a:r>
              <a:rPr lang="fr-CH" dirty="0" err="1">
                <a:hlinkClick r:id="rId4"/>
              </a:rPr>
              <a:t>PLOS</a:t>
            </a:r>
            <a:r>
              <a:rPr lang="fr-CH" dirty="0" err="1">
                <a:hlinkClick r:id="rId5"/>
              </a:rPr>
              <a:t>catie.ca</a:t>
            </a:r>
            <a:endParaRPr lang="fr-CH" dirty="0"/>
          </a:p>
          <a:p>
            <a:r>
              <a:rPr lang="fr-CH" dirty="0"/>
              <a:t>Puissance antivirale exceptionnelle : </a:t>
            </a:r>
            <a:r>
              <a:rPr lang="fr-CH" b="1" dirty="0"/>
              <a:t>IC₅₀ de 0,21 </a:t>
            </a:r>
            <a:r>
              <a:rPr lang="fr-CH" b="1" dirty="0" err="1"/>
              <a:t>nM</a:t>
            </a:r>
            <a:r>
              <a:rPr lang="fr-CH" b="1" dirty="0"/>
              <a:t> en </a:t>
            </a:r>
            <a:r>
              <a:rPr lang="fr-CH" b="1" dirty="0" err="1"/>
              <a:t>PBMCs</a:t>
            </a:r>
            <a:r>
              <a:rPr lang="fr-CH" dirty="0"/>
              <a:t>, avec une large activité sur divers sous-types d’HIV-1 (effet persistant après retrait) </a:t>
            </a:r>
            <a:r>
              <a:rPr lang="fr-CH" dirty="0">
                <a:hlinkClick r:id="rId4"/>
              </a:rPr>
              <a:t>PLOS</a:t>
            </a:r>
            <a:r>
              <a:rPr lang="fr-CH" dirty="0"/>
              <a:t>.</a:t>
            </a:r>
          </a:p>
          <a:p>
            <a:r>
              <a:rPr lang="fr-CH" dirty="0"/>
              <a:t>Excellent profil de sélectivité : aucune activité hors cible détectée, y compris sur les polymérases humaines, jusqu’à des concentrations très élevées </a:t>
            </a:r>
          </a:p>
          <a:p>
            <a:endParaRPr lang="fr-CH" sz="1200" b="0" i="0" kern="1200" dirty="0">
              <a:solidFill>
                <a:schemeClr val="tx1"/>
              </a:solidFill>
              <a:effectLst/>
              <a:latin typeface="+mn-lt"/>
              <a:ea typeface="+mn-ea"/>
              <a:cs typeface="+mn-cs"/>
            </a:endParaRPr>
          </a:p>
          <a:p>
            <a:br>
              <a:rPr lang="fr-CH" dirty="0"/>
            </a:br>
            <a:endParaRPr lang="en-US" dirty="0"/>
          </a:p>
        </p:txBody>
      </p:sp>
      <p:sp>
        <p:nvSpPr>
          <p:cNvPr id="4" name="Header Placeholder 3">
            <a:extLst>
              <a:ext uri="{FF2B5EF4-FFF2-40B4-BE49-F238E27FC236}">
                <a16:creationId xmlns:a16="http://schemas.microsoft.com/office/drawing/2014/main" id="{D800A136-143F-36C4-CABE-2794F0D49111}"/>
              </a:ext>
            </a:extLst>
          </p:cNvPr>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178A6AB-41DE-1614-0E7D-B1693C86FAC5}"/>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323AD95-413F-0B6F-F200-3CDCB73A2EC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28D681-7867-E949-A3D2-41DDE609BE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070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3F04F-D070-1D3C-7F88-8820CE84B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116EFB-EB74-A2D2-B1F4-776AF68F0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545930-BA93-CB36-39BB-B0AF78C1A1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H" sz="1200" b="1" kern="1200" dirty="0">
                <a:solidFill>
                  <a:schemeClr val="tx1"/>
                </a:solidFill>
                <a:effectLst/>
                <a:latin typeface="+mn-lt"/>
                <a:ea typeface="+mn-ea"/>
                <a:cs typeface="+mn-cs"/>
              </a:rPr>
              <a:t>This slide shows the </a:t>
            </a:r>
            <a:r>
              <a:rPr lang="fr-CH" sz="1200" b="1" kern="1200" dirty="0" err="1">
                <a:solidFill>
                  <a:schemeClr val="tx1"/>
                </a:solidFill>
                <a:effectLst/>
                <a:latin typeface="+mn-lt"/>
                <a:ea typeface="+mn-ea"/>
                <a:cs typeface="+mn-cs"/>
              </a:rPr>
              <a:t>study</a:t>
            </a:r>
            <a:r>
              <a:rPr lang="fr-CH" sz="1200" b="1" kern="1200" dirty="0">
                <a:solidFill>
                  <a:schemeClr val="tx1"/>
                </a:solidFill>
                <a:effectLst/>
                <a:latin typeface="+mn-lt"/>
                <a:ea typeface="+mn-ea"/>
                <a:cs typeface="+mn-cs"/>
              </a:rPr>
              <a:t> design, </a:t>
            </a:r>
            <a:r>
              <a:rPr lang="fr-CH" sz="1200" b="1" kern="1200" dirty="0" err="1">
                <a:solidFill>
                  <a:schemeClr val="tx1"/>
                </a:solidFill>
                <a:effectLst/>
                <a:latin typeface="+mn-lt"/>
                <a:ea typeface="+mn-ea"/>
                <a:cs typeface="+mn-cs"/>
              </a:rPr>
              <a:t>with</a:t>
            </a:r>
            <a:r>
              <a:rPr lang="fr-CH" sz="1200" b="1" kern="1200" dirty="0">
                <a:solidFill>
                  <a:schemeClr val="tx1"/>
                </a:solidFill>
                <a:effectLst/>
                <a:latin typeface="+mn-lt"/>
                <a:ea typeface="+mn-ea"/>
                <a:cs typeface="+mn-cs"/>
              </a:rPr>
              <a:t> a 2:2:2:1 </a:t>
            </a:r>
            <a:r>
              <a:rPr lang="fr-CH" sz="1200" b="1" kern="1200" dirty="0" err="1">
                <a:solidFill>
                  <a:schemeClr val="tx1"/>
                </a:solidFill>
                <a:effectLst/>
                <a:latin typeface="+mn-lt"/>
                <a:ea typeface="+mn-ea"/>
                <a:cs typeface="+mn-cs"/>
              </a:rPr>
              <a:t>randomization</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receive</a:t>
            </a:r>
            <a:r>
              <a:rPr lang="fr-CH" sz="1200" b="1" kern="1200" dirty="0">
                <a:solidFill>
                  <a:schemeClr val="tx1"/>
                </a:solidFill>
                <a:effectLst/>
                <a:latin typeface="+mn-lt"/>
                <a:ea typeface="+mn-ea"/>
                <a:cs typeface="+mn-cs"/>
              </a:rPr>
              <a:t> 2 mg, 3 mg, 6 mg, or 12 mg of MK-8527, or placebo, once </a:t>
            </a:r>
            <a:r>
              <a:rPr lang="fr-CH" sz="1200" b="1" kern="1200" dirty="0" err="1">
                <a:solidFill>
                  <a:schemeClr val="tx1"/>
                </a:solidFill>
                <a:effectLst/>
                <a:latin typeface="+mn-lt"/>
                <a:ea typeface="+mn-ea"/>
                <a:cs typeface="+mn-cs"/>
              </a:rPr>
              <a:t>monthly</a:t>
            </a:r>
            <a:r>
              <a:rPr lang="fr-CH" sz="1200" b="1" kern="1200" dirty="0">
                <a:solidFill>
                  <a:schemeClr val="tx1"/>
                </a:solidFill>
                <a:effectLst/>
                <a:latin typeface="+mn-lt"/>
                <a:ea typeface="+mn-ea"/>
                <a:cs typeface="+mn-cs"/>
              </a:rPr>
              <a:t> for six </a:t>
            </a:r>
            <a:r>
              <a:rPr lang="fr-CH" sz="1200" b="1" kern="1200" dirty="0" err="1">
                <a:solidFill>
                  <a:schemeClr val="tx1"/>
                </a:solidFill>
                <a:effectLst/>
                <a:latin typeface="+mn-lt"/>
                <a:ea typeface="+mn-ea"/>
                <a:cs typeface="+mn-cs"/>
              </a:rPr>
              <a:t>consecutive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months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from</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day</a:t>
            </a:r>
            <a:r>
              <a:rPr lang="fr-CH" sz="1200" b="1" kern="1200" dirty="0">
                <a:solidFill>
                  <a:schemeClr val="tx1"/>
                </a:solidFill>
                <a:effectLst/>
                <a:latin typeface="+mn-lt"/>
                <a:ea typeface="+mn-ea"/>
                <a:cs typeface="+mn-cs"/>
              </a:rPr>
              <a:t> 1 </a:t>
            </a:r>
            <a:r>
              <a:rPr lang="fr-CH" sz="1200" b="1" kern="1200" dirty="0" err="1">
                <a:solidFill>
                  <a:schemeClr val="tx1"/>
                </a:solidFill>
                <a:effectLst/>
                <a:latin typeface="+mn-lt"/>
                <a:ea typeface="+mn-ea"/>
                <a:cs typeface="+mn-cs"/>
              </a:rPr>
              <a:t>through</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week</a:t>
            </a:r>
            <a:r>
              <a:rPr lang="fr-CH" sz="1200" b="1" kern="1200" dirty="0">
                <a:solidFill>
                  <a:schemeClr val="tx1"/>
                </a:solidFill>
                <a:effectLst/>
                <a:latin typeface="+mn-lt"/>
                <a:ea typeface="+mn-ea"/>
                <a:cs typeface="+mn-cs"/>
              </a:rPr>
              <a:t> 20). The </a:t>
            </a:r>
            <a:r>
              <a:rPr lang="fr-CH" sz="1200" b="1" kern="1200" dirty="0" err="1">
                <a:solidFill>
                  <a:schemeClr val="tx1"/>
                </a:solidFill>
                <a:effectLst/>
                <a:latin typeface="+mn-lt"/>
                <a:ea typeface="+mn-ea"/>
                <a:cs typeface="+mn-cs"/>
              </a:rPr>
              <a:t>study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was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conducted</a:t>
            </a:r>
            <a:r>
              <a:rPr lang="fr-CH" sz="1200" b="1" kern="1200" dirty="0">
                <a:solidFill>
                  <a:schemeClr val="tx1"/>
                </a:solidFill>
                <a:effectLst/>
                <a:latin typeface="+mn-lt"/>
                <a:ea typeface="+mn-ea"/>
                <a:cs typeface="+mn-cs"/>
              </a:rPr>
              <a:t> in </a:t>
            </a:r>
            <a:r>
              <a:rPr lang="fr-CH" sz="1200" b="1" kern="1200" dirty="0" err="1">
                <a:solidFill>
                  <a:schemeClr val="tx1"/>
                </a:solidFill>
                <a:effectLst/>
                <a:latin typeface="+mn-lt"/>
                <a:ea typeface="+mn-ea"/>
                <a:cs typeface="+mn-cs"/>
              </a:rPr>
              <a:t>Israel</a:t>
            </a:r>
            <a:r>
              <a:rPr lang="fr-CH" sz="1200" b="1" kern="1200" dirty="0">
                <a:solidFill>
                  <a:schemeClr val="tx1"/>
                </a:solidFill>
                <a:effectLst/>
                <a:latin typeface="+mn-lt"/>
                <a:ea typeface="+mn-ea"/>
                <a:cs typeface="+mn-cs"/>
              </a:rPr>
              <a:t>, South </a:t>
            </a:r>
            <a:r>
              <a:rPr lang="fr-CH" sz="1200" b="1" kern="1200" dirty="0" err="1">
                <a:solidFill>
                  <a:schemeClr val="tx1"/>
                </a:solidFill>
                <a:effectLst/>
                <a:latin typeface="+mn-lt"/>
                <a:ea typeface="+mn-ea"/>
                <a:cs typeface="+mn-cs"/>
              </a:rPr>
              <a:t>Africa</a:t>
            </a:r>
            <a:r>
              <a:rPr lang="fr-CH" sz="1200" b="1" kern="1200" dirty="0">
                <a:solidFill>
                  <a:schemeClr val="tx1"/>
                </a:solidFill>
                <a:effectLst/>
                <a:latin typeface="+mn-lt"/>
                <a:ea typeface="+mn-ea"/>
                <a:cs typeface="+mn-cs"/>
              </a:rPr>
              <a:t>, and the United States, </a:t>
            </a:r>
            <a:r>
              <a:rPr lang="fr-CH" sz="1200" b="1" kern="1200" dirty="0" err="1">
                <a:solidFill>
                  <a:schemeClr val="tx1"/>
                </a:solidFill>
                <a:effectLst/>
                <a:latin typeface="+mn-lt"/>
                <a:ea typeface="+mn-ea"/>
                <a:cs typeface="+mn-cs"/>
              </a:rPr>
              <a:t>enrolling</a:t>
            </a:r>
            <a:r>
              <a:rPr lang="fr-CH" sz="1200" b="1" kern="1200" dirty="0">
                <a:solidFill>
                  <a:schemeClr val="tx1"/>
                </a:solidFill>
                <a:effectLst/>
                <a:latin typeface="+mn-lt"/>
                <a:ea typeface="+mn-ea"/>
                <a:cs typeface="+mn-cs"/>
              </a:rPr>
              <a:t> 328 participants </a:t>
            </a:r>
            <a:r>
              <a:rPr lang="fr-CH" sz="1200" b="1" kern="1200" dirty="0" err="1">
                <a:solidFill>
                  <a:schemeClr val="tx1"/>
                </a:solidFill>
                <a:effectLst/>
                <a:latin typeface="+mn-lt"/>
                <a:ea typeface="+mn-ea"/>
                <a:cs typeface="+mn-cs"/>
              </a:rPr>
              <a:t>with</a:t>
            </a:r>
            <a:r>
              <a:rPr lang="fr-CH" sz="1200" b="1" kern="1200" dirty="0">
                <a:solidFill>
                  <a:schemeClr val="tx1"/>
                </a:solidFill>
                <a:effectLst/>
                <a:latin typeface="+mn-lt"/>
                <a:ea typeface="+mn-ea"/>
                <a:cs typeface="+mn-cs"/>
              </a:rPr>
              <a:t> a </a:t>
            </a:r>
            <a:r>
              <a:rPr lang="fr-CH" sz="1200" b="1" kern="1200" dirty="0" err="1">
                <a:solidFill>
                  <a:schemeClr val="tx1"/>
                </a:solidFill>
                <a:effectLst/>
                <a:latin typeface="+mn-lt"/>
                <a:ea typeface="+mn-ea"/>
                <a:cs typeface="+mn-cs"/>
              </a:rPr>
              <a:t>median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age</a:t>
            </a:r>
            <a:r>
              <a:rPr lang="fr-CH" sz="1200" b="1" kern="1200" dirty="0">
                <a:solidFill>
                  <a:schemeClr val="tx1"/>
                </a:solidFill>
                <a:effectLst/>
                <a:latin typeface="+mn-lt"/>
                <a:ea typeface="+mn-ea"/>
                <a:cs typeface="+mn-cs"/>
              </a:rPr>
              <a:t> of 28 </a:t>
            </a:r>
            <a:r>
              <a:rPr lang="fr-CH" sz="1200" b="1" kern="1200" dirty="0" err="1">
                <a:solidFill>
                  <a:schemeClr val="tx1"/>
                </a:solidFill>
                <a:effectLst/>
                <a:latin typeface="+mn-lt"/>
                <a:ea typeface="+mn-ea"/>
                <a:cs typeface="+mn-cs"/>
              </a:rPr>
              <a:t>years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Interestingly</a:t>
            </a:r>
            <a:r>
              <a:rPr lang="fr-CH" sz="1200" b="1" kern="1200" dirty="0">
                <a:solidFill>
                  <a:schemeClr val="tx1"/>
                </a:solidFill>
                <a:effectLst/>
                <a:latin typeface="+mn-lt"/>
                <a:ea typeface="+mn-ea"/>
                <a:cs typeface="+mn-cs"/>
              </a:rPr>
              <a:t>, more </a:t>
            </a:r>
            <a:r>
              <a:rPr lang="fr-CH" sz="1200" b="1" kern="1200" dirty="0" err="1">
                <a:solidFill>
                  <a:schemeClr val="tx1"/>
                </a:solidFill>
                <a:effectLst/>
                <a:latin typeface="+mn-lt"/>
                <a:ea typeface="+mn-ea"/>
                <a:cs typeface="+mn-cs"/>
              </a:rPr>
              <a:t>than</a:t>
            </a:r>
            <a:r>
              <a:rPr lang="fr-CH" sz="1200" b="1" kern="1200" dirty="0">
                <a:solidFill>
                  <a:schemeClr val="tx1"/>
                </a:solidFill>
                <a:effectLst/>
                <a:latin typeface="+mn-lt"/>
                <a:ea typeface="+mn-ea"/>
                <a:cs typeface="+mn-cs"/>
              </a:rPr>
              <a:t> 30% of participants </a:t>
            </a:r>
            <a:r>
              <a:rPr lang="fr-CH" sz="1200" b="1" kern="1200" dirty="0" err="1">
                <a:solidFill>
                  <a:schemeClr val="tx1"/>
                </a:solidFill>
                <a:effectLst/>
                <a:latin typeface="+mn-lt"/>
                <a:ea typeface="+mn-ea"/>
                <a:cs typeface="+mn-cs"/>
              </a:rPr>
              <a:t>were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women</a:t>
            </a:r>
            <a:r>
              <a:rPr lang="fr-CH" sz="1200" b="1" kern="1200" dirty="0">
                <a:solidFill>
                  <a:schemeClr val="tx1"/>
                </a:solidFill>
                <a:effectLst/>
                <a:latin typeface="+mn-lt"/>
                <a:ea typeface="+mn-ea"/>
                <a:cs typeface="+mn-cs"/>
              </a:rPr>
              <a:t>, and 30% </a:t>
            </a:r>
            <a:r>
              <a:rPr lang="fr-CH" sz="1200" b="1" kern="1200" dirty="0" err="1">
                <a:solidFill>
                  <a:schemeClr val="tx1"/>
                </a:solidFill>
                <a:effectLst/>
                <a:latin typeface="+mn-lt"/>
                <a:ea typeface="+mn-ea"/>
                <a:cs typeface="+mn-cs"/>
              </a:rPr>
              <a:t>were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recruited</a:t>
            </a:r>
            <a:r>
              <a:rPr lang="fr-CH" sz="1200" b="1" kern="1200" dirty="0">
                <a:solidFill>
                  <a:schemeClr val="tx1"/>
                </a:solidFill>
                <a:effectLst/>
                <a:latin typeface="+mn-lt"/>
                <a:ea typeface="+mn-ea"/>
                <a:cs typeface="+mn-cs"/>
              </a:rPr>
              <a:t> on the </a:t>
            </a:r>
            <a:r>
              <a:rPr lang="fr-CH" sz="1200" b="1" kern="1200" dirty="0" err="1">
                <a:solidFill>
                  <a:schemeClr val="tx1"/>
                </a:solidFill>
                <a:effectLst/>
                <a:latin typeface="+mn-lt"/>
                <a:ea typeface="+mn-ea"/>
                <a:cs typeface="+mn-cs"/>
              </a:rPr>
              <a:t>African</a:t>
            </a:r>
            <a:r>
              <a:rPr lang="fr-CH" sz="1200" b="1" kern="1200" dirty="0">
                <a:solidFill>
                  <a:schemeClr val="tx1"/>
                </a:solidFill>
                <a:effectLst/>
                <a:latin typeface="+mn-lt"/>
                <a:ea typeface="+mn-ea"/>
                <a:cs typeface="+mn-cs"/>
              </a:rPr>
              <a:t> continent.</a:t>
            </a:r>
          </a:p>
          <a:p>
            <a:pPr>
              <a:buFont typeface="Arial" panose="020B0604020202020204" pitchFamily="34" charset="0"/>
              <a:buNone/>
            </a:pPr>
            <a:endParaRPr lang="en-US" dirty="0"/>
          </a:p>
          <a:p>
            <a:pPr>
              <a:buFont typeface="Arial" panose="020B0604020202020204" pitchFamily="34" charset="0"/>
              <a:buNone/>
            </a:pPr>
            <a:endParaRPr lang="en-US" dirty="0"/>
          </a:p>
          <a:p>
            <a:pPr>
              <a:buFont typeface="Arial" panose="020B0604020202020204" pitchFamily="34" charset="0"/>
              <a:buNone/>
            </a:pPr>
            <a:endParaRPr lang="en-US" dirty="0"/>
          </a:p>
          <a:p>
            <a:pPr>
              <a:buFont typeface="Arial" panose="020B0604020202020204" pitchFamily="34" charset="0"/>
              <a:buNone/>
            </a:pPr>
            <a:endParaRPr lang="en-US" dirty="0"/>
          </a:p>
          <a:p>
            <a:pPr>
              <a:buFont typeface="Arial" panose="020B0604020202020204" pitchFamily="34" charset="0"/>
              <a:buNone/>
            </a:pPr>
            <a:r>
              <a:rPr lang="en-US" dirty="0"/>
              <a:t>Sites per country: Israel 3, South Africa 5, and United States 10.</a:t>
            </a:r>
          </a:p>
          <a:p>
            <a:pPr marL="342900" marR="0" lvl="0" indent="-342900">
              <a:lnSpc>
                <a:spcPct val="150000"/>
              </a:lnSpc>
              <a:spcBef>
                <a:spcPts val="0"/>
              </a:spcBef>
              <a:spcAft>
                <a:spcPts val="0"/>
              </a:spcAft>
              <a:buFont typeface="Symbol" panose="05050102010706020507" pitchFamily="18" charset="2"/>
              <a:buChar char=""/>
            </a:pPr>
            <a:r>
              <a:rPr lang="en-US" dirty="0">
                <a:solidFill>
                  <a:srgbClr val="000000"/>
                </a:solidFill>
                <a:effectLst/>
                <a:latin typeface="Arial" panose="020B0604020202020204" pitchFamily="34" charset="0"/>
                <a:ea typeface="Times New Roman" panose="02020603050405020304" pitchFamily="18" charset="0"/>
              </a:rPr>
              <a:t>350 participants were enrolled and received at least one dose of study intervention; 328 (93.7%) received all 6 doses. </a:t>
            </a:r>
            <a:endParaRPr lang="en-US" dirty="0">
              <a:effectLst/>
              <a:latin typeface="Times New Roman" panose="02020603050405020304" pitchFamily="18"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dirty="0">
                <a:solidFill>
                  <a:srgbClr val="000000"/>
                </a:solidFill>
                <a:effectLst/>
                <a:latin typeface="Arial" panose="020B0604020202020204" pitchFamily="34" charset="0"/>
                <a:ea typeface="Times New Roman" panose="02020603050405020304" pitchFamily="18" charset="0"/>
              </a:rPr>
              <a:t>The study population was 58.3% female; 51.4% White, 41.4% Black/African American, and 2.3% Asian.</a:t>
            </a:r>
            <a:endParaRPr lang="en-US" dirty="0">
              <a:effectLst/>
              <a:latin typeface="Times New Roman" panose="02020603050405020304" pitchFamily="18"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dirty="0">
                <a:solidFill>
                  <a:srgbClr val="000000"/>
                </a:solidFill>
                <a:effectLst/>
                <a:latin typeface="Arial" panose="020B0604020202020204" pitchFamily="34" charset="0"/>
                <a:ea typeface="Times New Roman" panose="02020603050405020304" pitchFamily="18" charset="0"/>
              </a:rPr>
              <a:t>Median age was 28 years (IQR 23 to 34).</a:t>
            </a:r>
          </a:p>
          <a:p>
            <a:pPr marL="342900" marR="0" lvl="0" indent="-342900">
              <a:lnSpc>
                <a:spcPct val="150000"/>
              </a:lnSpc>
              <a:spcBef>
                <a:spcPts val="0"/>
              </a:spcBef>
              <a:spcAft>
                <a:spcPts val="0"/>
              </a:spcAft>
              <a:buFont typeface="Symbol" panose="05050102010706020507" pitchFamily="18" charset="2"/>
              <a:buChar char=""/>
            </a:pPr>
            <a:r>
              <a:rPr lang="en-US" dirty="0">
                <a:solidFill>
                  <a:srgbClr val="000000"/>
                </a:solidFill>
                <a:effectLst/>
                <a:latin typeface="Arial" panose="020B0604020202020204" pitchFamily="34" charset="0"/>
                <a:ea typeface="Times New Roman" panose="02020603050405020304" pitchFamily="18" charset="0"/>
              </a:rPr>
              <a:t>Enrollment targets: </a:t>
            </a:r>
            <a:r>
              <a:rPr lang="en-US" sz="1800" dirty="0">
                <a:effectLst/>
                <a:latin typeface="Segoe UI" panose="020B0502040204020203" pitchFamily="34" charset="0"/>
              </a:rPr>
              <a:t>≥30% women, ≥30% men; ≥80% age ≤35 years; ≥30% enrolled in Africa.</a:t>
            </a:r>
          </a:p>
          <a:p>
            <a:pPr marL="342900" marR="0" lvl="0" indent="-342900" algn="l" defTabSz="457250" rtl="0" eaLnBrk="1" fontAlgn="auto" latinLnBrk="0" hangingPunct="1">
              <a:lnSpc>
                <a:spcPct val="150000"/>
              </a:lnSpc>
              <a:spcBef>
                <a:spcPts val="0"/>
              </a:spcBef>
              <a:spcAft>
                <a:spcPts val="0"/>
              </a:spcAft>
              <a:buClrTx/>
              <a:buSzTx/>
              <a:buFont typeface="Symbol" panose="05050102010706020507" pitchFamily="18" charset="2"/>
              <a:buChar char=""/>
              <a:tabLst/>
              <a:defRPr/>
            </a:pPr>
            <a:r>
              <a:rPr lang="en-US" dirty="0"/>
              <a:t>Sites per country: Israel 3, South Africa 5, and United States 10.</a:t>
            </a:r>
            <a:endParaRPr lang="en-US" dirty="0">
              <a:effectLst/>
              <a:latin typeface="Times New Roman" panose="02020603050405020304" pitchFamily="18" charset="0"/>
              <a:ea typeface="Times New Roman" panose="02020603050405020304" pitchFamily="18" charset="0"/>
            </a:endParaRPr>
          </a:p>
          <a:p>
            <a:pPr>
              <a:buFont typeface="Arial" panose="020B0604020202020204" pitchFamily="34" charset="0"/>
              <a:buNone/>
            </a:pPr>
            <a:endParaRPr lang="en-US" dirty="0"/>
          </a:p>
        </p:txBody>
      </p:sp>
      <p:sp>
        <p:nvSpPr>
          <p:cNvPr id="4" name="Header Placeholder 3">
            <a:extLst>
              <a:ext uri="{FF2B5EF4-FFF2-40B4-BE49-F238E27FC236}">
                <a16:creationId xmlns:a16="http://schemas.microsoft.com/office/drawing/2014/main" id="{55CC4A27-338D-468C-7432-DB1D819252CB}"/>
              </a:ext>
            </a:extLst>
          </p:cNvPr>
          <p:cNvSpPr>
            <a:spLocks noGrp="1"/>
          </p:cNvSpPr>
          <p:nvPr>
            <p:ph type="hdr" sz="quarter"/>
          </p:nvPr>
        </p:nvSpPr>
        <p:spPr/>
        <p:txBody>
          <a:bodyPr/>
          <a:lstStyle/>
          <a:p>
            <a:pPr marL="0" marR="0" lvl="0" indent="0" algn="l" defTabSz="45725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FDBBEE3E-4AA2-ABF5-AC24-B86CE6913319}"/>
              </a:ext>
            </a:extLst>
          </p:cNvPr>
          <p:cNvSpPr>
            <a:spLocks noGrp="1"/>
          </p:cNvSpPr>
          <p:nvPr>
            <p:ph type="ftr" sz="quarter" idx="4"/>
          </p:nvPr>
        </p:nvSpPr>
        <p:spPr/>
        <p:txBody>
          <a:bodyPr/>
          <a:lstStyle/>
          <a:p>
            <a:pPr marL="0" marR="0" lvl="0" indent="0" algn="l" defTabSz="45725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A1BE7AF2-1E08-92EB-0CD9-5484F4111357}"/>
              </a:ext>
            </a:extLst>
          </p:cNvPr>
          <p:cNvSpPr>
            <a:spLocks noGrp="1"/>
          </p:cNvSpPr>
          <p:nvPr>
            <p:ph type="sldNum" sz="quarter" idx="5"/>
          </p:nvPr>
        </p:nvSpPr>
        <p:spPr/>
        <p:txBody>
          <a:bodyPr/>
          <a:lstStyle/>
          <a:p>
            <a:pPr marL="0" marR="0" lvl="0" indent="0" algn="r" defTabSz="457250" rtl="0" eaLnBrk="1" fontAlgn="auto" latinLnBrk="0" hangingPunct="1">
              <a:lnSpc>
                <a:spcPct val="100000"/>
              </a:lnSpc>
              <a:spcBef>
                <a:spcPts val="0"/>
              </a:spcBef>
              <a:spcAft>
                <a:spcPts val="0"/>
              </a:spcAft>
              <a:buClrTx/>
              <a:buSzTx/>
              <a:buFontTx/>
              <a:buNone/>
              <a:tabLst/>
              <a:defRPr/>
            </a:pPr>
            <a:fld id="{1428D681-7867-E949-A3D2-41DDE609BED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5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791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1E088-F221-C25F-ED6E-B2519FFD2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0EC4BD-ECC6-B9CE-269D-37B7B48541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0DFD8F-DE64-18D3-7063-5BBA593A6F3B}"/>
              </a:ext>
            </a:extLst>
          </p:cNvPr>
          <p:cNvSpPr>
            <a:spLocks noGrp="1"/>
          </p:cNvSpPr>
          <p:nvPr>
            <p:ph type="body" idx="1"/>
          </p:nvPr>
        </p:nvSpPr>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fr-CH" sz="1200" b="1" kern="1200" dirty="0">
                <a:solidFill>
                  <a:schemeClr val="tx1"/>
                </a:solidFill>
                <a:effectLst/>
                <a:latin typeface="+mn-lt"/>
                <a:ea typeface="+mn-ea"/>
                <a:cs typeface="+mn-cs"/>
              </a:rPr>
              <a:t>The </a:t>
            </a:r>
            <a:r>
              <a:rPr lang="fr-CH" sz="1200" b="1" kern="1200" dirty="0" err="1">
                <a:solidFill>
                  <a:schemeClr val="tx1"/>
                </a:solidFill>
                <a:effectLst/>
                <a:latin typeface="+mn-lt"/>
                <a:ea typeface="+mn-ea"/>
                <a:cs typeface="+mn-cs"/>
              </a:rPr>
              <a:t>study</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showed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that</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pharmacokinetics</a:t>
            </a:r>
            <a:r>
              <a:rPr lang="fr-CH" sz="1200" b="1" kern="1200" dirty="0">
                <a:solidFill>
                  <a:schemeClr val="tx1"/>
                </a:solidFill>
                <a:effectLst/>
                <a:latin typeface="+mn-lt"/>
                <a:ea typeface="+mn-ea"/>
                <a:cs typeface="+mn-cs"/>
              </a:rPr>
              <a:t> of MK-8527 </a:t>
            </a:r>
            <a:r>
              <a:rPr lang="fr-CH" sz="1200" b="1" kern="1200" dirty="0" err="1">
                <a:solidFill>
                  <a:schemeClr val="tx1"/>
                </a:solidFill>
                <a:effectLst/>
                <a:latin typeface="+mn-lt"/>
                <a:ea typeface="+mn-ea"/>
                <a:cs typeface="+mn-cs"/>
              </a:rPr>
              <a:t>were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clearly</a:t>
            </a:r>
            <a:r>
              <a:rPr lang="fr-CH" sz="1200" b="1" kern="1200" dirty="0">
                <a:solidFill>
                  <a:schemeClr val="tx1"/>
                </a:solidFill>
                <a:effectLst/>
                <a:latin typeface="+mn-lt"/>
                <a:ea typeface="+mn-ea"/>
                <a:cs typeface="+mn-cs"/>
              </a:rPr>
              <a:t> dose-</a:t>
            </a:r>
            <a:r>
              <a:rPr lang="fr-CH" sz="1200" b="1" kern="1200" dirty="0" err="1">
                <a:solidFill>
                  <a:schemeClr val="tx1"/>
                </a:solidFill>
                <a:effectLst/>
                <a:latin typeface="+mn-lt"/>
                <a:ea typeface="+mn-ea"/>
                <a:cs typeface="+mn-cs"/>
              </a:rPr>
              <a:t>proportional</a:t>
            </a:r>
            <a:r>
              <a:rPr lang="fr-CH" sz="1200" b="1" kern="1200" dirty="0">
                <a:solidFill>
                  <a:schemeClr val="tx1"/>
                </a:solidFill>
                <a:effectLst/>
                <a:latin typeface="+mn-lt"/>
                <a:ea typeface="+mn-ea"/>
                <a:cs typeface="+mn-cs"/>
              </a:rPr>
              <a:t>, and all </a:t>
            </a:r>
            <a:r>
              <a:rPr lang="fr-CH" sz="1200" b="1" kern="1200" dirty="0" err="1">
                <a:solidFill>
                  <a:schemeClr val="tx1"/>
                </a:solidFill>
                <a:effectLst/>
                <a:latin typeface="+mn-lt"/>
                <a:ea typeface="+mn-ea"/>
                <a:cs typeface="+mn-cs"/>
              </a:rPr>
              <a:t>these</a:t>
            </a:r>
            <a:r>
              <a:rPr lang="fr-CH" sz="1200" b="1" kern="1200" dirty="0">
                <a:solidFill>
                  <a:schemeClr val="tx1"/>
                </a:solidFill>
                <a:effectLst/>
                <a:latin typeface="+mn-lt"/>
                <a:ea typeface="+mn-ea"/>
                <a:cs typeface="+mn-cs"/>
              </a:rPr>
              <a:t> data do support </a:t>
            </a:r>
            <a:r>
              <a:rPr lang="fr-CH" sz="1200" b="1" kern="1200" dirty="0" err="1">
                <a:solidFill>
                  <a:schemeClr val="tx1"/>
                </a:solidFill>
                <a:effectLst/>
                <a:latin typeface="+mn-lt"/>
                <a:ea typeface="+mn-ea"/>
                <a:cs typeface="+mn-cs"/>
              </a:rPr>
              <a:t>further</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clinical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development</a:t>
            </a:r>
            <a:r>
              <a:rPr lang="fr-CH" sz="1200" b="1" kern="1200" dirty="0">
                <a:solidFill>
                  <a:schemeClr val="tx1"/>
                </a:solidFill>
                <a:effectLst/>
                <a:latin typeface="+mn-lt"/>
                <a:ea typeface="+mn-ea"/>
                <a:cs typeface="+mn-cs"/>
              </a:rPr>
              <a:t> of </a:t>
            </a:r>
            <a:r>
              <a:rPr lang="fr-CH" sz="1200" b="1" kern="1200" dirty="0" err="1">
                <a:solidFill>
                  <a:schemeClr val="tx1"/>
                </a:solidFill>
                <a:effectLst/>
                <a:latin typeface="+mn-lt"/>
                <a:ea typeface="+mn-ea"/>
                <a:cs typeface="+mn-cs"/>
              </a:rPr>
              <a:t>this</a:t>
            </a:r>
            <a:r>
              <a:rPr lang="fr-CH" sz="1200" b="1" kern="1200" dirty="0">
                <a:solidFill>
                  <a:schemeClr val="tx1"/>
                </a:solidFill>
                <a:effectLst/>
                <a:latin typeface="+mn-lt"/>
                <a:ea typeface="+mn-ea"/>
                <a:cs typeface="+mn-cs"/>
              </a:rPr>
              <a:t> once-</a:t>
            </a:r>
            <a:r>
              <a:rPr lang="fr-CH" sz="1200" b="1" kern="1200" dirty="0" err="1">
                <a:solidFill>
                  <a:schemeClr val="tx1"/>
                </a:solidFill>
                <a:effectLst/>
                <a:latin typeface="+mn-lt"/>
                <a:ea typeface="+mn-ea"/>
                <a:cs typeface="+mn-cs"/>
              </a:rPr>
              <a:t>monthly</a:t>
            </a:r>
            <a:r>
              <a:rPr lang="fr-CH" sz="1200" b="1" kern="1200" dirty="0">
                <a:solidFill>
                  <a:schemeClr val="tx1"/>
                </a:solidFill>
                <a:effectLst/>
                <a:latin typeface="+mn-lt"/>
                <a:ea typeface="+mn-ea"/>
                <a:cs typeface="+mn-cs"/>
              </a:rPr>
              <a:t> oral </a:t>
            </a:r>
            <a:r>
              <a:rPr lang="fr-CH" sz="1200" b="1" kern="1200" dirty="0" err="1">
                <a:solidFill>
                  <a:schemeClr val="tx1"/>
                </a:solidFill>
                <a:effectLst/>
                <a:latin typeface="+mn-lt"/>
                <a:ea typeface="+mn-ea"/>
                <a:cs typeface="+mn-cs"/>
              </a:rPr>
              <a:t>PrEP</a:t>
            </a:r>
            <a:r>
              <a:rPr lang="fr-CH" sz="1200" b="1" kern="1200" dirty="0">
                <a:solidFill>
                  <a:schemeClr val="tx1"/>
                </a:solidFill>
                <a:effectLst/>
                <a:latin typeface="+mn-lt"/>
                <a:ea typeface="+mn-ea"/>
                <a:cs typeface="+mn-cs"/>
              </a:rPr>
              <a:t> candidate in phase 3 trials. </a:t>
            </a:r>
            <a:r>
              <a:rPr lang="fr-CH" sz="1200" b="1" kern="1200" dirty="0" err="1">
                <a:solidFill>
                  <a:schemeClr val="tx1"/>
                </a:solidFill>
                <a:effectLst/>
                <a:latin typeface="+mn-lt"/>
                <a:ea typeface="+mn-ea"/>
                <a:cs typeface="+mn-cs"/>
              </a:rPr>
              <a:t>These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EXPreESSIVE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studies</a:t>
            </a:r>
            <a:r>
              <a:rPr lang="fr-CH" sz="1200" b="1" kern="1200" dirty="0">
                <a:solidFill>
                  <a:schemeClr val="tx1"/>
                </a:solidFill>
                <a:effectLst/>
                <a:latin typeface="+mn-lt"/>
                <a:ea typeface="+mn-ea"/>
                <a:cs typeface="+mn-cs"/>
              </a:rPr>
              <a:t> are </a:t>
            </a:r>
            <a:r>
              <a:rPr lang="fr-CH" sz="1200" b="1" kern="1200" dirty="0" err="1">
                <a:solidFill>
                  <a:schemeClr val="tx1"/>
                </a:solidFill>
                <a:effectLst/>
                <a:latin typeface="+mn-lt"/>
                <a:ea typeface="+mn-ea"/>
                <a:cs typeface="+mn-cs"/>
              </a:rPr>
              <a:t>expected</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begin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vbefore</a:t>
            </a:r>
            <a:r>
              <a:rPr lang="fr-CH" sz="1200" b="1" kern="1200" dirty="0">
                <a:solidFill>
                  <a:schemeClr val="tx1"/>
                </a:solidFill>
                <a:effectLst/>
                <a:latin typeface="+mn-lt"/>
                <a:ea typeface="+mn-ea"/>
                <a:cs typeface="+mn-cs"/>
              </a:rPr>
              <a:t> the end of the </a:t>
            </a:r>
            <a:r>
              <a:rPr lang="fr-CH" sz="1200" b="1" kern="1200" dirty="0" err="1">
                <a:solidFill>
                  <a:schemeClr val="tx1"/>
                </a:solidFill>
                <a:effectLst/>
                <a:latin typeface="+mn-lt"/>
                <a:ea typeface="+mn-ea"/>
                <a:cs typeface="+mn-cs"/>
              </a:rPr>
              <a:t>year</a:t>
            </a:r>
            <a:r>
              <a:rPr lang="fr-CH" sz="1200" b="1" kern="1200" dirty="0">
                <a:solidFill>
                  <a:schemeClr val="tx1"/>
                </a:solidFill>
                <a:effectLst/>
                <a:latin typeface="+mn-lt"/>
                <a:ea typeface="+mn-ea"/>
                <a:cs typeface="+mn-cs"/>
              </a:rPr>
              <a:t>. </a:t>
            </a:r>
          </a:p>
          <a:p>
            <a:pPr algn="l">
              <a:lnSpc>
                <a:spcPct val="120000"/>
              </a:lnSpc>
              <a:buNone/>
            </a:pPr>
            <a:endParaRPr lang="fr-CH" sz="1200" dirty="0"/>
          </a:p>
          <a:p>
            <a:pPr algn="l">
              <a:lnSpc>
                <a:spcPct val="120000"/>
              </a:lnSpc>
              <a:buNone/>
            </a:pPr>
            <a:endParaRPr lang="fr-CH" sz="1200" dirty="0"/>
          </a:p>
          <a:p>
            <a:pPr algn="l">
              <a:lnSpc>
                <a:spcPct val="120000"/>
              </a:lnSpc>
              <a:buNone/>
            </a:pPr>
            <a:endParaRPr lang="fr-CH" sz="1200" dirty="0"/>
          </a:p>
          <a:p>
            <a:pPr algn="ctr">
              <a:lnSpc>
                <a:spcPct val="120000"/>
              </a:lnSpc>
              <a:buNone/>
            </a:pPr>
            <a:endParaRPr lang="fr-CH" sz="1200" dirty="0"/>
          </a:p>
          <a:p>
            <a:pPr algn="ctr">
              <a:lnSpc>
                <a:spcPct val="120000"/>
              </a:lnSpc>
              <a:buNone/>
            </a:pPr>
            <a:endParaRPr lang="fr-CH" sz="1200" dirty="0"/>
          </a:p>
          <a:p>
            <a:pPr algn="ctr">
              <a:lnSpc>
                <a:spcPct val="120000"/>
              </a:lnSpc>
              <a:buNone/>
            </a:pPr>
            <a:r>
              <a:rPr lang="fr-CH" sz="1200" dirty="0"/>
              <a:t>In </a:t>
            </a:r>
            <a:r>
              <a:rPr lang="fr-CH" sz="1200" dirty="0" err="1"/>
              <a:t>this</a:t>
            </a:r>
            <a:r>
              <a:rPr lang="fr-CH" sz="1200" dirty="0"/>
              <a:t> </a:t>
            </a:r>
            <a:r>
              <a:rPr lang="fr-CH" sz="1200" dirty="0" err="1"/>
              <a:t>randomized</a:t>
            </a:r>
            <a:r>
              <a:rPr lang="fr-CH" sz="1200" dirty="0"/>
              <a:t>, double-blind, placebo-</a:t>
            </a:r>
            <a:r>
              <a:rPr lang="fr-CH" sz="1200" dirty="0" err="1"/>
              <a:t>controlled</a:t>
            </a:r>
            <a:r>
              <a:rPr lang="fr-CH" sz="1200" dirty="0"/>
              <a:t> Phase 2 </a:t>
            </a:r>
            <a:r>
              <a:rPr lang="fr-CH" sz="1200" dirty="0" err="1"/>
              <a:t>study</a:t>
            </a:r>
            <a:r>
              <a:rPr lang="fr-CH" sz="1200" dirty="0"/>
              <a:t> </a:t>
            </a:r>
            <a:r>
              <a:rPr lang="fr-CH" sz="1200" dirty="0" err="1"/>
              <a:t>conducted</a:t>
            </a:r>
            <a:r>
              <a:rPr lang="fr-CH" sz="1200" dirty="0"/>
              <a:t> in </a:t>
            </a:r>
            <a:r>
              <a:rPr lang="fr-CH" sz="1200" dirty="0" err="1"/>
              <a:t>adults</a:t>
            </a:r>
            <a:r>
              <a:rPr lang="fr-CH" sz="1200" dirty="0"/>
              <a:t> </a:t>
            </a:r>
            <a:r>
              <a:rPr lang="fr-CH" sz="1200" dirty="0" err="1"/>
              <a:t>with</a:t>
            </a:r>
            <a:r>
              <a:rPr lang="fr-CH" sz="1200" dirty="0"/>
              <a:t> a </a:t>
            </a:r>
            <a:r>
              <a:rPr lang="fr-CH" sz="1200" dirty="0" err="1"/>
              <a:t>low</a:t>
            </a:r>
            <a:r>
              <a:rPr lang="fr-CH" sz="1200" dirty="0"/>
              <a:t> </a:t>
            </a:r>
            <a:r>
              <a:rPr lang="fr-CH" sz="1200" dirty="0" err="1"/>
              <a:t>likelihood</a:t>
            </a:r>
            <a:r>
              <a:rPr lang="fr-CH" sz="1200" dirty="0"/>
              <a:t> of HIV-1 </a:t>
            </a:r>
            <a:r>
              <a:rPr lang="fr-CH" sz="1200" dirty="0" err="1"/>
              <a:t>exposure</a:t>
            </a:r>
            <a:r>
              <a:rPr lang="fr-CH" sz="1200" dirty="0"/>
              <a:t>:</a:t>
            </a:r>
            <a:br>
              <a:rPr lang="fr-CH" sz="1200" dirty="0"/>
            </a:br>
            <a:r>
              <a:rPr lang="fr-CH" sz="1200" dirty="0"/>
              <a:t>Six </a:t>
            </a:r>
            <a:r>
              <a:rPr lang="fr-CH" sz="1200" dirty="0" err="1"/>
              <a:t>consecutive</a:t>
            </a:r>
            <a:r>
              <a:rPr lang="fr-CH" sz="1200" dirty="0"/>
              <a:t> </a:t>
            </a:r>
            <a:r>
              <a:rPr lang="fr-CH" sz="1200" dirty="0" err="1"/>
              <a:t>monthly</a:t>
            </a:r>
            <a:r>
              <a:rPr lang="fr-CH" sz="1200" dirty="0"/>
              <a:t> doses of MK-8527 (3 mg, 6 mg, and 12 mg) </a:t>
            </a:r>
            <a:r>
              <a:rPr lang="fr-CH" sz="1200" dirty="0" err="1"/>
              <a:t>were</a:t>
            </a:r>
            <a:r>
              <a:rPr lang="fr-CH" sz="1200" dirty="0"/>
              <a:t> </a:t>
            </a:r>
            <a:r>
              <a:rPr lang="fr-CH" sz="1200" dirty="0" err="1"/>
              <a:t>generally</a:t>
            </a:r>
            <a:r>
              <a:rPr lang="fr-CH" sz="1200" dirty="0"/>
              <a:t> </a:t>
            </a:r>
            <a:r>
              <a:rPr lang="fr-CH" sz="1200" dirty="0" err="1"/>
              <a:t>well</a:t>
            </a:r>
            <a:r>
              <a:rPr lang="fr-CH" sz="1200" dirty="0"/>
              <a:t> </a:t>
            </a:r>
            <a:r>
              <a:rPr lang="fr-CH" sz="1200" dirty="0" err="1"/>
              <a:t>tolerated</a:t>
            </a:r>
            <a:r>
              <a:rPr lang="fr-CH" sz="1200" dirty="0"/>
              <a:t>.</a:t>
            </a:r>
          </a:p>
          <a:p>
            <a:pPr algn="ctr">
              <a:lnSpc>
                <a:spcPct val="120000"/>
              </a:lnSpc>
              <a:buNone/>
            </a:pPr>
            <a:br>
              <a:rPr lang="fr-CH" sz="1200" dirty="0"/>
            </a:br>
            <a:r>
              <a:rPr lang="fr-CH" sz="1200" dirty="0"/>
              <a:t>The </a:t>
            </a:r>
            <a:r>
              <a:rPr lang="fr-CH" sz="1200" dirty="0" err="1"/>
              <a:t>pharmacokinetics</a:t>
            </a:r>
            <a:r>
              <a:rPr lang="fr-CH" sz="1200" dirty="0"/>
              <a:t> of MK-8527 and MK-8527-TP are dose-</a:t>
            </a:r>
            <a:r>
              <a:rPr lang="fr-CH" sz="1200" dirty="0" err="1"/>
              <a:t>dependent</a:t>
            </a:r>
            <a:r>
              <a:rPr lang="fr-CH" sz="1200" dirty="0"/>
              <a:t>.</a:t>
            </a:r>
            <a:br>
              <a:rPr lang="fr-CH" sz="1200" dirty="0"/>
            </a:br>
            <a:r>
              <a:rPr lang="fr-CH" sz="1200" dirty="0" err="1"/>
              <a:t>These</a:t>
            </a:r>
            <a:r>
              <a:rPr lang="fr-CH" sz="1200" dirty="0"/>
              <a:t> </a:t>
            </a:r>
            <a:r>
              <a:rPr lang="fr-CH" sz="1200" dirty="0" err="1"/>
              <a:t>results</a:t>
            </a:r>
            <a:r>
              <a:rPr lang="fr-CH" sz="1200" dirty="0"/>
              <a:t> support the </a:t>
            </a:r>
            <a:r>
              <a:rPr lang="fr-CH" sz="1200" dirty="0" err="1"/>
              <a:t>clinical</a:t>
            </a:r>
            <a:r>
              <a:rPr lang="fr-CH" sz="1200" dirty="0"/>
              <a:t> </a:t>
            </a:r>
            <a:r>
              <a:rPr lang="fr-CH" sz="1200" dirty="0" err="1"/>
              <a:t>development</a:t>
            </a:r>
            <a:r>
              <a:rPr lang="fr-CH" sz="1200" dirty="0"/>
              <a:t> of once-</a:t>
            </a:r>
            <a:r>
              <a:rPr lang="fr-CH" sz="1200" dirty="0" err="1"/>
              <a:t>monthly</a:t>
            </a:r>
            <a:r>
              <a:rPr lang="fr-CH" sz="1200" dirty="0"/>
              <a:t> oral MK-8527.</a:t>
            </a:r>
            <a:br>
              <a:rPr lang="fr-CH" sz="1200" dirty="0"/>
            </a:br>
            <a:r>
              <a:rPr lang="fr-CH" sz="1200" dirty="0"/>
              <a:t>Phase 3 </a:t>
            </a:r>
            <a:r>
              <a:rPr lang="fr-CH" sz="1200" dirty="0" err="1"/>
              <a:t>studies</a:t>
            </a:r>
            <a:r>
              <a:rPr lang="fr-CH" sz="1200" dirty="0"/>
              <a:t> of once-</a:t>
            </a:r>
            <a:r>
              <a:rPr lang="fr-CH" sz="1200" dirty="0" err="1"/>
              <a:t>monthly</a:t>
            </a:r>
            <a:r>
              <a:rPr lang="fr-CH" sz="1200" dirty="0"/>
              <a:t> oral MK-8527, EXPrESSIVE-10 and EXPrESSIVE-11, are </a:t>
            </a:r>
            <a:r>
              <a:rPr lang="fr-CH" sz="1200" dirty="0" err="1"/>
              <a:t>expected</a:t>
            </a:r>
            <a:r>
              <a:rPr lang="fr-CH" sz="1200" dirty="0"/>
              <a:t> to </a:t>
            </a:r>
            <a:r>
              <a:rPr lang="fr-CH" sz="1200" dirty="0" err="1"/>
              <a:t>begin</a:t>
            </a:r>
            <a:r>
              <a:rPr lang="fr-CH" sz="1200" dirty="0"/>
              <a:t> in Q3 2025.</a:t>
            </a:r>
            <a:endParaRPr lang="fr-FR" dirty="0"/>
          </a:p>
          <a:p>
            <a:r>
              <a:rPr lang="en-US" b="0" dirty="0">
                <a:latin typeface="Arial" panose="020B0604020202020204" pitchFamily="34" charset="0"/>
                <a:cs typeface="Arial" panose="020B0604020202020204" pitchFamily="34" charset="0"/>
              </a:rPr>
              <a:t>MK-8527 oral QM dose of ≥6 mg is expected to meet the therapeutic preventive threshold for </a:t>
            </a:r>
            <a:r>
              <a:rPr lang="en-US" b="0" dirty="0" err="1">
                <a:latin typeface="Arial" panose="020B0604020202020204" pitchFamily="34" charset="0"/>
                <a:cs typeface="Arial" panose="020B0604020202020204" pitchFamily="34" charset="0"/>
              </a:rPr>
              <a:t>PreP.</a:t>
            </a:r>
            <a:endParaRPr lang="en-US"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Dose selection for phase 3 was based on multiple factors that will be the subject of a future presentation.</a:t>
            </a:r>
          </a:p>
        </p:txBody>
      </p:sp>
      <p:sp>
        <p:nvSpPr>
          <p:cNvPr id="4" name="Header Placeholder 3">
            <a:extLst>
              <a:ext uri="{FF2B5EF4-FFF2-40B4-BE49-F238E27FC236}">
                <a16:creationId xmlns:a16="http://schemas.microsoft.com/office/drawing/2014/main" id="{7249F208-411D-0423-070A-B75645A92CEF}"/>
              </a:ext>
            </a:extLst>
          </p:cNvPr>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83846C8-20B2-D6C6-970E-7F0C3B43B1A9}"/>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FCEA23E-9803-E5D9-6109-2F9279C3A9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28D681-7867-E949-A3D2-41DDE609BE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4550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b="1" kern="1200" dirty="0" err="1">
                <a:solidFill>
                  <a:schemeClr val="tx1"/>
                </a:solidFill>
                <a:effectLst/>
                <a:latin typeface="+mn-lt"/>
                <a:ea typeface="+mn-ea"/>
                <a:cs typeface="+mn-cs"/>
              </a:rPr>
              <a:t>Finally</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complete</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PrEP</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landscape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we</a:t>
            </a:r>
            <a:r>
              <a:rPr lang="fr-CH" sz="1200" b="1" kern="1200" dirty="0">
                <a:solidFill>
                  <a:schemeClr val="tx1"/>
                </a:solidFill>
                <a:effectLst/>
                <a:latin typeface="+mn-lt"/>
                <a:ea typeface="+mn-ea"/>
                <a:cs typeface="+mn-cs"/>
              </a:rPr>
              <a:t> must mention the end of U.S. </a:t>
            </a:r>
            <a:r>
              <a:rPr lang="fr-CH" sz="1200" b="1" kern="1200" dirty="0" err="1">
                <a:solidFill>
                  <a:schemeClr val="tx1"/>
                </a:solidFill>
                <a:effectLst/>
                <a:latin typeface="+mn-lt"/>
                <a:ea typeface="+mn-ea"/>
                <a:cs typeface="+mn-cs"/>
              </a:rPr>
              <a:t>humanitarian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funding</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which</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had</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enabled</a:t>
            </a:r>
            <a:r>
              <a:rPr lang="fr-CH" sz="1200" b="1" kern="1200" dirty="0">
                <a:solidFill>
                  <a:schemeClr val="tx1"/>
                </a:solidFill>
                <a:effectLst/>
                <a:latin typeface="+mn-lt"/>
                <a:ea typeface="+mn-ea"/>
                <a:cs typeface="+mn-cs"/>
              </a:rPr>
              <a:t> over 3.7 million people to </a:t>
            </a:r>
            <a:r>
              <a:rPr lang="fr-CH" sz="1200" b="1" kern="1200" dirty="0" err="1">
                <a:solidFill>
                  <a:schemeClr val="tx1"/>
                </a:solidFill>
                <a:effectLst/>
                <a:latin typeface="+mn-lt"/>
                <a:ea typeface="+mn-ea"/>
                <a:cs typeface="+mn-cs"/>
              </a:rPr>
              <a:t>initiate</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PrEP</a:t>
            </a:r>
            <a:r>
              <a:rPr lang="fr-CH" sz="1200" b="1" kern="1200" dirty="0">
                <a:solidFill>
                  <a:schemeClr val="tx1"/>
                </a:solidFill>
                <a:effectLst/>
                <a:latin typeface="+mn-lt"/>
                <a:ea typeface="+mn-ea"/>
                <a:cs typeface="+mn-cs"/>
              </a:rPr>
              <a:t> in the last five </a:t>
            </a:r>
            <a:r>
              <a:rPr lang="fr-CH" sz="1200" b="1" kern="1200" dirty="0" err="1">
                <a:solidFill>
                  <a:schemeClr val="tx1"/>
                </a:solidFill>
                <a:effectLst/>
                <a:latin typeface="+mn-lt"/>
                <a:ea typeface="+mn-ea"/>
                <a:cs typeface="+mn-cs"/>
              </a:rPr>
              <a:t>years</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current</a:t>
            </a:r>
            <a:r>
              <a:rPr lang="fr-CH" sz="1200" b="1" kern="1200" dirty="0">
                <a:solidFill>
                  <a:schemeClr val="tx1"/>
                </a:solidFill>
                <a:effectLst/>
                <a:latin typeface="+mn-lt"/>
                <a:ea typeface="+mn-ea"/>
                <a:cs typeface="+mn-cs"/>
              </a:rPr>
              <a:t> challenge </a:t>
            </a:r>
            <a:r>
              <a:rPr lang="fr-CH" sz="1200" b="1" kern="1200" dirty="0" err="1">
                <a:solidFill>
                  <a:schemeClr val="tx1"/>
                </a:solidFill>
                <a:effectLst/>
                <a:latin typeface="+mn-lt"/>
                <a:ea typeface="+mn-ea"/>
                <a:cs typeface="+mn-cs"/>
              </a:rPr>
              <a:t>will</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be</a:t>
            </a:r>
            <a:r>
              <a:rPr lang="fr-CH" sz="1200" b="1" kern="1200" dirty="0">
                <a:solidFill>
                  <a:schemeClr val="tx1"/>
                </a:solidFill>
                <a:effectLst/>
                <a:latin typeface="+mn-lt"/>
                <a:ea typeface="+mn-ea"/>
                <a:cs typeface="+mn-cs"/>
              </a:rPr>
              <a:t> to </a:t>
            </a:r>
            <a:r>
              <a:rPr lang="fr-CH" sz="1200" b="1" kern="1200" dirty="0" err="1">
                <a:solidFill>
                  <a:schemeClr val="tx1"/>
                </a:solidFill>
                <a:effectLst/>
                <a:latin typeface="+mn-lt"/>
                <a:ea typeface="+mn-ea"/>
                <a:cs typeface="+mn-cs"/>
              </a:rPr>
              <a:t>sustain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this</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implementation</a:t>
            </a:r>
            <a:r>
              <a:rPr lang="fr-CH" sz="1200" b="1" kern="1200" dirty="0">
                <a:solidFill>
                  <a:schemeClr val="tx1"/>
                </a:solidFill>
                <a:effectLst/>
                <a:latin typeface="+mn-lt"/>
                <a:ea typeface="+mn-ea"/>
                <a:cs typeface="+mn-cs"/>
              </a:rPr>
              <a:t> </a:t>
            </a:r>
            <a:r>
              <a:rPr lang="fr-CH" sz="1200" b="1" kern="1200" dirty="0" err="1">
                <a:solidFill>
                  <a:schemeClr val="tx1"/>
                </a:solidFill>
                <a:effectLst/>
                <a:latin typeface="+mn-lt"/>
                <a:ea typeface="+mn-ea"/>
                <a:cs typeface="+mn-cs"/>
              </a:rPr>
              <a:t>despite</a:t>
            </a:r>
            <a:r>
              <a:rPr lang="fr-CH" sz="1200" b="1" kern="1200" dirty="0">
                <a:solidFill>
                  <a:schemeClr val="tx1"/>
                </a:solidFill>
                <a:effectLst/>
                <a:latin typeface="+mn-lt"/>
                <a:ea typeface="+mn-ea"/>
                <a:cs typeface="+mn-cs"/>
              </a:rPr>
              <a:t> the </a:t>
            </a:r>
            <a:r>
              <a:rPr lang="fr-CH" sz="1200" b="1" kern="1200" dirty="0" err="1">
                <a:solidFill>
                  <a:schemeClr val="tx1"/>
                </a:solidFill>
                <a:effectLst/>
                <a:latin typeface="+mn-lt"/>
                <a:ea typeface="+mn-ea"/>
                <a:cs typeface="+mn-cs"/>
              </a:rPr>
              <a:t>withdrawal</a:t>
            </a:r>
            <a:r>
              <a:rPr lang="fr-CH" sz="1200" b="1" kern="1200" dirty="0">
                <a:solidFill>
                  <a:schemeClr val="tx1"/>
                </a:solidFill>
                <a:effectLst/>
                <a:latin typeface="+mn-lt"/>
                <a:ea typeface="+mn-ea"/>
                <a:cs typeface="+mn-cs"/>
              </a:rPr>
              <a:t> of U.S. </a:t>
            </a:r>
            <a:r>
              <a:rPr lang="fr-CH" sz="1200" b="1" kern="1200" dirty="0" err="1">
                <a:solidFill>
                  <a:schemeClr val="tx1"/>
                </a:solidFill>
                <a:effectLst/>
                <a:latin typeface="+mn-lt"/>
                <a:ea typeface="+mn-ea"/>
                <a:cs typeface="+mn-cs"/>
              </a:rPr>
              <a:t>financial</a:t>
            </a:r>
            <a:r>
              <a:rPr lang="fr-CH" sz="1200" b="1" kern="1200" dirty="0">
                <a:solidFill>
                  <a:schemeClr val="tx1"/>
                </a:solidFill>
                <a:effectLst/>
                <a:latin typeface="+mn-lt"/>
                <a:ea typeface="+mn-ea"/>
                <a:cs typeface="+mn-cs"/>
              </a:rPr>
              <a:t>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H"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H" b="0" dirty="0"/>
              <a:t>All </a:t>
            </a:r>
            <a:r>
              <a:rPr lang="fr-CH" b="0" dirty="0" err="1"/>
              <a:t>these</a:t>
            </a:r>
            <a:r>
              <a:rPr lang="fr-CH" b="0" dirty="0"/>
              <a:t> innovations are </a:t>
            </a:r>
            <a:r>
              <a:rPr lang="fr-CH" b="0" dirty="0" err="1"/>
              <a:t>taking</a:t>
            </a:r>
            <a:r>
              <a:rPr lang="fr-CH" b="0" dirty="0"/>
              <a:t> place </a:t>
            </a:r>
            <a:r>
              <a:rPr lang="fr-CH" b="0" dirty="0" err="1"/>
              <a:t>within</a:t>
            </a:r>
            <a:r>
              <a:rPr lang="fr-CH" b="0" dirty="0"/>
              <a:t> a </a:t>
            </a:r>
            <a:r>
              <a:rPr lang="fr-CH" b="0" dirty="0" err="1"/>
              <a:t>very</a:t>
            </a:r>
            <a:r>
              <a:rPr lang="fr-CH" b="0" dirty="0"/>
              <a:t> </a:t>
            </a:r>
            <a:r>
              <a:rPr lang="fr-CH" b="0" dirty="0" err="1"/>
              <a:t>particular</a:t>
            </a:r>
            <a:r>
              <a:rPr lang="fr-CH" b="0" dirty="0"/>
              <a:t> </a:t>
            </a:r>
            <a:r>
              <a:rPr lang="fr-CH" b="0" dirty="0" err="1"/>
              <a:t>ecosystem</a:t>
            </a:r>
            <a:r>
              <a:rPr lang="fr-CH" b="0" dirty="0"/>
              <a:t>. It </a:t>
            </a:r>
            <a:r>
              <a:rPr lang="fr-CH" b="0" dirty="0" err="1"/>
              <a:t>is</a:t>
            </a:r>
            <a:r>
              <a:rPr lang="fr-CH" b="0" dirty="0"/>
              <a:t> </a:t>
            </a:r>
            <a:r>
              <a:rPr lang="fr-CH" b="0" dirty="0" err="1"/>
              <a:t>worth</a:t>
            </a:r>
            <a:r>
              <a:rPr lang="fr-CH" b="0" dirty="0"/>
              <a:t> </a:t>
            </a:r>
            <a:r>
              <a:rPr lang="fr-CH" b="0" dirty="0" err="1"/>
              <a:t>recalling</a:t>
            </a:r>
            <a:r>
              <a:rPr lang="fr-CH" b="0" dirty="0"/>
              <a:t> </a:t>
            </a:r>
            <a:r>
              <a:rPr lang="fr-CH" b="0" dirty="0" err="1"/>
              <a:t>that</a:t>
            </a:r>
            <a:r>
              <a:rPr lang="fr-CH" b="0" dirty="0"/>
              <a:t> USAID </a:t>
            </a:r>
            <a:r>
              <a:rPr lang="fr-CH" b="0" dirty="0" err="1"/>
              <a:t>initiated</a:t>
            </a:r>
            <a:r>
              <a:rPr lang="fr-CH" b="0" dirty="0"/>
              <a:t> more </a:t>
            </a:r>
            <a:r>
              <a:rPr lang="fr-CH" b="0" dirty="0" err="1"/>
              <a:t>than</a:t>
            </a:r>
            <a:r>
              <a:rPr lang="fr-CH" b="0" dirty="0"/>
              <a:t> 3.7 million people on </a:t>
            </a:r>
            <a:r>
              <a:rPr lang="fr-CH" b="0" dirty="0" err="1"/>
              <a:t>PrEP</a:t>
            </a:r>
            <a:r>
              <a:rPr lang="fr-CH" b="0" dirty="0"/>
              <a:t> </a:t>
            </a:r>
            <a:r>
              <a:rPr lang="fr-CH" b="0" dirty="0" err="1"/>
              <a:t>between</a:t>
            </a:r>
            <a:r>
              <a:rPr lang="fr-CH" b="0" dirty="0"/>
              <a:t> 2017 and 2024. The challenge </a:t>
            </a:r>
            <a:r>
              <a:rPr lang="fr-CH" b="0" dirty="0" err="1"/>
              <a:t>we</a:t>
            </a:r>
            <a:r>
              <a:rPr lang="fr-CH" b="0" dirty="0"/>
              <a:t> </a:t>
            </a:r>
            <a:r>
              <a:rPr lang="fr-CH" b="0" dirty="0" err="1"/>
              <a:t>now</a:t>
            </a:r>
            <a:r>
              <a:rPr lang="fr-CH" b="0" dirty="0"/>
              <a:t> face </a:t>
            </a:r>
            <a:r>
              <a:rPr lang="fr-CH" b="0" dirty="0" err="1"/>
              <a:t>is</a:t>
            </a:r>
            <a:r>
              <a:rPr lang="fr-CH" b="0" dirty="0"/>
              <a:t> to </a:t>
            </a:r>
            <a:r>
              <a:rPr lang="fr-CH" b="0" dirty="0" err="1"/>
              <a:t>sustain</a:t>
            </a:r>
            <a:r>
              <a:rPr lang="fr-CH" b="0" dirty="0"/>
              <a:t> global </a:t>
            </a:r>
            <a:r>
              <a:rPr lang="fr-CH" b="0" dirty="0" err="1"/>
              <a:t>PrEP</a:t>
            </a:r>
            <a:r>
              <a:rPr lang="fr-CH" b="0" dirty="0"/>
              <a:t> </a:t>
            </a:r>
            <a:r>
              <a:rPr lang="fr-CH" b="0" dirty="0" err="1"/>
              <a:t>implementation</a:t>
            </a:r>
            <a:r>
              <a:rPr lang="fr-CH" b="0" dirty="0"/>
              <a:t> </a:t>
            </a:r>
            <a:r>
              <a:rPr lang="fr-CH" b="0" dirty="0" err="1"/>
              <a:t>despite</a:t>
            </a:r>
            <a:r>
              <a:rPr lang="fr-CH" b="0" dirty="0"/>
              <a:t> the </a:t>
            </a:r>
            <a:r>
              <a:rPr lang="fr-CH" b="0" dirty="0" err="1"/>
              <a:t>withdrawal</a:t>
            </a:r>
            <a:r>
              <a:rPr lang="fr-CH" b="0" dirty="0"/>
              <a:t> of U.S. </a:t>
            </a:r>
            <a:r>
              <a:rPr lang="fr-CH" b="0" dirty="0" err="1"/>
              <a:t>funding</a:t>
            </a:r>
            <a:r>
              <a:rPr lang="fr-CH" b="0" dirty="0"/>
              <a:t>.</a:t>
            </a:r>
            <a:endParaRPr lang="fr-FR" b="0"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16</a:t>
            </a:fld>
            <a:endParaRPr lang="en-GB"/>
          </a:p>
        </p:txBody>
      </p:sp>
    </p:spTree>
    <p:extLst>
      <p:ext uri="{BB962C8B-B14F-4D97-AF65-F5344CB8AC3E}">
        <p14:creationId xmlns:p14="http://schemas.microsoft.com/office/powerpoint/2010/main" val="2212373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kern="1200" dirty="0"/>
              <a:t>Following FDA </a:t>
            </a:r>
            <a:r>
              <a:rPr lang="fr-CH" sz="1200" kern="1200" dirty="0" err="1"/>
              <a:t>approval</a:t>
            </a:r>
            <a:r>
              <a:rPr lang="fr-CH" sz="1200" kern="1200" dirty="0"/>
              <a:t> of LEN for HIV </a:t>
            </a:r>
            <a:r>
              <a:rPr lang="fr-CH" sz="1200" kern="1200" dirty="0" err="1"/>
              <a:t>prevention</a:t>
            </a:r>
            <a:r>
              <a:rPr lang="fr-CH" sz="1200" kern="1200" dirty="0"/>
              <a:t>, the Global </a:t>
            </a:r>
            <a:r>
              <a:rPr lang="fr-CH" sz="1200" kern="1200" dirty="0" err="1"/>
              <a:t>Fund</a:t>
            </a:r>
            <a:r>
              <a:rPr lang="fr-CH" sz="1200" kern="1200" dirty="0"/>
              <a:t> and </a:t>
            </a:r>
            <a:r>
              <a:rPr lang="fr-CH" sz="1200" kern="1200" dirty="0" err="1"/>
              <a:t>Gilead</a:t>
            </a:r>
            <a:r>
              <a:rPr lang="fr-CH" sz="1200" kern="1200" dirty="0"/>
              <a:t> Sciences </a:t>
            </a:r>
            <a:r>
              <a:rPr lang="fr-CH" sz="1200" u="sng" kern="1200" dirty="0">
                <a:hlinkClick r:id="rId3" tooltip="(opens in a new window)">
                  <a:extLst>
                    <a:ext uri="{A12FA001-AC4F-418D-AE19-62706E023703}">
                      <ahyp:hlinkClr xmlns:ahyp="http://schemas.microsoft.com/office/drawing/2018/hyperlinkcolor" val="tx"/>
                    </a:ext>
                  </a:extLst>
                </a:hlinkClick>
              </a:rPr>
              <a:t>announced an access agreement</a:t>
            </a:r>
            <a:r>
              <a:rPr lang="fr-CH" sz="1200" kern="1200" dirty="0"/>
              <a:t> on the </a:t>
            </a:r>
            <a:r>
              <a:rPr lang="fr-CH" sz="1200" kern="1200" dirty="0" err="1"/>
              <a:t>eve</a:t>
            </a:r>
            <a:r>
              <a:rPr lang="fr-CH" sz="1200" kern="1200" dirty="0"/>
              <a:t> of IAS 2025 </a:t>
            </a:r>
            <a:r>
              <a:rPr lang="fr-CH" sz="1200" kern="1200" dirty="0" err="1"/>
              <a:t>that</a:t>
            </a:r>
            <a:r>
              <a:rPr lang="fr-CH" sz="1200" kern="1200" dirty="0"/>
              <a:t> </a:t>
            </a:r>
            <a:r>
              <a:rPr lang="fr-CH" sz="1200" kern="1200" dirty="0" err="1"/>
              <a:t>will</a:t>
            </a:r>
            <a:r>
              <a:rPr lang="fr-CH" sz="1200" kern="1200" dirty="0"/>
              <a:t> </a:t>
            </a:r>
            <a:r>
              <a:rPr lang="fr-CH" sz="1200" kern="1200" dirty="0" err="1"/>
              <a:t>see</a:t>
            </a:r>
            <a:r>
              <a:rPr lang="fr-CH" sz="1200" kern="1200" dirty="0"/>
              <a:t> </a:t>
            </a:r>
            <a:r>
              <a:rPr lang="fr-CH" sz="1200" kern="1200" dirty="0" err="1"/>
              <a:t>Gilead</a:t>
            </a:r>
            <a:r>
              <a:rPr lang="fr-CH" sz="1200" kern="1200" dirty="0"/>
              <a:t> </a:t>
            </a:r>
            <a:r>
              <a:rPr lang="fr-CH" sz="1200" kern="1200" dirty="0" err="1"/>
              <a:t>supplying</a:t>
            </a:r>
            <a:r>
              <a:rPr lang="fr-CH" sz="1200" kern="1200" dirty="0"/>
              <a:t> doses, at no profit, for up to </a:t>
            </a:r>
            <a:r>
              <a:rPr lang="fr-CH" sz="1200" kern="1200" dirty="0" err="1"/>
              <a:t>two</a:t>
            </a:r>
            <a:r>
              <a:rPr lang="fr-CH" sz="1200" kern="1200" dirty="0"/>
              <a:t> million people over </a:t>
            </a:r>
            <a:r>
              <a:rPr lang="fr-CH" sz="1200" kern="1200" dirty="0" err="1"/>
              <a:t>three</a:t>
            </a:r>
            <a:r>
              <a:rPr lang="fr-CH" sz="1200" kern="1200" dirty="0"/>
              <a:t> </a:t>
            </a:r>
            <a:r>
              <a:rPr lang="fr-CH" sz="1200" kern="1200" dirty="0" err="1"/>
              <a:t>years</a:t>
            </a:r>
            <a:r>
              <a:rPr lang="fr-CH" sz="1200" kern="1200" dirty="0"/>
              <a:t>. And WHO </a:t>
            </a:r>
            <a:r>
              <a:rPr lang="fr-CH" sz="1200" u="sng" kern="1200" dirty="0">
                <a:hlinkClick r:id="rId4" tooltip="(opens in a new window)">
                  <a:extLst>
                    <a:ext uri="{A12FA001-AC4F-418D-AE19-62706E023703}">
                      <ahyp:hlinkClr xmlns:ahyp="http://schemas.microsoft.com/office/drawing/2018/hyperlinkcolor" val="tx"/>
                    </a:ext>
                  </a:extLst>
                </a:hlinkClick>
              </a:rPr>
              <a:t>released guidelines</a:t>
            </a:r>
            <a:r>
              <a:rPr lang="fr-CH" sz="1200" kern="1200" dirty="0"/>
              <a:t> </a:t>
            </a:r>
            <a:r>
              <a:rPr lang="fr-CH" sz="1200" kern="1200" dirty="0" err="1"/>
              <a:t>recommending</a:t>
            </a:r>
            <a:r>
              <a:rPr lang="fr-CH" sz="1200" kern="1200" dirty="0"/>
              <a:t> use of LEN as an </a:t>
            </a:r>
            <a:r>
              <a:rPr lang="fr-CH" sz="1200" kern="1200" dirty="0" err="1"/>
              <a:t>additional</a:t>
            </a:r>
            <a:r>
              <a:rPr lang="fr-CH" sz="1200" kern="1200" dirty="0"/>
              <a:t> </a:t>
            </a:r>
            <a:r>
              <a:rPr lang="fr-CH" sz="1200" kern="1200" dirty="0" err="1"/>
              <a:t>choice</a:t>
            </a:r>
            <a:r>
              <a:rPr lang="fr-CH" sz="1200" kern="1200" dirty="0"/>
              <a:t> in combination HIV </a:t>
            </a:r>
            <a:r>
              <a:rPr lang="fr-CH" sz="1200" kern="1200" dirty="0" err="1"/>
              <a:t>prevention</a:t>
            </a:r>
            <a:r>
              <a:rPr lang="fr-CH" sz="1200" kern="1200" dirty="0"/>
              <a:t> </a:t>
            </a:r>
            <a:r>
              <a:rPr lang="fr-CH" sz="1200" kern="1200" dirty="0" err="1"/>
              <a:t>approaches</a:t>
            </a:r>
            <a:r>
              <a:rPr lang="fr-CH" sz="1200" kern="1200" dirty="0"/>
              <a:t>. </a:t>
            </a:r>
            <a:endParaRPr lang="fr-CH" sz="1200" dirty="0"/>
          </a:p>
          <a:p>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17</a:t>
            </a:fld>
            <a:endParaRPr lang="en-GB"/>
          </a:p>
        </p:txBody>
      </p:sp>
    </p:spTree>
    <p:extLst>
      <p:ext uri="{BB962C8B-B14F-4D97-AF65-F5344CB8AC3E}">
        <p14:creationId xmlns:p14="http://schemas.microsoft.com/office/powerpoint/2010/main" val="3518798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CFEE7-E9F3-9B70-B11D-665FE84E663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CE8A70F-88A5-DBAC-8EEA-7BA465C6F49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2E04AB4-A88B-A9E4-18BD-1470A71AC2A2}"/>
              </a:ext>
            </a:extLst>
          </p:cNvPr>
          <p:cNvSpPr>
            <a:spLocks noGrp="1"/>
          </p:cNvSpPr>
          <p:nvPr>
            <p:ph type="body" idx="1"/>
          </p:nvPr>
        </p:nvSpPr>
        <p:spPr/>
        <p:txBody>
          <a:bodyPr/>
          <a:lstStyle/>
          <a:p>
            <a:r>
              <a:rPr lang="en-US" b="1" dirty="0"/>
              <a:t>One might ask whether it’s still wise to pursue the seemingly endless quest for an HIV vaccine in an era where </a:t>
            </a:r>
            <a:r>
              <a:rPr lang="en-US" b="1" dirty="0" err="1"/>
              <a:t>lenacapavir</a:t>
            </a:r>
            <a:r>
              <a:rPr lang="en-US" b="1" dirty="0"/>
              <a:t> offers twice-yearly—and potentially once-yearly—pre-exposure prophylaxis. But that, in itself, could be the subject of an entire conference. But you might have an idea to answer this question?</a:t>
            </a:r>
          </a:p>
          <a:p>
            <a:endParaRPr lang="en-US" b="1" dirty="0"/>
          </a:p>
          <a:p>
            <a:endParaRPr lang="en-US" b="1" dirty="0"/>
          </a:p>
          <a:p>
            <a:endParaRPr lang="en-US" b="1" dirty="0"/>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kern="1200" dirty="0" err="1">
                <a:solidFill>
                  <a:schemeClr val="tx1"/>
                </a:solidFill>
                <a:effectLst/>
                <a:latin typeface="+mn-lt"/>
                <a:ea typeface="+mn-ea"/>
                <a:cs typeface="+mn-cs"/>
              </a:rPr>
              <a:t>With</a:t>
            </a:r>
            <a:r>
              <a:rPr lang="fr-CH" sz="1200" kern="1200" dirty="0">
                <a:solidFill>
                  <a:schemeClr val="tx1"/>
                </a:solidFill>
                <a:effectLst/>
                <a:latin typeface="+mn-lt"/>
                <a:ea typeface="+mn-ea"/>
                <a:cs typeface="+mn-cs"/>
              </a:rPr>
              <a:t> all </a:t>
            </a:r>
            <a:r>
              <a:rPr lang="fr-CH" sz="1200" kern="1200" dirty="0" err="1">
                <a:solidFill>
                  <a:schemeClr val="tx1"/>
                </a:solidFill>
                <a:effectLst/>
                <a:latin typeface="+mn-lt"/>
                <a:ea typeface="+mn-ea"/>
                <a:cs typeface="+mn-cs"/>
              </a:rPr>
              <a:t>these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advances</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some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may</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wonder</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whether</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continuing</a:t>
            </a:r>
            <a:r>
              <a:rPr lang="fr-CH" sz="1200" kern="1200" dirty="0">
                <a:solidFill>
                  <a:schemeClr val="tx1"/>
                </a:solidFill>
                <a:effectLst/>
                <a:latin typeface="+mn-lt"/>
                <a:ea typeface="+mn-ea"/>
                <a:cs typeface="+mn-cs"/>
              </a:rPr>
              <a:t> HIV vaccine </a:t>
            </a:r>
            <a:r>
              <a:rPr lang="fr-CH" sz="1200" kern="1200" dirty="0" err="1">
                <a:solidFill>
                  <a:schemeClr val="tx1"/>
                </a:solidFill>
                <a:effectLst/>
                <a:latin typeface="+mn-lt"/>
                <a:ea typeface="+mn-ea"/>
                <a:cs typeface="+mn-cs"/>
              </a:rPr>
              <a:t>research</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is</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still</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necessary</a:t>
            </a:r>
            <a:r>
              <a:rPr lang="fr-CH" sz="1200" kern="1200" dirty="0">
                <a:solidFill>
                  <a:schemeClr val="tx1"/>
                </a:solidFill>
                <a:effectLst/>
                <a:latin typeface="+mn-lt"/>
                <a:ea typeface="+mn-ea"/>
                <a:cs typeface="+mn-cs"/>
              </a:rPr>
              <a:t> in the </a:t>
            </a:r>
            <a:r>
              <a:rPr lang="fr-CH" sz="1200" kern="1200" dirty="0" err="1">
                <a:solidFill>
                  <a:schemeClr val="tx1"/>
                </a:solidFill>
                <a:effectLst/>
                <a:latin typeface="+mn-lt"/>
                <a:ea typeface="+mn-ea"/>
                <a:cs typeface="+mn-cs"/>
              </a:rPr>
              <a:t>era</a:t>
            </a:r>
            <a:r>
              <a:rPr lang="fr-CH" sz="1200" kern="1200" dirty="0">
                <a:solidFill>
                  <a:schemeClr val="tx1"/>
                </a:solidFill>
                <a:effectLst/>
                <a:latin typeface="+mn-lt"/>
                <a:ea typeface="+mn-ea"/>
                <a:cs typeface="+mn-cs"/>
              </a:rPr>
              <a:t> of </a:t>
            </a:r>
            <a:r>
              <a:rPr lang="fr-CH" sz="1200" kern="1200" dirty="0" err="1">
                <a:solidFill>
                  <a:schemeClr val="tx1"/>
                </a:solidFill>
                <a:effectLst/>
                <a:latin typeface="+mn-lt"/>
                <a:ea typeface="+mn-ea"/>
                <a:cs typeface="+mn-cs"/>
              </a:rPr>
              <a:t>highly</a:t>
            </a:r>
            <a:r>
              <a:rPr lang="fr-CH" sz="1200" kern="1200" dirty="0">
                <a:solidFill>
                  <a:schemeClr val="tx1"/>
                </a:solidFill>
                <a:effectLst/>
                <a:latin typeface="+mn-lt"/>
                <a:ea typeface="+mn-ea"/>
                <a:cs typeface="+mn-cs"/>
              </a:rPr>
              <a:t> effective </a:t>
            </a:r>
            <a:r>
              <a:rPr lang="fr-CH" sz="1200" kern="1200" dirty="0" err="1">
                <a:solidFill>
                  <a:schemeClr val="tx1"/>
                </a:solidFill>
                <a:effectLst/>
                <a:latin typeface="+mn-lt"/>
                <a:ea typeface="+mn-ea"/>
                <a:cs typeface="+mn-cs"/>
              </a:rPr>
              <a:t>twice-yearly</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PrEP</a:t>
            </a:r>
            <a:r>
              <a:rPr lang="fr-CH" sz="1200" kern="1200" dirty="0">
                <a:solidFill>
                  <a:schemeClr val="tx1"/>
                </a:solidFill>
                <a:effectLst/>
                <a:latin typeface="+mn-lt"/>
                <a:ea typeface="+mn-ea"/>
                <a:cs typeface="+mn-cs"/>
              </a:rPr>
              <a:t>. I must </a:t>
            </a:r>
            <a:r>
              <a:rPr lang="fr-CH" sz="1200" kern="1200" dirty="0" err="1">
                <a:solidFill>
                  <a:schemeClr val="tx1"/>
                </a:solidFill>
                <a:effectLst/>
                <a:latin typeface="+mn-lt"/>
                <a:ea typeface="+mn-ea"/>
                <a:cs typeface="+mn-cs"/>
              </a:rPr>
              <a:t>emphasize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here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that</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it</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is</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certainly</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necessary</a:t>
            </a:r>
            <a:r>
              <a:rPr lang="fr-CH" sz="1200" kern="1200" dirty="0">
                <a:solidFill>
                  <a:schemeClr val="tx1"/>
                </a:solidFill>
                <a:effectLst/>
                <a:latin typeface="+mn-lt"/>
                <a:ea typeface="+mn-ea"/>
                <a:cs typeface="+mn-cs"/>
              </a:rPr>
              <a:t> to combine </a:t>
            </a:r>
            <a:r>
              <a:rPr lang="fr-CH" sz="1200" kern="1200" dirty="0" err="1">
                <a:solidFill>
                  <a:schemeClr val="tx1"/>
                </a:solidFill>
                <a:effectLst/>
                <a:latin typeface="+mn-lt"/>
                <a:ea typeface="+mn-ea"/>
                <a:cs typeface="+mn-cs"/>
              </a:rPr>
              <a:t>different</a:t>
            </a:r>
            <a:r>
              <a:rPr lang="fr-CH" sz="1200" kern="1200" dirty="0">
                <a:solidFill>
                  <a:schemeClr val="tx1"/>
                </a:solidFill>
                <a:effectLst/>
                <a:latin typeface="+mn-lt"/>
                <a:ea typeface="+mn-ea"/>
                <a:cs typeface="+mn-cs"/>
              </a:rPr>
              <a:t> options to </a:t>
            </a:r>
            <a:r>
              <a:rPr lang="fr-CH" sz="1200" kern="1200" dirty="0" err="1">
                <a:solidFill>
                  <a:schemeClr val="tx1"/>
                </a:solidFill>
                <a:effectLst/>
                <a:latin typeface="+mn-lt"/>
                <a:ea typeface="+mn-ea"/>
                <a:cs typeface="+mn-cs"/>
              </a:rPr>
              <a:t>achieve</a:t>
            </a:r>
            <a:r>
              <a:rPr lang="fr-CH" sz="1200" kern="1200" dirty="0">
                <a:solidFill>
                  <a:schemeClr val="tx1"/>
                </a:solidFill>
                <a:effectLst/>
                <a:latin typeface="+mn-lt"/>
                <a:ea typeface="+mn-ea"/>
                <a:cs typeface="+mn-cs"/>
              </a:rPr>
              <a:t> the </a:t>
            </a:r>
            <a:r>
              <a:rPr lang="fr-CH" sz="1200" kern="1200" dirty="0" err="1">
                <a:solidFill>
                  <a:schemeClr val="tx1"/>
                </a:solidFill>
                <a:effectLst/>
                <a:latin typeface="+mn-lt"/>
                <a:ea typeface="+mn-ea"/>
                <a:cs typeface="+mn-cs"/>
              </a:rPr>
              <a:t>elimination</a:t>
            </a:r>
            <a:r>
              <a:rPr lang="fr-CH" sz="1200" kern="1200" dirty="0">
                <a:solidFill>
                  <a:schemeClr val="tx1"/>
                </a:solidFill>
                <a:effectLst/>
                <a:latin typeface="+mn-lt"/>
                <a:ea typeface="+mn-ea"/>
                <a:cs typeface="+mn-cs"/>
              </a:rPr>
              <a:t> of HIV as a public </a:t>
            </a:r>
            <a:r>
              <a:rPr lang="fr-CH" sz="1200" kern="1200" dirty="0" err="1">
                <a:solidFill>
                  <a:schemeClr val="tx1"/>
                </a:solidFill>
                <a:effectLst/>
                <a:latin typeface="+mn-lt"/>
                <a:ea typeface="+mn-ea"/>
                <a:cs typeface="+mn-cs"/>
              </a:rPr>
              <a:t>health</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threat</a:t>
            </a:r>
            <a:r>
              <a:rPr lang="fr-CH" sz="1200" kern="1200" dirty="0">
                <a:solidFill>
                  <a:schemeClr val="tx1"/>
                </a:solidFill>
                <a:effectLst/>
                <a:latin typeface="+mn-lt"/>
                <a:ea typeface="+mn-ea"/>
                <a:cs typeface="+mn-cs"/>
              </a:rPr>
              <a:t>.</a:t>
            </a:r>
          </a:p>
          <a:p>
            <a:endParaRPr lang="es-ES_tradnl" b="1" dirty="0"/>
          </a:p>
          <a:p>
            <a:endParaRPr lang="es-ES_tradnl" b="1" dirty="0"/>
          </a:p>
          <a:p>
            <a:endParaRPr lang="es-ES_tradnl" b="1" dirty="0"/>
          </a:p>
          <a:p>
            <a:r>
              <a:rPr lang="es-ES_tradnl" b="1" dirty="0"/>
              <a:t>36. </a:t>
            </a:r>
            <a:r>
              <a:rPr lang="en-US" b="1" dirty="0"/>
              <a:t>One might ask whether it’s still wise to pursue the seemingly endless quest for an HIV vaccine in an era where </a:t>
            </a:r>
            <a:r>
              <a:rPr lang="en-US" b="1" dirty="0" err="1"/>
              <a:t>lenacapavir</a:t>
            </a:r>
            <a:r>
              <a:rPr lang="en-US" b="1" dirty="0"/>
              <a:t> offers twice-yearly—and potentially once-yearly—pre-exposure prophylaxis. But that, in itself, could be the subject of an entire conference. But you might have an idea to answer this question?</a:t>
            </a:r>
          </a:p>
          <a:p>
            <a:endParaRPr lang="en-US" b="1" dirty="0"/>
          </a:p>
          <a:p>
            <a:r>
              <a:rPr lang="fr-CH" sz="1200" b="0" i="0" kern="1200" dirty="0">
                <a:solidFill>
                  <a:schemeClr val="tx1"/>
                </a:solidFill>
                <a:effectLst/>
                <a:latin typeface="+mn-lt"/>
                <a:ea typeface="+mn-ea"/>
                <a:cs typeface="+mn-cs"/>
              </a:rPr>
              <a:t>Data shows </a:t>
            </a:r>
            <a:r>
              <a:rPr lang="fr-CH" sz="1200" b="0" i="0" kern="1200" dirty="0" err="1">
                <a:solidFill>
                  <a:schemeClr val="tx1"/>
                </a:solidFill>
                <a:effectLst/>
                <a:latin typeface="+mn-lt"/>
                <a:ea typeface="+mn-ea"/>
                <a:cs typeface="+mn-cs"/>
              </a:rPr>
              <a:t>that</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lenacapavir</a:t>
            </a:r>
            <a:r>
              <a:rPr lang="fr-CH" sz="1200" b="0" i="0" kern="1200" dirty="0">
                <a:solidFill>
                  <a:schemeClr val="tx1"/>
                </a:solidFill>
                <a:effectLst/>
                <a:latin typeface="+mn-lt"/>
                <a:ea typeface="+mn-ea"/>
                <a:cs typeface="+mn-cs"/>
              </a:rPr>
              <a:t> (LEN), </a:t>
            </a:r>
            <a:r>
              <a:rPr lang="fr-CH" sz="1200" b="0" i="0" kern="1200" dirty="0" err="1">
                <a:solidFill>
                  <a:schemeClr val="tx1"/>
                </a:solidFill>
                <a:effectLst/>
                <a:latin typeface="+mn-lt"/>
                <a:ea typeface="+mn-ea"/>
                <a:cs typeface="+mn-cs"/>
              </a:rPr>
              <a:t>injected</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twice</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yearly</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is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almost</a:t>
            </a:r>
            <a:r>
              <a:rPr lang="fr-CH" sz="1200" b="0" i="0" kern="1200" dirty="0">
                <a:solidFill>
                  <a:schemeClr val="tx1"/>
                </a:solidFill>
                <a:effectLst/>
                <a:latin typeface="+mn-lt"/>
                <a:ea typeface="+mn-ea"/>
                <a:cs typeface="+mn-cs"/>
              </a:rPr>
              <a:t> 100% effective in </a:t>
            </a:r>
            <a:r>
              <a:rPr lang="fr-CH" sz="1200" b="0" i="0" kern="1200" dirty="0" err="1">
                <a:solidFill>
                  <a:schemeClr val="tx1"/>
                </a:solidFill>
                <a:effectLst/>
                <a:latin typeface="+mn-lt"/>
                <a:ea typeface="+mn-ea"/>
                <a:cs typeface="+mn-cs"/>
              </a:rPr>
              <a:t>preventing</a:t>
            </a:r>
            <a:r>
              <a:rPr lang="fr-CH" sz="1200" b="0" i="0" kern="1200" dirty="0">
                <a:solidFill>
                  <a:schemeClr val="tx1"/>
                </a:solidFill>
                <a:effectLst/>
                <a:latin typeface="+mn-lt"/>
                <a:ea typeface="+mn-ea"/>
                <a:cs typeface="+mn-cs"/>
              </a:rPr>
              <a:t> HIV acquisition. </a:t>
            </a:r>
            <a:r>
              <a:rPr lang="fr-CH" sz="1200" b="0" i="0" kern="1200" dirty="0" err="1">
                <a:solidFill>
                  <a:schemeClr val="tx1"/>
                </a:solidFill>
                <a:effectLst/>
                <a:latin typeface="+mn-lt"/>
                <a:ea typeface="+mn-ea"/>
                <a:cs typeface="+mn-cs"/>
              </a:rPr>
              <a:t>Lenacapavir</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was</a:t>
            </a:r>
            <a:r>
              <a:rPr lang="fr-CH" sz="1200" b="0" i="0" kern="1200" dirty="0">
                <a:solidFill>
                  <a:schemeClr val="tx1"/>
                </a:solidFill>
                <a:effectLst/>
                <a:latin typeface="+mn-lt"/>
                <a:ea typeface="+mn-ea"/>
                <a:cs typeface="+mn-cs"/>
              </a:rPr>
              <a:t> the </a:t>
            </a:r>
            <a:r>
              <a:rPr lang="fr-CH" sz="1200" b="0" i="0" kern="1200" dirty="0" err="1">
                <a:solidFill>
                  <a:schemeClr val="tx1"/>
                </a:solidFill>
                <a:effectLst/>
                <a:latin typeface="+mn-lt"/>
                <a:ea typeface="+mn-ea"/>
                <a:cs typeface="+mn-cs"/>
              </a:rPr>
              <a:t>magic</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word</a:t>
            </a:r>
            <a:r>
              <a:rPr lang="fr-CH" sz="1200" b="0" i="0" kern="1200" dirty="0">
                <a:solidFill>
                  <a:schemeClr val="tx1"/>
                </a:solidFill>
                <a:effectLst/>
                <a:latin typeface="+mn-lt"/>
                <a:ea typeface="+mn-ea"/>
                <a:cs typeface="+mn-cs"/>
              </a:rPr>
              <a:t> at IAS 2025, </a:t>
            </a:r>
            <a:r>
              <a:rPr lang="fr-CH" sz="1200" b="0" i="0" kern="1200" dirty="0" err="1">
                <a:solidFill>
                  <a:schemeClr val="tx1"/>
                </a:solidFill>
                <a:effectLst/>
                <a:latin typeface="+mn-lt"/>
                <a:ea typeface="+mn-ea"/>
                <a:cs typeface="+mn-cs"/>
              </a:rPr>
              <a:t>with</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equitable</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access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becoming</a:t>
            </a:r>
            <a:r>
              <a:rPr lang="fr-CH" sz="1200" b="0" i="0" kern="1200" dirty="0">
                <a:solidFill>
                  <a:schemeClr val="tx1"/>
                </a:solidFill>
                <a:effectLst/>
                <a:latin typeface="+mn-lt"/>
                <a:ea typeface="+mn-ea"/>
                <a:cs typeface="+mn-cs"/>
              </a:rPr>
              <a:t> more urgent </a:t>
            </a:r>
            <a:r>
              <a:rPr lang="fr-CH" sz="1200" b="0" i="0" kern="1200" dirty="0" err="1">
                <a:solidFill>
                  <a:schemeClr val="tx1"/>
                </a:solidFill>
                <a:effectLst/>
                <a:latin typeface="+mn-lt"/>
                <a:ea typeface="+mn-ea"/>
                <a:cs typeface="+mn-cs"/>
              </a:rPr>
              <a:t>amid</a:t>
            </a:r>
            <a:r>
              <a:rPr lang="fr-CH" sz="1200" b="0" i="0" kern="1200" dirty="0">
                <a:solidFill>
                  <a:schemeClr val="tx1"/>
                </a:solidFill>
                <a:effectLst/>
                <a:latin typeface="+mn-lt"/>
                <a:ea typeface="+mn-ea"/>
                <a:cs typeface="+mn-cs"/>
              </a:rPr>
              <a:t> the </a:t>
            </a:r>
            <a:r>
              <a:rPr lang="fr-CH" sz="1200" b="0" i="0" kern="1200" dirty="0" err="1">
                <a:solidFill>
                  <a:schemeClr val="tx1"/>
                </a:solidFill>
                <a:effectLst/>
                <a:latin typeface="+mn-lt"/>
                <a:ea typeface="+mn-ea"/>
                <a:cs typeface="+mn-cs"/>
              </a:rPr>
              <a:t>funding</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crisis</a:t>
            </a:r>
            <a:r>
              <a:rPr lang="fr-CH" sz="1200" b="0" i="0" kern="1200" dirty="0">
                <a:solidFill>
                  <a:schemeClr val="tx1"/>
                </a:solidFill>
                <a:effectLst/>
                <a:latin typeface="+mn-lt"/>
                <a:ea typeface="+mn-ea"/>
                <a:cs typeface="+mn-cs"/>
              </a:rPr>
              <a:t>. Following FDA </a:t>
            </a:r>
            <a:r>
              <a:rPr lang="fr-CH" sz="1200" b="0" i="0" kern="1200" dirty="0" err="1">
                <a:solidFill>
                  <a:schemeClr val="tx1"/>
                </a:solidFill>
                <a:effectLst/>
                <a:latin typeface="+mn-lt"/>
                <a:ea typeface="+mn-ea"/>
                <a:cs typeface="+mn-cs"/>
              </a:rPr>
              <a:t>approval</a:t>
            </a:r>
            <a:r>
              <a:rPr lang="fr-CH" sz="1200" b="0" i="0" kern="1200" dirty="0">
                <a:solidFill>
                  <a:schemeClr val="tx1"/>
                </a:solidFill>
                <a:effectLst/>
                <a:latin typeface="+mn-lt"/>
                <a:ea typeface="+mn-ea"/>
                <a:cs typeface="+mn-cs"/>
              </a:rPr>
              <a:t> of LEN for HIV </a:t>
            </a:r>
            <a:r>
              <a:rPr lang="fr-CH" sz="1200" b="0" i="0" kern="1200" dirty="0" err="1">
                <a:solidFill>
                  <a:schemeClr val="tx1"/>
                </a:solidFill>
                <a:effectLst/>
                <a:latin typeface="+mn-lt"/>
                <a:ea typeface="+mn-ea"/>
                <a:cs typeface="+mn-cs"/>
              </a:rPr>
              <a:t>prevention</a:t>
            </a:r>
            <a:r>
              <a:rPr lang="fr-CH" sz="1200" b="0" i="0" kern="1200" dirty="0">
                <a:solidFill>
                  <a:schemeClr val="tx1"/>
                </a:solidFill>
                <a:effectLst/>
                <a:latin typeface="+mn-lt"/>
                <a:ea typeface="+mn-ea"/>
                <a:cs typeface="+mn-cs"/>
              </a:rPr>
              <a:t>, the Global </a:t>
            </a:r>
            <a:r>
              <a:rPr lang="fr-CH" sz="1200" b="0" i="0" kern="1200" dirty="0" err="1">
                <a:solidFill>
                  <a:schemeClr val="tx1"/>
                </a:solidFill>
                <a:effectLst/>
                <a:latin typeface="+mn-lt"/>
                <a:ea typeface="+mn-ea"/>
                <a:cs typeface="+mn-cs"/>
              </a:rPr>
              <a:t>Fund</a:t>
            </a:r>
            <a:r>
              <a:rPr lang="fr-CH" sz="1200" b="0" i="0" kern="1200" dirty="0">
                <a:solidFill>
                  <a:schemeClr val="tx1"/>
                </a:solidFill>
                <a:effectLst/>
                <a:latin typeface="+mn-lt"/>
                <a:ea typeface="+mn-ea"/>
                <a:cs typeface="+mn-cs"/>
              </a:rPr>
              <a:t> and </a:t>
            </a:r>
            <a:r>
              <a:rPr lang="fr-CH" sz="1200" b="0" i="0" kern="1200" dirty="0" err="1">
                <a:solidFill>
                  <a:schemeClr val="tx1"/>
                </a:solidFill>
                <a:effectLst/>
                <a:latin typeface="+mn-lt"/>
                <a:ea typeface="+mn-ea"/>
                <a:cs typeface="+mn-cs"/>
              </a:rPr>
              <a:t>Gilead</a:t>
            </a:r>
            <a:r>
              <a:rPr lang="fr-CH" sz="1200" b="0" i="0" kern="1200" dirty="0">
                <a:solidFill>
                  <a:schemeClr val="tx1"/>
                </a:solidFill>
                <a:effectLst/>
                <a:latin typeface="+mn-lt"/>
                <a:ea typeface="+mn-ea"/>
                <a:cs typeface="+mn-cs"/>
              </a:rPr>
              <a:t> Sciences </a:t>
            </a:r>
            <a:r>
              <a:rPr lang="fr-CH" sz="1200" b="0" i="0" u="sng" kern="1200" dirty="0">
                <a:solidFill>
                  <a:schemeClr val="tx1"/>
                </a:solidFill>
                <a:effectLst/>
                <a:latin typeface="+mn-lt"/>
                <a:ea typeface="+mn-ea"/>
                <a:cs typeface="+mn-cs"/>
                <a:hlinkClick r:id="rId3" tooltip="(opens in a new window)"/>
              </a:rPr>
              <a:t>announced an access agreement</a:t>
            </a:r>
            <a:r>
              <a:rPr lang="fr-CH" sz="1200" b="0" i="0" kern="1200" dirty="0">
                <a:solidFill>
                  <a:schemeClr val="tx1"/>
                </a:solidFill>
                <a:effectLst/>
                <a:latin typeface="+mn-lt"/>
                <a:ea typeface="+mn-ea"/>
                <a:cs typeface="+mn-cs"/>
              </a:rPr>
              <a:t> on the </a:t>
            </a:r>
            <a:r>
              <a:rPr lang="fr-CH" sz="1200" b="0" i="0" kern="1200" dirty="0" err="1">
                <a:solidFill>
                  <a:schemeClr val="tx1"/>
                </a:solidFill>
                <a:effectLst/>
                <a:latin typeface="+mn-lt"/>
                <a:ea typeface="+mn-ea"/>
                <a:cs typeface="+mn-cs"/>
              </a:rPr>
              <a:t>eve</a:t>
            </a:r>
            <a:r>
              <a:rPr lang="fr-CH" sz="1200" b="0" i="0" kern="1200" dirty="0">
                <a:solidFill>
                  <a:schemeClr val="tx1"/>
                </a:solidFill>
                <a:effectLst/>
                <a:latin typeface="+mn-lt"/>
                <a:ea typeface="+mn-ea"/>
                <a:cs typeface="+mn-cs"/>
              </a:rPr>
              <a:t> of IAS 2025 </a:t>
            </a:r>
            <a:r>
              <a:rPr lang="fr-CH" sz="1200" b="0" i="0" kern="1200" dirty="0" err="1">
                <a:solidFill>
                  <a:schemeClr val="tx1"/>
                </a:solidFill>
                <a:effectLst/>
                <a:latin typeface="+mn-lt"/>
                <a:ea typeface="+mn-ea"/>
                <a:cs typeface="+mn-cs"/>
              </a:rPr>
              <a:t>that</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will</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see</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Gilead</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supplying</a:t>
            </a:r>
            <a:r>
              <a:rPr lang="fr-CH" sz="1200" b="0" i="0" kern="1200" dirty="0">
                <a:solidFill>
                  <a:schemeClr val="tx1"/>
                </a:solidFill>
                <a:effectLst/>
                <a:latin typeface="+mn-lt"/>
                <a:ea typeface="+mn-ea"/>
                <a:cs typeface="+mn-cs"/>
              </a:rPr>
              <a:t> doses, at no profit, for up to </a:t>
            </a:r>
            <a:r>
              <a:rPr lang="fr-CH" sz="1200" b="0" i="0" kern="1200" dirty="0" err="1">
                <a:solidFill>
                  <a:schemeClr val="tx1"/>
                </a:solidFill>
                <a:effectLst/>
                <a:latin typeface="+mn-lt"/>
                <a:ea typeface="+mn-ea"/>
                <a:cs typeface="+mn-cs"/>
              </a:rPr>
              <a:t>two</a:t>
            </a:r>
            <a:r>
              <a:rPr lang="fr-CH" sz="1200" b="0" i="0" kern="1200" dirty="0">
                <a:solidFill>
                  <a:schemeClr val="tx1"/>
                </a:solidFill>
                <a:effectLst/>
                <a:latin typeface="+mn-lt"/>
                <a:ea typeface="+mn-ea"/>
                <a:cs typeface="+mn-cs"/>
              </a:rPr>
              <a:t> million people over </a:t>
            </a:r>
            <a:r>
              <a:rPr lang="fr-CH" sz="1200" b="0" i="0" kern="1200" dirty="0" err="1">
                <a:solidFill>
                  <a:schemeClr val="tx1"/>
                </a:solidFill>
                <a:effectLst/>
                <a:latin typeface="+mn-lt"/>
                <a:ea typeface="+mn-ea"/>
                <a:cs typeface="+mn-cs"/>
              </a:rPr>
              <a:t>three</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years</a:t>
            </a:r>
            <a:r>
              <a:rPr lang="fr-CH" sz="1200" b="0" i="0" kern="1200" dirty="0">
                <a:solidFill>
                  <a:schemeClr val="tx1"/>
                </a:solidFill>
                <a:effectLst/>
                <a:latin typeface="+mn-lt"/>
                <a:ea typeface="+mn-ea"/>
                <a:cs typeface="+mn-cs"/>
              </a:rPr>
              <a:t>. And WHO </a:t>
            </a:r>
            <a:r>
              <a:rPr lang="fr-CH" sz="1200" b="0" i="0" u="sng" kern="1200" dirty="0">
                <a:solidFill>
                  <a:schemeClr val="tx1"/>
                </a:solidFill>
                <a:effectLst/>
                <a:latin typeface="+mn-lt"/>
                <a:ea typeface="+mn-ea"/>
                <a:cs typeface="+mn-cs"/>
                <a:hlinkClick r:id="rId4" tooltip="(opens in a new window)"/>
              </a:rPr>
              <a:t>released guidelines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recommending</a:t>
            </a:r>
            <a:r>
              <a:rPr lang="fr-CH" sz="1200" b="0" i="0" kern="1200" dirty="0">
                <a:solidFill>
                  <a:schemeClr val="tx1"/>
                </a:solidFill>
                <a:effectLst/>
                <a:latin typeface="+mn-lt"/>
                <a:ea typeface="+mn-ea"/>
                <a:cs typeface="+mn-cs"/>
              </a:rPr>
              <a:t> use of LEN as an </a:t>
            </a:r>
            <a:r>
              <a:rPr lang="fr-CH" sz="1200" b="0" i="0" kern="1200" dirty="0" err="1">
                <a:solidFill>
                  <a:schemeClr val="tx1"/>
                </a:solidFill>
                <a:effectLst/>
                <a:latin typeface="+mn-lt"/>
                <a:ea typeface="+mn-ea"/>
                <a:cs typeface="+mn-cs"/>
              </a:rPr>
              <a:t>additional</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choice</a:t>
            </a:r>
            <a:r>
              <a:rPr lang="fr-CH" sz="1200" b="0" i="0" kern="1200" dirty="0">
                <a:solidFill>
                  <a:schemeClr val="tx1"/>
                </a:solidFill>
                <a:effectLst/>
                <a:latin typeface="+mn-lt"/>
                <a:ea typeface="+mn-ea"/>
                <a:cs typeface="+mn-cs"/>
              </a:rPr>
              <a:t> in combination HIV </a:t>
            </a:r>
            <a:r>
              <a:rPr lang="fr-CH" sz="1200" b="0" i="0" kern="1200" dirty="0" err="1">
                <a:solidFill>
                  <a:schemeClr val="tx1"/>
                </a:solidFill>
                <a:effectLst/>
                <a:latin typeface="+mn-lt"/>
                <a:ea typeface="+mn-ea"/>
                <a:cs typeface="+mn-cs"/>
              </a:rPr>
              <a:t>prevention</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approaches</a:t>
            </a:r>
            <a:r>
              <a:rPr lang="fr-CH" sz="1200" b="0" i="0" kern="1200" dirty="0">
                <a:solidFill>
                  <a:schemeClr val="tx1"/>
                </a:solidFill>
                <a:effectLst/>
                <a:latin typeface="+mn-lt"/>
                <a:ea typeface="+mn-ea"/>
                <a:cs typeface="+mn-cs"/>
              </a:rPr>
              <a:t>. </a:t>
            </a:r>
            <a:endParaRPr lang="es-ES_tradnl" b="1" dirty="0"/>
          </a:p>
        </p:txBody>
      </p:sp>
      <p:sp>
        <p:nvSpPr>
          <p:cNvPr id="4" name="Marcador de número de diapositiva 3">
            <a:extLst>
              <a:ext uri="{FF2B5EF4-FFF2-40B4-BE49-F238E27FC236}">
                <a16:creationId xmlns:a16="http://schemas.microsoft.com/office/drawing/2014/main" id="{581A8F5B-42ED-73D7-5683-5537C96D8082}"/>
              </a:ext>
            </a:extLst>
          </p:cNvPr>
          <p:cNvSpPr>
            <a:spLocks noGrp="1"/>
          </p:cNvSpPr>
          <p:nvPr>
            <p:ph type="sldNum" sz="quarter" idx="5"/>
          </p:nvPr>
        </p:nvSpPr>
        <p:spPr/>
        <p:txBody>
          <a:bodyPr/>
          <a:lstStyle/>
          <a:p>
            <a:fld id="{56D8DBDF-B479-4E4F-8782-CC67E741439E}" type="slidenum">
              <a:rPr lang="es-ES_tradnl" smtClean="0"/>
              <a:t>18</a:t>
            </a:fld>
            <a:endParaRPr lang="es-ES_tradnl"/>
          </a:p>
        </p:txBody>
      </p:sp>
    </p:spTree>
    <p:extLst>
      <p:ext uri="{BB962C8B-B14F-4D97-AF65-F5344CB8AC3E}">
        <p14:creationId xmlns:p14="http://schemas.microsoft.com/office/powerpoint/2010/main" val="749221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4F877-3C2D-1A78-89A5-577952B447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1DD525F-A2F8-3B14-6AB9-2511C5B65F5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8AD375-3967-E72C-CFF6-27A133B3A572}"/>
              </a:ext>
            </a:extLst>
          </p:cNvPr>
          <p:cNvSpPr>
            <a:spLocks noGrp="1"/>
          </p:cNvSpPr>
          <p:nvPr>
            <p:ph type="body" idx="1"/>
          </p:nvPr>
        </p:nvSpPr>
        <p:spPr/>
        <p:txBody>
          <a:bodyPr/>
          <a:lstStyle/>
          <a:p>
            <a:r>
              <a:rPr lang="fr-FR" dirty="0"/>
              <a:t>La </a:t>
            </a:r>
            <a:r>
              <a:rPr lang="fr-FR" dirty="0" err="1"/>
              <a:t>PreP</a:t>
            </a:r>
            <a:r>
              <a:rPr lang="fr-FR" dirty="0"/>
              <a:t> nécessite un accès durable aux soins de santé</a:t>
            </a:r>
          </a:p>
        </p:txBody>
      </p:sp>
      <p:sp>
        <p:nvSpPr>
          <p:cNvPr id="4" name="Espace réservé du numéro de diapositive 3">
            <a:extLst>
              <a:ext uri="{FF2B5EF4-FFF2-40B4-BE49-F238E27FC236}">
                <a16:creationId xmlns:a16="http://schemas.microsoft.com/office/drawing/2014/main" id="{99061A58-95AF-516C-DDC3-8F587EAC02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912ABE-0FB1-49FD-A336-404167CF94F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3150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7113D-FEC4-65BE-D2C6-61A1CEF9F7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822F5-D15C-EDE0-D2C3-B9F6C3CAB4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AAEAA-00B4-7013-9E8B-38A13B33336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A46A87-5DFB-EDB5-B33C-D1E13C12CCBF}"/>
              </a:ext>
            </a:extLst>
          </p:cNvPr>
          <p:cNvSpPr>
            <a:spLocks noGrp="1"/>
          </p:cNvSpPr>
          <p:nvPr>
            <p:ph type="sldNum" sz="quarter" idx="5"/>
          </p:nvPr>
        </p:nvSpPr>
        <p:spPr/>
        <p:txBody>
          <a:bodyPr/>
          <a:lstStyle/>
          <a:p>
            <a:fld id="{1BE8DCDC-D13C-2549-BE6A-717E9EED41AD}" type="slidenum">
              <a:rPr lang="en-GB" smtClean="0"/>
              <a:t>20</a:t>
            </a:fld>
            <a:endParaRPr lang="en-GB"/>
          </a:p>
        </p:txBody>
      </p:sp>
    </p:spTree>
    <p:extLst>
      <p:ext uri="{BB962C8B-B14F-4D97-AF65-F5344CB8AC3E}">
        <p14:creationId xmlns:p14="http://schemas.microsoft.com/office/powerpoint/2010/main" val="1005746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E9D42-AE27-0DA2-35B7-E7B78326D89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F9A2E53-512D-620F-BF30-C3EDDE5F670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640225-AC2D-663E-CB62-288654B47DC0}"/>
              </a:ext>
            </a:extLst>
          </p:cNvPr>
          <p:cNvSpPr>
            <a:spLocks noGrp="1"/>
          </p:cNvSpPr>
          <p:nvPr>
            <p:ph type="body" idx="1"/>
          </p:nvPr>
        </p:nvSpPr>
        <p:spPr/>
        <p:txBody>
          <a:bodyPr/>
          <a:lstStyle/>
          <a:p>
            <a:r>
              <a:rPr lang="fr-CH" sz="1200" b="1" i="0" u="none" strike="noStrike" kern="1200" dirty="0" err="1">
                <a:solidFill>
                  <a:schemeClr val="tx1"/>
                </a:solidFill>
                <a:effectLst/>
                <a:latin typeface="+mn-lt"/>
                <a:ea typeface="+mn-ea"/>
                <a:cs typeface="+mn-cs"/>
              </a:rPr>
              <a:t>WHO’s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updated</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recommendations</a:t>
            </a:r>
            <a:r>
              <a:rPr lang="fr-CH" sz="1200" b="1" i="0" u="none" strike="noStrike" kern="1200" dirty="0">
                <a:solidFill>
                  <a:schemeClr val="tx1"/>
                </a:solidFill>
                <a:effectLst/>
                <a:latin typeface="+mn-lt"/>
                <a:ea typeface="+mn-ea"/>
                <a:cs typeface="+mn-cs"/>
              </a:rPr>
              <a:t> on </a:t>
            </a:r>
            <a:r>
              <a:rPr lang="fr-CH" sz="1200" b="1" i="0" u="none" strike="noStrike" kern="1200" dirty="0" err="1">
                <a:solidFill>
                  <a:schemeClr val="tx1"/>
                </a:solidFill>
                <a:effectLst/>
                <a:latin typeface="+mn-lt"/>
                <a:ea typeface="+mn-ea"/>
                <a:cs typeface="+mn-cs"/>
              </a:rPr>
              <a:t>treatment</a:t>
            </a:r>
            <a:r>
              <a:rPr lang="fr-CH" sz="1200" b="1" i="0" u="none" strike="noStrike" kern="1200" dirty="0">
                <a:solidFill>
                  <a:schemeClr val="tx1"/>
                </a:solidFill>
                <a:effectLst/>
                <a:latin typeface="+mn-lt"/>
                <a:ea typeface="+mn-ea"/>
                <a:cs typeface="+mn-cs"/>
              </a:rPr>
              <a:t> and management of </a:t>
            </a:r>
            <a:r>
              <a:rPr lang="fr-CH" sz="1200" b="1" i="0" u="none" strike="noStrike" kern="1200" dirty="0" err="1">
                <a:solidFill>
                  <a:schemeClr val="tx1"/>
                </a:solidFill>
                <a:effectLst/>
                <a:latin typeface="+mn-lt"/>
                <a:ea typeface="+mn-ea"/>
                <a:cs typeface="+mn-cs"/>
              </a:rPr>
              <a:t>advanced</a:t>
            </a:r>
            <a:r>
              <a:rPr lang="fr-CH" sz="1200" b="1" i="0" u="none" strike="noStrike" kern="1200" dirty="0">
                <a:solidFill>
                  <a:schemeClr val="tx1"/>
                </a:solidFill>
                <a:effectLst/>
                <a:latin typeface="+mn-lt"/>
                <a:ea typeface="+mn-ea"/>
                <a:cs typeface="+mn-cs"/>
              </a:rPr>
              <a:t> HIV </a:t>
            </a:r>
            <a:r>
              <a:rPr lang="fr-CH" sz="1200" b="1" i="0" u="none" strike="noStrike" kern="1200" dirty="0" err="1">
                <a:solidFill>
                  <a:schemeClr val="tx1"/>
                </a:solidFill>
                <a:effectLst/>
                <a:latin typeface="+mn-lt"/>
                <a:ea typeface="+mn-ea"/>
                <a:cs typeface="+mn-cs"/>
              </a:rPr>
              <a:t>disease</a:t>
            </a:r>
            <a:r>
              <a:rPr lang="fr-CH" sz="1200" b="1" i="0" u="none" strike="noStrike" kern="1200" dirty="0">
                <a:solidFill>
                  <a:schemeClr val="tx1"/>
                </a:solidFill>
                <a:effectLst/>
                <a:latin typeface="+mn-lt"/>
                <a:ea typeface="+mn-ea"/>
                <a:cs typeface="+mn-cs"/>
              </a:rPr>
              <a:t> are of </a:t>
            </a:r>
            <a:r>
              <a:rPr lang="fr-CH" sz="1200" b="1" i="0" u="none" strike="noStrike" kern="1200" dirty="0" err="1">
                <a:solidFill>
                  <a:schemeClr val="tx1"/>
                </a:solidFill>
                <a:effectLst/>
                <a:latin typeface="+mn-lt"/>
                <a:ea typeface="+mn-ea"/>
                <a:cs typeface="+mn-cs"/>
              </a:rPr>
              <a:t>particular</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interest</a:t>
            </a:r>
            <a:r>
              <a:rPr lang="fr-CH" sz="1200" b="1" i="0" u="none" strike="noStrike" kern="1200" dirty="0">
                <a:solidFill>
                  <a:schemeClr val="tx1"/>
                </a:solidFill>
                <a:effectLst/>
                <a:latin typeface="+mn-lt"/>
                <a:ea typeface="+mn-ea"/>
                <a:cs typeface="+mn-cs"/>
              </a:rPr>
              <a:t>. </a:t>
            </a:r>
          </a:p>
          <a:p>
            <a:endParaRPr lang="fr-CH" sz="1200" b="0" i="0" u="none" strike="noStrike" kern="1200" dirty="0">
              <a:solidFill>
                <a:schemeClr val="tx1"/>
              </a:solidFill>
              <a:effectLst/>
              <a:latin typeface="+mn-lt"/>
              <a:ea typeface="+mn-ea"/>
              <a:cs typeface="+mn-cs"/>
            </a:endParaRPr>
          </a:p>
          <a:p>
            <a:endParaRPr lang="fr-CH" sz="1200" b="0" i="0" u="none" strike="noStrike"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WHO </a:t>
            </a:r>
            <a:r>
              <a:rPr lang="fr-CH" sz="1200" kern="1200" dirty="0" err="1">
                <a:solidFill>
                  <a:schemeClr val="tx1"/>
                </a:solidFill>
                <a:effectLst/>
                <a:latin typeface="+mn-lt"/>
                <a:ea typeface="+mn-ea"/>
                <a:cs typeface="+mn-cs"/>
              </a:rPr>
              <a:t>recommendations</a:t>
            </a:r>
            <a:r>
              <a:rPr lang="fr-CH" sz="1200" kern="1200" dirty="0">
                <a:solidFill>
                  <a:schemeClr val="tx1"/>
                </a:solidFill>
                <a:effectLst/>
                <a:latin typeface="+mn-lt"/>
                <a:ea typeface="+mn-ea"/>
                <a:cs typeface="+mn-cs"/>
              </a:rPr>
              <a:t> on </a:t>
            </a:r>
            <a:r>
              <a:rPr lang="fr-CH" sz="1200" kern="1200" dirty="0" err="1">
                <a:solidFill>
                  <a:schemeClr val="tx1"/>
                </a:solidFill>
                <a:effectLst/>
                <a:latin typeface="+mn-lt"/>
                <a:ea typeface="+mn-ea"/>
                <a:cs typeface="+mn-cs"/>
              </a:rPr>
              <a:t>treatment</a:t>
            </a:r>
            <a:r>
              <a:rPr lang="fr-CH" sz="1200" kern="1200" dirty="0">
                <a:solidFill>
                  <a:schemeClr val="tx1"/>
                </a:solidFill>
                <a:effectLst/>
                <a:latin typeface="+mn-lt"/>
                <a:ea typeface="+mn-ea"/>
                <a:cs typeface="+mn-cs"/>
              </a:rPr>
              <a:t> and management of </a:t>
            </a:r>
            <a:r>
              <a:rPr lang="fr-CH" sz="1200" kern="1200" dirty="0" err="1">
                <a:solidFill>
                  <a:schemeClr val="tx1"/>
                </a:solidFill>
                <a:effectLst/>
                <a:latin typeface="+mn-lt"/>
                <a:ea typeface="+mn-ea"/>
                <a:cs typeface="+mn-cs"/>
              </a:rPr>
              <a:t>advanced</a:t>
            </a:r>
            <a:r>
              <a:rPr lang="fr-CH" sz="1200" kern="1200" dirty="0">
                <a:solidFill>
                  <a:schemeClr val="tx1"/>
                </a:solidFill>
                <a:effectLst/>
                <a:latin typeface="+mn-lt"/>
                <a:ea typeface="+mn-ea"/>
                <a:cs typeface="+mn-cs"/>
              </a:rPr>
              <a:t> HIV </a:t>
            </a:r>
            <a:r>
              <a:rPr lang="fr-CH" sz="1200" kern="1200" dirty="0" err="1">
                <a:solidFill>
                  <a:schemeClr val="tx1"/>
                </a:solidFill>
                <a:effectLst/>
                <a:latin typeface="+mn-lt"/>
                <a:ea typeface="+mn-ea"/>
                <a:cs typeface="+mn-cs"/>
              </a:rPr>
              <a:t>disease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Interestingly</a:t>
            </a:r>
            <a:r>
              <a:rPr lang="fr-CH" sz="1200" kern="1200" dirty="0">
                <a:solidFill>
                  <a:schemeClr val="tx1"/>
                </a:solidFill>
                <a:effectLst/>
                <a:latin typeface="+mn-lt"/>
                <a:ea typeface="+mn-ea"/>
                <a:cs typeface="+mn-cs"/>
              </a:rPr>
              <a:t>, WHO has </a:t>
            </a:r>
            <a:r>
              <a:rPr lang="fr-CH" sz="1200" kern="1200" dirty="0" err="1">
                <a:solidFill>
                  <a:schemeClr val="tx1"/>
                </a:solidFill>
                <a:effectLst/>
                <a:latin typeface="+mn-lt"/>
                <a:ea typeface="+mn-ea"/>
                <a:cs typeface="+mn-cs"/>
              </a:rPr>
              <a:t>updated</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its</a:t>
            </a:r>
            <a:r>
              <a:rPr lang="fr-CH" sz="1200" kern="1200" dirty="0">
                <a:solidFill>
                  <a:schemeClr val="tx1"/>
                </a:solidFill>
                <a:effectLst/>
                <a:latin typeface="+mn-lt"/>
                <a:ea typeface="+mn-ea"/>
                <a:cs typeface="+mn-cs"/>
              </a:rPr>
              <a:t> guidance to </a:t>
            </a:r>
            <a:r>
              <a:rPr lang="fr-CH" sz="1200" kern="1200" dirty="0" err="1">
                <a:solidFill>
                  <a:schemeClr val="tx1"/>
                </a:solidFill>
                <a:effectLst/>
                <a:latin typeface="+mn-lt"/>
                <a:ea typeface="+mn-ea"/>
                <a:cs typeface="+mn-cs"/>
              </a:rPr>
              <a:t>recommend</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darunavir</a:t>
            </a:r>
            <a:r>
              <a:rPr lang="fr-CH" sz="1200" kern="1200" dirty="0">
                <a:solidFill>
                  <a:schemeClr val="tx1"/>
                </a:solidFill>
                <a:effectLst/>
                <a:latin typeface="+mn-lt"/>
                <a:ea typeface="+mn-ea"/>
                <a:cs typeface="+mn-cs"/>
              </a:rPr>
              <a:t> as the </a:t>
            </a:r>
            <a:r>
              <a:rPr lang="fr-CH" sz="1200" kern="1200" dirty="0" err="1">
                <a:solidFill>
                  <a:schemeClr val="tx1"/>
                </a:solidFill>
                <a:effectLst/>
                <a:latin typeface="+mn-lt"/>
                <a:ea typeface="+mn-ea"/>
                <a:cs typeface="+mn-cs"/>
              </a:rPr>
              <a:t>preferred</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protease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inhibitor</a:t>
            </a:r>
            <a:r>
              <a:rPr lang="fr-CH" sz="1200" kern="1200" dirty="0">
                <a:solidFill>
                  <a:schemeClr val="tx1"/>
                </a:solidFill>
                <a:effectLst/>
                <a:latin typeface="+mn-lt"/>
                <a:ea typeface="+mn-ea"/>
                <a:cs typeface="+mn-cs"/>
              </a:rPr>
              <a:t>. WHO </a:t>
            </a:r>
            <a:r>
              <a:rPr lang="fr-CH" sz="1200" kern="1200" dirty="0" err="1">
                <a:solidFill>
                  <a:schemeClr val="tx1"/>
                </a:solidFill>
                <a:effectLst/>
                <a:latin typeface="+mn-lt"/>
                <a:ea typeface="+mn-ea"/>
                <a:cs typeface="+mn-cs"/>
              </a:rPr>
              <a:t>also</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noted</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that</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either</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tenofovir</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disoproxil</a:t>
            </a:r>
            <a:r>
              <a:rPr lang="fr-CH" sz="1200" kern="1200" dirty="0">
                <a:solidFill>
                  <a:schemeClr val="tx1"/>
                </a:solidFill>
                <a:effectLst/>
                <a:latin typeface="+mn-lt"/>
                <a:ea typeface="+mn-ea"/>
                <a:cs typeface="+mn-cs"/>
              </a:rPr>
              <a:t> fumarate (TDF) or </a:t>
            </a:r>
            <a:r>
              <a:rPr lang="fr-CH" sz="1200" kern="1200" dirty="0" err="1">
                <a:solidFill>
                  <a:schemeClr val="tx1"/>
                </a:solidFill>
                <a:effectLst/>
                <a:latin typeface="+mn-lt"/>
                <a:ea typeface="+mn-ea"/>
                <a:cs typeface="+mn-cs"/>
              </a:rPr>
              <a:t>tenofovir</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alafenamide</a:t>
            </a:r>
            <a:r>
              <a:rPr lang="fr-CH" sz="1200" kern="1200" dirty="0">
                <a:solidFill>
                  <a:schemeClr val="tx1"/>
                </a:solidFill>
                <a:effectLst/>
                <a:latin typeface="+mn-lt"/>
                <a:ea typeface="+mn-ea"/>
                <a:cs typeface="+mn-cs"/>
              </a:rPr>
              <a:t> (TAF) </a:t>
            </a:r>
            <a:r>
              <a:rPr lang="fr-CH" sz="1200" kern="1200" dirty="0" err="1">
                <a:solidFill>
                  <a:schemeClr val="tx1"/>
                </a:solidFill>
                <a:effectLst/>
                <a:latin typeface="+mn-lt"/>
                <a:ea typeface="+mn-ea"/>
                <a:cs typeface="+mn-cs"/>
              </a:rPr>
              <a:t>should</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be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used</a:t>
            </a:r>
            <a:r>
              <a:rPr lang="fr-CH" sz="1200" kern="1200" dirty="0">
                <a:solidFill>
                  <a:schemeClr val="tx1"/>
                </a:solidFill>
                <a:effectLst/>
                <a:latin typeface="+mn-lt"/>
                <a:ea typeface="+mn-ea"/>
                <a:cs typeface="+mn-cs"/>
              </a:rPr>
              <a:t> as </a:t>
            </a:r>
            <a:r>
              <a:rPr lang="fr-CH" sz="1200" kern="1200" dirty="0" err="1">
                <a:solidFill>
                  <a:schemeClr val="tx1"/>
                </a:solidFill>
                <a:effectLst/>
                <a:latin typeface="+mn-lt"/>
                <a:ea typeface="+mn-ea"/>
                <a:cs typeface="+mn-cs"/>
              </a:rPr>
              <a:t>preferred</a:t>
            </a:r>
            <a:r>
              <a:rPr lang="fr-CH" sz="1200" kern="1200" dirty="0">
                <a:solidFill>
                  <a:schemeClr val="tx1"/>
                </a:solidFill>
                <a:effectLst/>
                <a:latin typeface="+mn-lt"/>
                <a:ea typeface="+mn-ea"/>
                <a:cs typeface="+mn-cs"/>
              </a:rPr>
              <a:t> options, </a:t>
            </a:r>
            <a:r>
              <a:rPr lang="fr-CH" sz="1200" kern="1200" dirty="0" err="1">
                <a:solidFill>
                  <a:schemeClr val="tx1"/>
                </a:solidFill>
                <a:effectLst/>
                <a:latin typeface="+mn-lt"/>
                <a:ea typeface="+mn-ea"/>
                <a:cs typeface="+mn-cs"/>
              </a:rPr>
              <a:t>whether</a:t>
            </a:r>
            <a:r>
              <a:rPr lang="fr-CH" sz="1200" kern="1200" dirty="0">
                <a:solidFill>
                  <a:schemeClr val="tx1"/>
                </a:solidFill>
                <a:effectLst/>
                <a:latin typeface="+mn-lt"/>
                <a:ea typeface="+mn-ea"/>
                <a:cs typeface="+mn-cs"/>
              </a:rPr>
              <a:t> in initial </a:t>
            </a:r>
            <a:r>
              <a:rPr lang="fr-CH" sz="1200" kern="1200" dirty="0" err="1">
                <a:solidFill>
                  <a:schemeClr val="tx1"/>
                </a:solidFill>
                <a:effectLst/>
                <a:latin typeface="+mn-lt"/>
                <a:ea typeface="+mn-ea"/>
                <a:cs typeface="+mn-cs"/>
              </a:rPr>
              <a:t>therapy</a:t>
            </a:r>
            <a:r>
              <a:rPr lang="fr-CH" sz="1200" kern="1200" dirty="0">
                <a:solidFill>
                  <a:schemeClr val="tx1"/>
                </a:solidFill>
                <a:effectLst/>
                <a:latin typeface="+mn-lt"/>
                <a:ea typeface="+mn-ea"/>
                <a:cs typeface="+mn-cs"/>
              </a:rPr>
              <a:t> or in </a:t>
            </a:r>
            <a:r>
              <a:rPr lang="fr-CH" sz="1200" kern="1200" dirty="0" err="1">
                <a:solidFill>
                  <a:schemeClr val="tx1"/>
                </a:solidFill>
                <a:effectLst/>
                <a:latin typeface="+mn-lt"/>
                <a:ea typeface="+mn-ea"/>
                <a:cs typeface="+mn-cs"/>
              </a:rPr>
              <a:t>sequential</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therapy</a:t>
            </a:r>
            <a:r>
              <a:rPr lang="fr-CH" sz="1200" kern="1200" dirty="0">
                <a:solidFill>
                  <a:schemeClr val="tx1"/>
                </a:solidFill>
                <a:effectLst/>
                <a:latin typeface="+mn-lt"/>
                <a:ea typeface="+mn-ea"/>
                <a:cs typeface="+mn-cs"/>
              </a:rPr>
              <a:t>.</a:t>
            </a:r>
          </a:p>
          <a:p>
            <a:r>
              <a:rPr lang="fr-CH" sz="1200" kern="1200" dirty="0" err="1">
                <a:solidFill>
                  <a:schemeClr val="tx1"/>
                </a:solidFill>
                <a:effectLst/>
                <a:latin typeface="+mn-lt"/>
                <a:ea typeface="+mn-ea"/>
                <a:cs typeface="+mn-cs"/>
              </a:rPr>
              <a:t>Although</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these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molecules</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were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already</a:t>
            </a:r>
            <a:r>
              <a:rPr lang="fr-CH" sz="1200" kern="1200" dirty="0">
                <a:solidFill>
                  <a:schemeClr val="tx1"/>
                </a:solidFill>
                <a:effectLst/>
                <a:latin typeface="+mn-lt"/>
                <a:ea typeface="+mn-ea"/>
                <a:cs typeface="+mn-cs"/>
              </a:rPr>
              <a:t> in use, </a:t>
            </a:r>
            <a:r>
              <a:rPr lang="fr-CH" sz="1200" kern="1200" dirty="0" err="1">
                <a:solidFill>
                  <a:schemeClr val="tx1"/>
                </a:solidFill>
                <a:effectLst/>
                <a:latin typeface="+mn-lt"/>
                <a:ea typeface="+mn-ea"/>
                <a:cs typeface="+mn-cs"/>
              </a:rPr>
              <a:t>this</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represents</a:t>
            </a:r>
            <a:r>
              <a:rPr lang="fr-CH" sz="1200" kern="1200" dirty="0">
                <a:solidFill>
                  <a:schemeClr val="tx1"/>
                </a:solidFill>
                <a:effectLst/>
                <a:latin typeface="+mn-lt"/>
                <a:ea typeface="+mn-ea"/>
                <a:cs typeface="+mn-cs"/>
              </a:rPr>
              <a:t> the introduction of the concept of “</a:t>
            </a:r>
            <a:r>
              <a:rPr lang="fr-CH" sz="1200" kern="1200" dirty="0" err="1">
                <a:solidFill>
                  <a:schemeClr val="tx1"/>
                </a:solidFill>
                <a:effectLst/>
                <a:latin typeface="+mn-lt"/>
                <a:ea typeface="+mn-ea"/>
                <a:cs typeface="+mn-cs"/>
              </a:rPr>
              <a:t>recycling</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NRTIs</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into</a:t>
            </a:r>
            <a:r>
              <a:rPr lang="fr-CH" sz="1200" kern="1200" dirty="0">
                <a:solidFill>
                  <a:schemeClr val="tx1"/>
                </a:solidFill>
                <a:effectLst/>
                <a:latin typeface="+mn-lt"/>
                <a:ea typeface="+mn-ea"/>
                <a:cs typeface="+mn-cs"/>
              </a:rPr>
              <a:t> WHO </a:t>
            </a:r>
            <a:r>
              <a:rPr lang="fr-CH" sz="1200" kern="1200" dirty="0" err="1">
                <a:solidFill>
                  <a:schemeClr val="tx1"/>
                </a:solidFill>
                <a:effectLst/>
                <a:latin typeface="+mn-lt"/>
                <a:ea typeface="+mn-ea"/>
                <a:cs typeface="+mn-cs"/>
              </a:rPr>
              <a:t>recommendations</a:t>
            </a:r>
            <a:r>
              <a:rPr lang="fr-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For</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children</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under</a:t>
            </a:r>
            <a:r>
              <a:rPr lang="de-CH" sz="1200" kern="1200" dirty="0">
                <a:solidFill>
                  <a:schemeClr val="tx1"/>
                </a:solidFill>
                <a:effectLst/>
                <a:latin typeface="+mn-lt"/>
                <a:ea typeface="+mn-ea"/>
                <a:cs typeface="+mn-cs"/>
              </a:rPr>
              <a:t> 30 kg, </a:t>
            </a:r>
            <a:r>
              <a:rPr lang="de-CH" sz="1200" kern="1200" dirty="0" err="1">
                <a:solidFill>
                  <a:schemeClr val="tx1"/>
                </a:solidFill>
                <a:effectLst/>
                <a:latin typeface="+mn-lt"/>
                <a:ea typeface="+mn-ea"/>
                <a:cs typeface="+mn-cs"/>
              </a:rPr>
              <a:t>abacavir</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is</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now</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the</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preferred</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option</a:t>
            </a:r>
            <a:r>
              <a:rPr lang="de-CH" sz="1200" kern="1200" dirty="0">
                <a:solidFill>
                  <a:schemeClr val="tx1"/>
                </a:solidFill>
                <a:effectLst/>
                <a:latin typeface="+mn-lt"/>
                <a:ea typeface="+mn-ea"/>
                <a:cs typeface="+mn-cs"/>
              </a:rPr>
              <a:t>.</a:t>
            </a:r>
            <a:endParaRPr lang="fr-CH" sz="1200" kern="1200" dirty="0">
              <a:solidFill>
                <a:schemeClr val="tx1"/>
              </a:solidFill>
              <a:effectLst/>
              <a:latin typeface="+mn-lt"/>
              <a:ea typeface="+mn-ea"/>
              <a:cs typeface="+mn-cs"/>
            </a:endParaRPr>
          </a:p>
          <a:p>
            <a:r>
              <a:rPr lang="it-CH" sz="1200" kern="1200" dirty="0">
                <a:solidFill>
                  <a:schemeClr val="tx1"/>
                </a:solidFill>
                <a:effectLst/>
                <a:latin typeface="+mn-lt"/>
                <a:ea typeface="+mn-ea"/>
                <a:cs typeface="+mn-cs"/>
              </a:rPr>
              <a:t>WHO also recognized two simplification strategies:</a:t>
            </a:r>
            <a:endParaRPr lang="fr-CH" sz="1200" kern="1200" dirty="0">
              <a:solidFill>
                <a:schemeClr val="tx1"/>
              </a:solidFill>
              <a:effectLst/>
              <a:latin typeface="+mn-lt"/>
              <a:ea typeface="+mn-ea"/>
              <a:cs typeface="+mn-cs"/>
            </a:endParaRPr>
          </a:p>
          <a:p>
            <a:pPr lvl="0"/>
            <a:r>
              <a:rPr lang="de-CH" sz="1200" kern="1200" dirty="0">
                <a:solidFill>
                  <a:schemeClr val="tx1"/>
                </a:solidFill>
                <a:effectLst/>
                <a:latin typeface="+mn-lt"/>
                <a:ea typeface="+mn-ea"/>
                <a:cs typeface="+mn-cs"/>
              </a:rPr>
              <a:t>dual </a:t>
            </a:r>
            <a:r>
              <a:rPr lang="de-CH" sz="1200" kern="1200" dirty="0" err="1">
                <a:solidFill>
                  <a:schemeClr val="tx1"/>
                </a:solidFill>
                <a:effectLst/>
                <a:latin typeface="+mn-lt"/>
                <a:ea typeface="+mn-ea"/>
                <a:cs typeface="+mn-cs"/>
              </a:rPr>
              <a:t>therapy</a:t>
            </a:r>
            <a:r>
              <a:rPr lang="de-CH" sz="1200" kern="1200" dirty="0">
                <a:solidFill>
                  <a:schemeClr val="tx1"/>
                </a:solidFill>
                <a:effectLst/>
                <a:latin typeface="+mn-lt"/>
                <a:ea typeface="+mn-ea"/>
                <a:cs typeface="+mn-cs"/>
              </a:rPr>
              <a:t> </a:t>
            </a:r>
            <a:r>
              <a:rPr lang="de-CH" sz="1200" kern="1200" dirty="0" err="1">
                <a:solidFill>
                  <a:schemeClr val="tx1"/>
                </a:solidFill>
                <a:effectLst/>
                <a:latin typeface="+mn-lt"/>
                <a:ea typeface="+mn-ea"/>
                <a:cs typeface="+mn-cs"/>
              </a:rPr>
              <a:t>with</a:t>
            </a:r>
            <a:r>
              <a:rPr lang="de-CH" sz="1200" kern="1200" dirty="0">
                <a:solidFill>
                  <a:schemeClr val="tx1"/>
                </a:solidFill>
                <a:effectLst/>
                <a:latin typeface="+mn-lt"/>
                <a:ea typeface="+mn-ea"/>
                <a:cs typeface="+mn-cs"/>
              </a:rPr>
              <a:t> DTG + 3TC,</a:t>
            </a:r>
            <a:endParaRPr lang="fr-CH" sz="1200" kern="1200" dirty="0">
              <a:solidFill>
                <a:schemeClr val="tx1"/>
              </a:solidFill>
              <a:effectLst/>
              <a:latin typeface="+mn-lt"/>
              <a:ea typeface="+mn-ea"/>
              <a:cs typeface="+mn-cs"/>
            </a:endParaRPr>
          </a:p>
          <a:p>
            <a:pPr lvl="0"/>
            <a:r>
              <a:rPr lang="fr-CH" sz="1200" kern="1200" dirty="0">
                <a:solidFill>
                  <a:schemeClr val="tx1"/>
                </a:solidFill>
                <a:effectLst/>
                <a:latin typeface="+mn-lt"/>
                <a:ea typeface="+mn-ea"/>
                <a:cs typeface="+mn-cs"/>
              </a:rPr>
              <a:t>and </a:t>
            </a:r>
            <a:r>
              <a:rPr lang="fr-CH" sz="1200" kern="1200" dirty="0" err="1">
                <a:solidFill>
                  <a:schemeClr val="tx1"/>
                </a:solidFill>
                <a:effectLst/>
                <a:latin typeface="+mn-lt"/>
                <a:ea typeface="+mn-ea"/>
                <a:cs typeface="+mn-cs"/>
              </a:rPr>
              <a:t>intramuscular</a:t>
            </a:r>
            <a:r>
              <a:rPr lang="fr-CH" sz="1200" kern="1200" dirty="0">
                <a:solidFill>
                  <a:schemeClr val="tx1"/>
                </a:solidFill>
                <a:effectLst/>
                <a:latin typeface="+mn-lt"/>
                <a:ea typeface="+mn-ea"/>
                <a:cs typeface="+mn-cs"/>
              </a:rPr>
              <a:t> injectables </a:t>
            </a:r>
            <a:r>
              <a:rPr lang="fr-CH" sz="1200" kern="1200" dirty="0" err="1">
                <a:solidFill>
                  <a:schemeClr val="tx1"/>
                </a:solidFill>
                <a:effectLst/>
                <a:latin typeface="+mn-lt"/>
                <a:ea typeface="+mn-ea"/>
                <a:cs typeface="+mn-cs"/>
              </a:rPr>
              <a:t>cabotegravir</a:t>
            </a:r>
            <a:r>
              <a:rPr lang="fr-CH" sz="1200" kern="1200" dirty="0">
                <a:solidFill>
                  <a:schemeClr val="tx1"/>
                </a:solidFill>
                <a:effectLst/>
                <a:latin typeface="+mn-lt"/>
                <a:ea typeface="+mn-ea"/>
                <a:cs typeface="+mn-cs"/>
              </a:rPr>
              <a:t> + </a:t>
            </a:r>
            <a:r>
              <a:rPr lang="fr-CH" sz="1200" kern="1200" dirty="0" err="1">
                <a:solidFill>
                  <a:schemeClr val="tx1"/>
                </a:solidFill>
                <a:effectLst/>
                <a:latin typeface="+mn-lt"/>
                <a:ea typeface="+mn-ea"/>
                <a:cs typeface="+mn-cs"/>
              </a:rPr>
              <a:t>rilpivirine</a:t>
            </a:r>
            <a:r>
              <a:rPr lang="fr-CH" sz="1200" kern="1200" dirty="0">
                <a:solidFill>
                  <a:schemeClr val="tx1"/>
                </a:solidFill>
                <a:effectLst/>
                <a:latin typeface="+mn-lt"/>
                <a:ea typeface="+mn-ea"/>
                <a:cs typeface="+mn-cs"/>
              </a:rPr>
              <a:t> in </a:t>
            </a:r>
            <a:r>
              <a:rPr lang="fr-CH" sz="1200" kern="1200" dirty="0" err="1">
                <a:solidFill>
                  <a:schemeClr val="tx1"/>
                </a:solidFill>
                <a:effectLst/>
                <a:latin typeface="+mn-lt"/>
                <a:ea typeface="+mn-ea"/>
                <a:cs typeface="+mn-cs"/>
              </a:rPr>
              <a:t>adults</a:t>
            </a:r>
            <a:r>
              <a:rPr lang="fr-CH" sz="1200" kern="1200" dirty="0">
                <a:solidFill>
                  <a:schemeClr val="tx1"/>
                </a:solidFill>
                <a:effectLst/>
                <a:latin typeface="+mn-lt"/>
                <a:ea typeface="+mn-ea"/>
                <a:cs typeface="+mn-cs"/>
              </a:rPr>
              <a:t> and adolescents </a:t>
            </a:r>
            <a:r>
              <a:rPr lang="fr-CH" sz="1200" kern="1200" dirty="0" err="1">
                <a:solidFill>
                  <a:schemeClr val="tx1"/>
                </a:solidFill>
                <a:effectLst/>
                <a:latin typeface="+mn-lt"/>
                <a:ea typeface="+mn-ea"/>
                <a:cs typeface="+mn-cs"/>
              </a:rPr>
              <a:t>with</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undetectable</a:t>
            </a:r>
            <a:r>
              <a:rPr lang="fr-CH" sz="1200" kern="1200" dirty="0">
                <a:solidFill>
                  <a:schemeClr val="tx1"/>
                </a:solidFill>
                <a:effectLst/>
                <a:latin typeface="+mn-lt"/>
                <a:ea typeface="+mn-ea"/>
                <a:cs typeface="+mn-cs"/>
              </a:rPr>
              <a:t> viral </a:t>
            </a:r>
            <a:r>
              <a:rPr lang="fr-CH" sz="1200" kern="1200" dirty="0" err="1">
                <a:solidFill>
                  <a:schemeClr val="tx1"/>
                </a:solidFill>
                <a:effectLst/>
                <a:latin typeface="+mn-lt"/>
                <a:ea typeface="+mn-ea"/>
                <a:cs typeface="+mn-cs"/>
              </a:rPr>
              <a:t>load</a:t>
            </a:r>
            <a:r>
              <a:rPr lang="fr-CH" sz="1200" kern="1200" dirty="0">
                <a:solidFill>
                  <a:schemeClr val="tx1"/>
                </a:solidFill>
                <a:effectLst/>
                <a:latin typeface="+mn-lt"/>
                <a:ea typeface="+mn-ea"/>
                <a:cs typeface="+mn-cs"/>
              </a:rPr>
              <a:t>.</a:t>
            </a:r>
          </a:p>
          <a:p>
            <a:r>
              <a:rPr lang="fr-CH" sz="1200" kern="1200" dirty="0">
                <a:solidFill>
                  <a:schemeClr val="tx1"/>
                </a:solidFill>
                <a:effectLst/>
                <a:latin typeface="+mn-lt"/>
                <a:ea typeface="+mn-ea"/>
                <a:cs typeface="+mn-cs"/>
              </a:rPr>
              <a:t>It </a:t>
            </a:r>
            <a:r>
              <a:rPr lang="fr-CH" sz="1200" kern="1200" dirty="0" err="1">
                <a:solidFill>
                  <a:schemeClr val="tx1"/>
                </a:solidFill>
                <a:effectLst/>
                <a:latin typeface="+mn-lt"/>
                <a:ea typeface="+mn-ea"/>
                <a:cs typeface="+mn-cs"/>
              </a:rPr>
              <a:t>is</a:t>
            </a:r>
            <a:r>
              <a:rPr lang="fr-CH" sz="1200" kern="1200" dirty="0">
                <a:solidFill>
                  <a:schemeClr val="tx1"/>
                </a:solidFill>
                <a:effectLst/>
                <a:latin typeface="+mn-lt"/>
                <a:ea typeface="+mn-ea"/>
                <a:cs typeface="+mn-cs"/>
              </a:rPr>
              <a:t> important to </a:t>
            </a:r>
            <a:r>
              <a:rPr lang="fr-CH" sz="1200" kern="1200" dirty="0" err="1">
                <a:solidFill>
                  <a:schemeClr val="tx1"/>
                </a:solidFill>
                <a:effectLst/>
                <a:latin typeface="+mn-lt"/>
                <a:ea typeface="+mn-ea"/>
                <a:cs typeface="+mn-cs"/>
              </a:rPr>
              <a:t>recognize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again</a:t>
            </a:r>
            <a:r>
              <a:rPr lang="fr-CH" sz="1200" kern="1200" dirty="0">
                <a:solidFill>
                  <a:schemeClr val="tx1"/>
                </a:solidFill>
                <a:effectLst/>
                <a:latin typeface="+mn-lt"/>
                <a:ea typeface="+mn-ea"/>
                <a:cs typeface="+mn-cs"/>
              </a:rPr>
              <a:t> the </a:t>
            </a:r>
            <a:r>
              <a:rPr lang="fr-CH" sz="1200" kern="1200" dirty="0" err="1">
                <a:solidFill>
                  <a:schemeClr val="tx1"/>
                </a:solidFill>
                <a:effectLst/>
                <a:latin typeface="+mn-lt"/>
                <a:ea typeface="+mn-ea"/>
                <a:cs typeface="+mn-cs"/>
              </a:rPr>
              <a:t>significance</a:t>
            </a:r>
            <a:r>
              <a:rPr lang="fr-CH" sz="1200" kern="1200" dirty="0">
                <a:solidFill>
                  <a:schemeClr val="tx1"/>
                </a:solidFill>
                <a:effectLst/>
                <a:latin typeface="+mn-lt"/>
                <a:ea typeface="+mn-ea"/>
                <a:cs typeface="+mn-cs"/>
              </a:rPr>
              <a:t> of </a:t>
            </a:r>
            <a:r>
              <a:rPr lang="fr-CH" sz="1200" kern="1200" dirty="0" err="1">
                <a:solidFill>
                  <a:schemeClr val="tx1"/>
                </a:solidFill>
                <a:effectLst/>
                <a:latin typeface="+mn-lt"/>
                <a:ea typeface="+mn-ea"/>
                <a:cs typeface="+mn-cs"/>
              </a:rPr>
              <a:t>these</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recommendations</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While</a:t>
            </a:r>
            <a:r>
              <a:rPr lang="fr-CH" sz="1200" kern="1200" dirty="0">
                <a:solidFill>
                  <a:schemeClr val="tx1"/>
                </a:solidFill>
                <a:effectLst/>
                <a:latin typeface="+mn-lt"/>
                <a:ea typeface="+mn-ea"/>
                <a:cs typeface="+mn-cs"/>
              </a:rPr>
              <a:t> injectable </a:t>
            </a:r>
            <a:r>
              <a:rPr lang="fr-CH" sz="1200" kern="1200" dirty="0" err="1">
                <a:solidFill>
                  <a:schemeClr val="tx1"/>
                </a:solidFill>
                <a:effectLst/>
                <a:latin typeface="+mn-lt"/>
                <a:ea typeface="+mn-ea"/>
                <a:cs typeface="+mn-cs"/>
              </a:rPr>
              <a:t>therapies</a:t>
            </a:r>
            <a:r>
              <a:rPr lang="fr-CH" sz="1200" kern="1200" dirty="0">
                <a:solidFill>
                  <a:schemeClr val="tx1"/>
                </a:solidFill>
                <a:effectLst/>
                <a:latin typeface="+mn-lt"/>
                <a:ea typeface="+mn-ea"/>
                <a:cs typeface="+mn-cs"/>
              </a:rPr>
              <a:t> are not </a:t>
            </a:r>
            <a:r>
              <a:rPr lang="fr-CH" sz="1200" kern="1200" dirty="0" err="1">
                <a:solidFill>
                  <a:schemeClr val="tx1"/>
                </a:solidFill>
                <a:effectLst/>
                <a:latin typeface="+mn-lt"/>
                <a:ea typeface="+mn-ea"/>
                <a:cs typeface="+mn-cs"/>
              </a:rPr>
              <a:t>yet</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widely</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available</a:t>
            </a:r>
            <a:r>
              <a:rPr lang="fr-CH" sz="1200" kern="1200" dirty="0">
                <a:solidFill>
                  <a:schemeClr val="tx1"/>
                </a:solidFill>
                <a:effectLst/>
                <a:latin typeface="+mn-lt"/>
                <a:ea typeface="+mn-ea"/>
                <a:cs typeface="+mn-cs"/>
              </a:rPr>
              <a:t>, WHO guidance </a:t>
            </a:r>
            <a:r>
              <a:rPr lang="fr-CH" sz="1200" kern="1200" dirty="0" err="1">
                <a:solidFill>
                  <a:schemeClr val="tx1"/>
                </a:solidFill>
                <a:effectLst/>
                <a:latin typeface="+mn-lt"/>
                <a:ea typeface="+mn-ea"/>
                <a:cs typeface="+mn-cs"/>
              </a:rPr>
              <a:t>will</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be</a:t>
            </a:r>
            <a:r>
              <a:rPr lang="fr-CH" sz="1200" kern="1200" dirty="0">
                <a:solidFill>
                  <a:schemeClr val="tx1"/>
                </a:solidFill>
                <a:effectLst/>
                <a:latin typeface="+mn-lt"/>
                <a:ea typeface="+mn-ea"/>
                <a:cs typeface="+mn-cs"/>
              </a:rPr>
              <a:t> a </a:t>
            </a:r>
            <a:r>
              <a:rPr lang="fr-CH" sz="1200" kern="1200" dirty="0" err="1">
                <a:solidFill>
                  <a:schemeClr val="tx1"/>
                </a:solidFill>
                <a:effectLst/>
                <a:latin typeface="+mn-lt"/>
                <a:ea typeface="+mn-ea"/>
                <a:cs typeface="+mn-cs"/>
              </a:rPr>
              <a:t>necessary</a:t>
            </a:r>
            <a:r>
              <a:rPr lang="fr-CH" sz="1200" kern="1200" dirty="0">
                <a:solidFill>
                  <a:schemeClr val="tx1"/>
                </a:solidFill>
                <a:effectLst/>
                <a:latin typeface="+mn-lt"/>
                <a:ea typeface="+mn-ea"/>
                <a:cs typeface="+mn-cs"/>
              </a:rPr>
              <a:t> — </a:t>
            </a:r>
            <a:r>
              <a:rPr lang="fr-CH" sz="1200" kern="1200" dirty="0" err="1">
                <a:solidFill>
                  <a:schemeClr val="tx1"/>
                </a:solidFill>
                <a:effectLst/>
                <a:latin typeface="+mn-lt"/>
                <a:ea typeface="+mn-ea"/>
                <a:cs typeface="+mn-cs"/>
              </a:rPr>
              <a:t>though</a:t>
            </a:r>
            <a:r>
              <a:rPr lang="fr-CH" sz="1200" kern="1200" dirty="0">
                <a:solidFill>
                  <a:schemeClr val="tx1"/>
                </a:solidFill>
                <a:effectLst/>
                <a:latin typeface="+mn-lt"/>
                <a:ea typeface="+mn-ea"/>
                <a:cs typeface="+mn-cs"/>
              </a:rPr>
              <a:t> not </a:t>
            </a:r>
            <a:r>
              <a:rPr lang="fr-CH" sz="1200" kern="1200" dirty="0" err="1">
                <a:solidFill>
                  <a:schemeClr val="tx1"/>
                </a:solidFill>
                <a:effectLst/>
                <a:latin typeface="+mn-lt"/>
                <a:ea typeface="+mn-ea"/>
                <a:cs typeface="+mn-cs"/>
              </a:rPr>
              <a:t>sufficient</a:t>
            </a:r>
            <a:r>
              <a:rPr lang="fr-CH" sz="1200" kern="1200" dirty="0">
                <a:solidFill>
                  <a:schemeClr val="tx1"/>
                </a:solidFill>
                <a:effectLst/>
                <a:latin typeface="+mn-lt"/>
                <a:ea typeface="+mn-ea"/>
                <a:cs typeface="+mn-cs"/>
              </a:rPr>
              <a:t> — condition for all people living </a:t>
            </a:r>
            <a:r>
              <a:rPr lang="fr-CH" sz="1200" kern="1200" dirty="0" err="1">
                <a:solidFill>
                  <a:schemeClr val="tx1"/>
                </a:solidFill>
                <a:effectLst/>
                <a:latin typeface="+mn-lt"/>
                <a:ea typeface="+mn-ea"/>
                <a:cs typeface="+mn-cs"/>
              </a:rPr>
              <a:t>with</a:t>
            </a:r>
            <a:r>
              <a:rPr lang="fr-CH" sz="1200" kern="1200" dirty="0">
                <a:solidFill>
                  <a:schemeClr val="tx1"/>
                </a:solidFill>
                <a:effectLst/>
                <a:latin typeface="+mn-lt"/>
                <a:ea typeface="+mn-ea"/>
                <a:cs typeface="+mn-cs"/>
              </a:rPr>
              <a:t> HIV </a:t>
            </a:r>
            <a:r>
              <a:rPr lang="fr-CH" sz="1200" kern="1200" dirty="0" err="1">
                <a:solidFill>
                  <a:schemeClr val="tx1"/>
                </a:solidFill>
                <a:effectLst/>
                <a:latin typeface="+mn-lt"/>
                <a:ea typeface="+mn-ea"/>
                <a:cs typeface="+mn-cs"/>
              </a:rPr>
              <a:t>worldwide</a:t>
            </a:r>
            <a:r>
              <a:rPr lang="fr-CH" sz="1200" kern="1200" dirty="0">
                <a:solidFill>
                  <a:schemeClr val="tx1"/>
                </a:solidFill>
                <a:effectLst/>
                <a:latin typeface="+mn-lt"/>
                <a:ea typeface="+mn-ea"/>
                <a:cs typeface="+mn-cs"/>
              </a:rPr>
              <a:t> to </a:t>
            </a:r>
            <a:r>
              <a:rPr lang="fr-CH" sz="1200" kern="1200" dirty="0" err="1">
                <a:solidFill>
                  <a:schemeClr val="tx1"/>
                </a:solidFill>
                <a:effectLst/>
                <a:latin typeface="+mn-lt"/>
                <a:ea typeface="+mn-ea"/>
                <a:cs typeface="+mn-cs"/>
              </a:rPr>
              <a:t>benefit</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from</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harmonized</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recommendations</a:t>
            </a:r>
            <a:r>
              <a:rPr lang="fr-CH" sz="1200" kern="1200" dirty="0">
                <a:solidFill>
                  <a:schemeClr val="tx1"/>
                </a:solidFill>
                <a:effectLst/>
                <a:latin typeface="+mn-lt"/>
                <a:ea typeface="+mn-ea"/>
                <a:cs typeface="+mn-cs"/>
              </a:rPr>
              <a:t> and </a:t>
            </a:r>
            <a:r>
              <a:rPr lang="fr-CH" sz="1200" kern="1200" dirty="0" err="1">
                <a:solidFill>
                  <a:schemeClr val="tx1"/>
                </a:solidFill>
                <a:effectLst/>
                <a:latin typeface="+mn-lt"/>
                <a:ea typeface="+mn-ea"/>
                <a:cs typeface="+mn-cs"/>
              </a:rPr>
              <a:t>highly</a:t>
            </a:r>
            <a:r>
              <a:rPr lang="fr-CH" sz="1200" kern="1200" dirty="0">
                <a:solidFill>
                  <a:schemeClr val="tx1"/>
                </a:solidFill>
                <a:effectLst/>
                <a:latin typeface="+mn-lt"/>
                <a:ea typeface="+mn-ea"/>
                <a:cs typeface="+mn-cs"/>
              </a:rPr>
              <a:t> effective </a:t>
            </a:r>
            <a:r>
              <a:rPr lang="fr-CH" sz="1200" kern="1200" dirty="0" err="1">
                <a:solidFill>
                  <a:schemeClr val="tx1"/>
                </a:solidFill>
                <a:effectLst/>
                <a:latin typeface="+mn-lt"/>
                <a:ea typeface="+mn-ea"/>
                <a:cs typeface="+mn-cs"/>
              </a:rPr>
              <a:t>treatments</a:t>
            </a:r>
            <a:r>
              <a:rPr lang="fr-CH" sz="1200" kern="1200" dirty="0">
                <a:solidFill>
                  <a:schemeClr val="tx1"/>
                </a:solidFill>
                <a:effectLst/>
                <a:latin typeface="+mn-lt"/>
                <a:ea typeface="+mn-ea"/>
                <a:cs typeface="+mn-cs"/>
              </a:rPr>
              <a:t>.</a:t>
            </a:r>
          </a:p>
          <a:p>
            <a:r>
              <a:rPr lang="fr-CH" sz="1200" kern="1200" dirty="0">
                <a:solidFill>
                  <a:schemeClr val="tx1"/>
                </a:solidFill>
                <a:effectLst/>
                <a:latin typeface="+mn-lt"/>
                <a:ea typeface="+mn-ea"/>
                <a:cs typeface="+mn-cs"/>
              </a:rPr>
              <a:t> </a:t>
            </a:r>
          </a:p>
          <a:p>
            <a:r>
              <a:rPr lang="fr-CH" sz="1200" kern="1200" dirty="0">
                <a:solidFill>
                  <a:schemeClr val="tx1"/>
                </a:solidFill>
                <a:effectLst/>
                <a:latin typeface="+mn-lt"/>
                <a:ea typeface="+mn-ea"/>
                <a:cs typeface="+mn-cs"/>
              </a:rPr>
              <a:t> </a:t>
            </a:r>
          </a:p>
          <a:p>
            <a:endParaRPr lang="en-GB" dirty="0"/>
          </a:p>
        </p:txBody>
      </p:sp>
      <p:sp>
        <p:nvSpPr>
          <p:cNvPr id="4" name="Marcador de número de diapositiva 3">
            <a:extLst>
              <a:ext uri="{FF2B5EF4-FFF2-40B4-BE49-F238E27FC236}">
                <a16:creationId xmlns:a16="http://schemas.microsoft.com/office/drawing/2014/main" id="{B8F430C3-24F0-423C-B067-3E039856B166}"/>
              </a:ext>
            </a:extLst>
          </p:cNvPr>
          <p:cNvSpPr>
            <a:spLocks noGrp="1"/>
          </p:cNvSpPr>
          <p:nvPr>
            <p:ph type="sldNum" sz="quarter" idx="5"/>
          </p:nvPr>
        </p:nvSpPr>
        <p:spPr/>
        <p:txBody>
          <a:bodyPr/>
          <a:lstStyle/>
          <a:p>
            <a:fld id="{1BE8DCDC-D13C-2549-BE6A-717E9EED41AD}" type="slidenum">
              <a:rPr lang="en-GB" smtClean="0"/>
              <a:t>21</a:t>
            </a:fld>
            <a:endParaRPr lang="en-GB"/>
          </a:p>
        </p:txBody>
      </p:sp>
    </p:spTree>
    <p:extLst>
      <p:ext uri="{BB962C8B-B14F-4D97-AF65-F5344CB8AC3E}">
        <p14:creationId xmlns:p14="http://schemas.microsoft.com/office/powerpoint/2010/main" val="3133767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1" i="0" u="none" strike="noStrike" kern="1200" dirty="0">
                <a:solidFill>
                  <a:schemeClr val="tx1"/>
                </a:solidFill>
                <a:effectLst/>
                <a:latin typeface="+mn-lt"/>
                <a:ea typeface="+mn-ea"/>
                <a:cs typeface="+mn-cs"/>
              </a:rPr>
              <a:t>WHO </a:t>
            </a:r>
            <a:r>
              <a:rPr lang="fr-CH" sz="1200" b="1" i="0" u="none" strike="noStrike" kern="1200" dirty="0" err="1">
                <a:solidFill>
                  <a:schemeClr val="tx1"/>
                </a:solidFill>
                <a:effectLst/>
                <a:latin typeface="+mn-lt"/>
                <a:ea typeface="+mn-ea"/>
                <a:cs typeface="+mn-cs"/>
              </a:rPr>
              <a:t>now</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recommends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darunavir</a:t>
            </a:r>
            <a:r>
              <a:rPr lang="fr-CH" sz="1200" b="1" i="0" u="none" strike="noStrike" kern="1200" dirty="0">
                <a:solidFill>
                  <a:schemeClr val="tx1"/>
                </a:solidFill>
                <a:effectLst/>
                <a:latin typeface="+mn-lt"/>
                <a:ea typeface="+mn-ea"/>
                <a:cs typeface="+mn-cs"/>
              </a:rPr>
              <a:t> as the </a:t>
            </a:r>
            <a:r>
              <a:rPr lang="fr-CH" sz="1200" b="1" i="0" u="none" strike="noStrike" kern="1200" dirty="0" err="1">
                <a:solidFill>
                  <a:schemeClr val="tx1"/>
                </a:solidFill>
                <a:effectLst/>
                <a:latin typeface="+mn-lt"/>
                <a:ea typeface="+mn-ea"/>
                <a:cs typeface="+mn-cs"/>
              </a:rPr>
              <a:t>preferred</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protease</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inhibitor</a:t>
            </a:r>
            <a:r>
              <a:rPr lang="fr-CH" sz="1200" b="1" i="0" u="none" strike="noStrike" kern="1200" dirty="0">
                <a:solidFill>
                  <a:schemeClr val="tx1"/>
                </a:solidFill>
                <a:effectLst/>
                <a:latin typeface="+mn-lt"/>
                <a:ea typeface="+mn-ea"/>
                <a:cs typeface="+mn-cs"/>
              </a:rPr>
              <a:t>. </a:t>
            </a:r>
          </a:p>
          <a:p>
            <a:r>
              <a:rPr lang="fr-CH" sz="1200" b="1" i="0" u="none" strike="noStrike" kern="1200" dirty="0" err="1">
                <a:solidFill>
                  <a:schemeClr val="tx1"/>
                </a:solidFill>
                <a:effectLst/>
                <a:latin typeface="+mn-lt"/>
                <a:ea typeface="+mn-ea"/>
                <a:cs typeface="+mn-cs"/>
              </a:rPr>
              <a:t>Tenofovir</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disoproxil</a:t>
            </a:r>
            <a:r>
              <a:rPr lang="fr-CH" sz="1200" b="1" i="0" u="none" strike="noStrike" kern="1200" dirty="0">
                <a:solidFill>
                  <a:schemeClr val="tx1"/>
                </a:solidFill>
                <a:effectLst/>
                <a:latin typeface="+mn-lt"/>
                <a:ea typeface="+mn-ea"/>
                <a:cs typeface="+mn-cs"/>
              </a:rPr>
              <a:t> fumarate (TDF) or TAF are </a:t>
            </a:r>
            <a:r>
              <a:rPr lang="fr-CH" sz="1200" b="1" i="0" u="none" strike="noStrike" kern="1200" dirty="0" err="1">
                <a:solidFill>
                  <a:schemeClr val="tx1"/>
                </a:solidFill>
                <a:effectLst/>
                <a:latin typeface="+mn-lt"/>
                <a:ea typeface="+mn-ea"/>
                <a:cs typeface="+mn-cs"/>
              </a:rPr>
              <a:t>considered</a:t>
            </a:r>
            <a:r>
              <a:rPr lang="fr-CH" sz="1200" b="1" i="0" u="none" strike="noStrike" kern="1200" dirty="0">
                <a:solidFill>
                  <a:schemeClr val="tx1"/>
                </a:solidFill>
                <a:effectLst/>
                <a:latin typeface="+mn-lt"/>
                <a:ea typeface="+mn-ea"/>
                <a:cs typeface="+mn-cs"/>
              </a:rPr>
              <a:t> interchangeable </a:t>
            </a:r>
            <a:r>
              <a:rPr lang="fr-CH" sz="1200" b="1" i="0" u="none" strike="noStrike" kern="1200" dirty="0" err="1">
                <a:solidFill>
                  <a:schemeClr val="tx1"/>
                </a:solidFill>
                <a:effectLst/>
                <a:latin typeface="+mn-lt"/>
                <a:ea typeface="+mn-ea"/>
                <a:cs typeface="+mn-cs"/>
              </a:rPr>
              <a:t>preferred</a:t>
            </a:r>
            <a:r>
              <a:rPr lang="fr-CH" sz="1200" b="1" i="0" u="none" strike="noStrike" kern="1200" dirty="0">
                <a:solidFill>
                  <a:schemeClr val="tx1"/>
                </a:solidFill>
                <a:effectLst/>
                <a:latin typeface="+mn-lt"/>
                <a:ea typeface="+mn-ea"/>
                <a:cs typeface="+mn-cs"/>
              </a:rPr>
              <a:t> options in </a:t>
            </a:r>
            <a:r>
              <a:rPr lang="fr-CH" sz="1200" b="1" i="0" u="none" strike="noStrike" kern="1200" dirty="0" err="1">
                <a:solidFill>
                  <a:schemeClr val="tx1"/>
                </a:solidFill>
                <a:effectLst/>
                <a:latin typeface="+mn-lt"/>
                <a:ea typeface="+mn-ea"/>
                <a:cs typeface="+mn-cs"/>
              </a:rPr>
              <a:t>both</a:t>
            </a:r>
            <a:r>
              <a:rPr lang="fr-CH" sz="1200" b="1" i="0" u="none" strike="noStrike" kern="1200" dirty="0">
                <a:solidFill>
                  <a:schemeClr val="tx1"/>
                </a:solidFill>
                <a:effectLst/>
                <a:latin typeface="+mn-lt"/>
                <a:ea typeface="+mn-ea"/>
                <a:cs typeface="+mn-cs"/>
              </a:rPr>
              <a:t> first-line and </a:t>
            </a:r>
            <a:r>
              <a:rPr lang="fr-CH" sz="1200" b="1" i="0" u="none" strike="noStrike" kern="1200" dirty="0" err="1">
                <a:solidFill>
                  <a:schemeClr val="tx1"/>
                </a:solidFill>
                <a:effectLst/>
                <a:latin typeface="+mn-lt"/>
                <a:ea typeface="+mn-ea"/>
                <a:cs typeface="+mn-cs"/>
              </a:rPr>
              <a:t>sequential</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regimens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introducing</a:t>
            </a:r>
            <a:r>
              <a:rPr lang="fr-CH" sz="1200" b="1" i="0" u="none" strike="noStrike" kern="1200" dirty="0">
                <a:solidFill>
                  <a:schemeClr val="tx1"/>
                </a:solidFill>
                <a:effectLst/>
                <a:latin typeface="+mn-lt"/>
                <a:ea typeface="+mn-ea"/>
                <a:cs typeface="+mn-cs"/>
              </a:rPr>
              <a:t> the concept of “NRTI </a:t>
            </a:r>
            <a:r>
              <a:rPr lang="fr-CH" sz="1200" b="1" i="0" u="none" strike="noStrike" kern="1200" dirty="0" err="1">
                <a:solidFill>
                  <a:schemeClr val="tx1"/>
                </a:solidFill>
                <a:effectLst/>
                <a:latin typeface="+mn-lt"/>
                <a:ea typeface="+mn-ea"/>
                <a:cs typeface="+mn-cs"/>
              </a:rPr>
              <a:t>recycling</a:t>
            </a:r>
            <a:r>
              <a:rPr lang="fr-CH" sz="1200" b="1" i="0" u="none" strike="noStrike" kern="1200" dirty="0">
                <a:solidFill>
                  <a:schemeClr val="tx1"/>
                </a:solidFill>
                <a:effectLst/>
                <a:latin typeface="+mn-lt"/>
                <a:ea typeface="+mn-ea"/>
                <a:cs typeface="+mn-cs"/>
              </a:rPr>
              <a:t>.” </a:t>
            </a:r>
          </a:p>
          <a:p>
            <a:r>
              <a:rPr lang="fr-CH" sz="1200" b="1" i="0" u="none" strike="noStrike" kern="1200" dirty="0">
                <a:solidFill>
                  <a:schemeClr val="tx1"/>
                </a:solidFill>
                <a:effectLst/>
                <a:latin typeface="+mn-lt"/>
                <a:ea typeface="+mn-ea"/>
                <a:cs typeface="+mn-cs"/>
              </a:rPr>
              <a:t>In </a:t>
            </a:r>
            <a:r>
              <a:rPr lang="fr-CH" sz="1200" b="1" i="0" u="none" strike="noStrike" kern="1200" dirty="0" err="1">
                <a:solidFill>
                  <a:schemeClr val="tx1"/>
                </a:solidFill>
                <a:effectLst/>
                <a:latin typeface="+mn-lt"/>
                <a:ea typeface="+mn-ea"/>
                <a:cs typeface="+mn-cs"/>
              </a:rPr>
              <a:t>children</a:t>
            </a:r>
            <a:r>
              <a:rPr lang="fr-CH" sz="1200" b="1" i="0" u="none" strike="noStrike" kern="1200" dirty="0">
                <a:solidFill>
                  <a:schemeClr val="tx1"/>
                </a:solidFill>
                <a:effectLst/>
                <a:latin typeface="+mn-lt"/>
                <a:ea typeface="+mn-ea"/>
                <a:cs typeface="+mn-cs"/>
              </a:rPr>
              <a:t> &lt;30 kg, </a:t>
            </a:r>
            <a:r>
              <a:rPr lang="fr-CH" sz="1200" b="1" i="0" u="none" strike="noStrike" kern="1200" dirty="0" err="1">
                <a:solidFill>
                  <a:schemeClr val="tx1"/>
                </a:solidFill>
                <a:effectLst/>
                <a:latin typeface="+mn-lt"/>
                <a:ea typeface="+mn-ea"/>
                <a:cs typeface="+mn-cs"/>
              </a:rPr>
              <a:t>abacavir</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is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now</a:t>
            </a:r>
            <a:r>
              <a:rPr lang="fr-CH" sz="1200" b="1" i="0" u="none" strike="noStrike" kern="1200" dirty="0">
                <a:solidFill>
                  <a:schemeClr val="tx1"/>
                </a:solidFill>
                <a:effectLst/>
                <a:latin typeface="+mn-lt"/>
                <a:ea typeface="+mn-ea"/>
                <a:cs typeface="+mn-cs"/>
              </a:rPr>
              <a:t> the </a:t>
            </a:r>
            <a:r>
              <a:rPr lang="fr-CH" sz="1200" b="1" i="0" u="none" strike="noStrike" kern="1200" dirty="0" err="1">
                <a:solidFill>
                  <a:schemeClr val="tx1"/>
                </a:solidFill>
                <a:effectLst/>
                <a:latin typeface="+mn-lt"/>
                <a:ea typeface="+mn-ea"/>
                <a:cs typeface="+mn-cs"/>
              </a:rPr>
              <a:t>preferred</a:t>
            </a:r>
            <a:r>
              <a:rPr lang="fr-CH" sz="1200" b="1" i="0" u="none" strike="noStrike" kern="1200" dirty="0">
                <a:solidFill>
                  <a:schemeClr val="tx1"/>
                </a:solidFill>
                <a:effectLst/>
                <a:latin typeface="+mn-lt"/>
                <a:ea typeface="+mn-ea"/>
                <a:cs typeface="+mn-cs"/>
              </a:rPr>
              <a:t> option. WHO </a:t>
            </a:r>
            <a:r>
              <a:rPr lang="fr-CH" sz="1200" b="1" i="0" u="none" strike="noStrike" kern="1200" dirty="0" err="1">
                <a:solidFill>
                  <a:schemeClr val="tx1"/>
                </a:solidFill>
                <a:effectLst/>
                <a:latin typeface="+mn-lt"/>
                <a:ea typeface="+mn-ea"/>
                <a:cs typeface="+mn-cs"/>
              </a:rPr>
              <a:t>also</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recognizes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two</a:t>
            </a:r>
            <a:r>
              <a:rPr lang="fr-CH" sz="1200" b="1" i="0" u="none" strike="noStrike" kern="1200" dirty="0">
                <a:solidFill>
                  <a:schemeClr val="tx1"/>
                </a:solidFill>
                <a:effectLst/>
                <a:latin typeface="+mn-lt"/>
                <a:ea typeface="+mn-ea"/>
                <a:cs typeface="+mn-cs"/>
              </a:rPr>
              <a:t> simplification </a:t>
            </a:r>
            <a:r>
              <a:rPr lang="fr-CH" sz="1200" b="1" i="0" u="none" strike="noStrike" kern="1200" dirty="0" err="1">
                <a:solidFill>
                  <a:schemeClr val="tx1"/>
                </a:solidFill>
                <a:effectLst/>
                <a:latin typeface="+mn-lt"/>
                <a:ea typeface="+mn-ea"/>
                <a:cs typeface="+mn-cs"/>
              </a:rPr>
              <a:t>strategies</a:t>
            </a:r>
            <a:r>
              <a:rPr lang="fr-CH" sz="1200" b="1" i="0" u="none" strike="noStrike" kern="1200" dirty="0">
                <a:solidFill>
                  <a:schemeClr val="tx1"/>
                </a:solidFill>
                <a:effectLst/>
                <a:latin typeface="+mn-lt"/>
                <a:ea typeface="+mn-ea"/>
                <a:cs typeface="+mn-cs"/>
              </a:rPr>
              <a:t>: DTG+3TC dual </a:t>
            </a:r>
            <a:r>
              <a:rPr lang="fr-CH" sz="1200" b="1" i="0" u="none" strike="noStrike" kern="1200" dirty="0" err="1">
                <a:solidFill>
                  <a:schemeClr val="tx1"/>
                </a:solidFill>
                <a:effectLst/>
                <a:latin typeface="+mn-lt"/>
                <a:ea typeface="+mn-ea"/>
                <a:cs typeface="+mn-cs"/>
              </a:rPr>
              <a:t>therapy</a:t>
            </a:r>
            <a:r>
              <a:rPr lang="fr-CH" sz="1200" b="1" i="0" u="none" strike="noStrike" kern="1200" dirty="0">
                <a:solidFill>
                  <a:schemeClr val="tx1"/>
                </a:solidFill>
                <a:effectLst/>
                <a:latin typeface="+mn-lt"/>
                <a:ea typeface="+mn-ea"/>
                <a:cs typeface="+mn-cs"/>
              </a:rPr>
              <a:t>, and long-acting injectables (</a:t>
            </a:r>
            <a:r>
              <a:rPr lang="fr-CH" sz="1200" b="1" i="0" u="none" strike="noStrike" kern="1200" dirty="0" err="1">
                <a:solidFill>
                  <a:schemeClr val="tx1"/>
                </a:solidFill>
                <a:effectLst/>
                <a:latin typeface="+mn-lt"/>
                <a:ea typeface="+mn-ea"/>
                <a:cs typeface="+mn-cs"/>
              </a:rPr>
              <a:t>cabotegravir</a:t>
            </a:r>
            <a:r>
              <a:rPr lang="fr-CH" sz="1200" b="1" i="0" u="none" strike="noStrike" kern="1200" dirty="0">
                <a:solidFill>
                  <a:schemeClr val="tx1"/>
                </a:solidFill>
                <a:effectLst/>
                <a:latin typeface="+mn-lt"/>
                <a:ea typeface="+mn-ea"/>
                <a:cs typeface="+mn-cs"/>
              </a:rPr>
              <a:t> + </a:t>
            </a:r>
            <a:r>
              <a:rPr lang="fr-CH" sz="1200" b="1" i="0" u="none" strike="noStrike" kern="1200" dirty="0" err="1">
                <a:solidFill>
                  <a:schemeClr val="tx1"/>
                </a:solidFill>
                <a:effectLst/>
                <a:latin typeface="+mn-lt"/>
                <a:ea typeface="+mn-ea"/>
                <a:cs typeface="+mn-cs"/>
              </a:rPr>
              <a:t>rilpivirine</a:t>
            </a:r>
            <a:r>
              <a:rPr lang="fr-CH" sz="1200" b="1" i="0" u="none" strike="noStrike" kern="1200" dirty="0">
                <a:solidFill>
                  <a:schemeClr val="tx1"/>
                </a:solidFill>
                <a:effectLst/>
                <a:latin typeface="+mn-lt"/>
                <a:ea typeface="+mn-ea"/>
                <a:cs typeface="+mn-cs"/>
              </a:rPr>
              <a:t>) for </a:t>
            </a:r>
            <a:r>
              <a:rPr lang="fr-CH" sz="1200" b="1" i="0" u="none" strike="noStrike" kern="1200" dirty="0" err="1">
                <a:solidFill>
                  <a:schemeClr val="tx1"/>
                </a:solidFill>
                <a:effectLst/>
                <a:latin typeface="+mn-lt"/>
                <a:ea typeface="+mn-ea"/>
                <a:cs typeface="+mn-cs"/>
              </a:rPr>
              <a:t>adults</a:t>
            </a:r>
            <a:r>
              <a:rPr lang="fr-CH" sz="1200" b="1" i="0" u="none" strike="noStrike" kern="1200" dirty="0">
                <a:solidFill>
                  <a:schemeClr val="tx1"/>
                </a:solidFill>
                <a:effectLst/>
                <a:latin typeface="+mn-lt"/>
                <a:ea typeface="+mn-ea"/>
                <a:cs typeface="+mn-cs"/>
              </a:rPr>
              <a:t> and adolescents </a:t>
            </a:r>
            <a:r>
              <a:rPr lang="fr-CH" sz="1200" b="1" i="0" u="none" strike="noStrike" kern="1200" dirty="0" err="1">
                <a:solidFill>
                  <a:schemeClr val="tx1"/>
                </a:solidFill>
                <a:effectLst/>
                <a:latin typeface="+mn-lt"/>
                <a:ea typeface="+mn-ea"/>
                <a:cs typeface="+mn-cs"/>
              </a:rPr>
              <a:t>with</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suppressed</a:t>
            </a:r>
            <a:r>
              <a:rPr lang="fr-CH" sz="1200" b="1" i="0" u="none" strike="noStrike" kern="1200" dirty="0">
                <a:solidFill>
                  <a:schemeClr val="tx1"/>
                </a:solidFill>
                <a:effectLst/>
                <a:latin typeface="+mn-lt"/>
                <a:ea typeface="+mn-ea"/>
                <a:cs typeface="+mn-cs"/>
              </a:rPr>
              <a:t> viral </a:t>
            </a:r>
            <a:r>
              <a:rPr lang="fr-CH" sz="1200" b="1" i="0" u="none" strike="noStrike" kern="1200" dirty="0" err="1">
                <a:solidFill>
                  <a:schemeClr val="tx1"/>
                </a:solidFill>
                <a:effectLst/>
                <a:latin typeface="+mn-lt"/>
                <a:ea typeface="+mn-ea"/>
                <a:cs typeface="+mn-cs"/>
              </a:rPr>
              <a:t>load</a:t>
            </a:r>
            <a:r>
              <a:rPr lang="fr-CH" sz="1200" b="1" i="0" u="none" strike="noStrike" kern="1200" dirty="0">
                <a:solidFill>
                  <a:schemeClr val="tx1"/>
                </a:solidFill>
                <a:effectLst/>
                <a:latin typeface="+mn-lt"/>
                <a:ea typeface="+mn-ea"/>
                <a:cs typeface="+mn-cs"/>
              </a:rPr>
              <a:t>.</a:t>
            </a:r>
          </a:p>
          <a:p>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These</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recommendations</a:t>
            </a:r>
            <a:r>
              <a:rPr lang="fr-CH" sz="1200" b="1" i="0" u="none" strike="noStrike" kern="1200" dirty="0">
                <a:solidFill>
                  <a:schemeClr val="tx1"/>
                </a:solidFill>
                <a:effectLst/>
                <a:latin typeface="+mn-lt"/>
                <a:ea typeface="+mn-ea"/>
                <a:cs typeface="+mn-cs"/>
              </a:rPr>
              <a:t> are important—</a:t>
            </a:r>
            <a:r>
              <a:rPr lang="fr-CH" sz="1200" b="1" i="0" u="none" strike="noStrike" kern="1200" dirty="0" err="1">
                <a:solidFill>
                  <a:schemeClr val="tx1"/>
                </a:solidFill>
                <a:effectLst/>
                <a:latin typeface="+mn-lt"/>
                <a:ea typeface="+mn-ea"/>
                <a:cs typeface="+mn-cs"/>
              </a:rPr>
              <a:t>even</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where</a:t>
            </a:r>
            <a:r>
              <a:rPr lang="fr-CH" sz="1200" b="1" i="0" u="none" strike="noStrike" kern="1200" dirty="0">
                <a:solidFill>
                  <a:schemeClr val="tx1"/>
                </a:solidFill>
                <a:effectLst/>
                <a:latin typeface="+mn-lt"/>
                <a:ea typeface="+mn-ea"/>
                <a:cs typeface="+mn-cs"/>
              </a:rPr>
              <a:t> injectables are not </a:t>
            </a:r>
            <a:r>
              <a:rPr lang="fr-CH" sz="1200" b="1" i="0" u="none" strike="noStrike" kern="1200" dirty="0" err="1">
                <a:solidFill>
                  <a:schemeClr val="tx1"/>
                </a:solidFill>
                <a:effectLst/>
                <a:latin typeface="+mn-lt"/>
                <a:ea typeface="+mn-ea"/>
                <a:cs typeface="+mn-cs"/>
              </a:rPr>
              <a:t>yet</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available</a:t>
            </a:r>
            <a:r>
              <a:rPr lang="fr-CH" sz="1200" b="1" i="0" u="none" strike="noStrike" kern="1200" dirty="0">
                <a:solidFill>
                  <a:schemeClr val="tx1"/>
                </a:solidFill>
                <a:effectLst/>
                <a:latin typeface="+mn-lt"/>
                <a:ea typeface="+mn-ea"/>
                <a:cs typeface="+mn-cs"/>
              </a:rPr>
              <a:t>—</a:t>
            </a:r>
            <a:r>
              <a:rPr lang="fr-CH" sz="1200" b="1" i="0" u="none" strike="noStrike" kern="1200" dirty="0" err="1">
                <a:solidFill>
                  <a:schemeClr val="tx1"/>
                </a:solidFill>
                <a:effectLst/>
                <a:latin typeface="+mn-lt"/>
                <a:ea typeface="+mn-ea"/>
                <a:cs typeface="+mn-cs"/>
              </a:rPr>
              <a:t>since</a:t>
            </a:r>
            <a:r>
              <a:rPr lang="fr-CH" sz="1200" b="1" i="0" u="none" strike="noStrike" kern="1200" dirty="0">
                <a:solidFill>
                  <a:schemeClr val="tx1"/>
                </a:solidFill>
                <a:effectLst/>
                <a:latin typeface="+mn-lt"/>
                <a:ea typeface="+mn-ea"/>
                <a:cs typeface="+mn-cs"/>
              </a:rPr>
              <a:t> WHO guidance </a:t>
            </a:r>
            <a:r>
              <a:rPr lang="fr-CH" sz="1200" b="1" i="0" u="none" strike="noStrike" kern="1200" dirty="0" err="1">
                <a:solidFill>
                  <a:schemeClr val="tx1"/>
                </a:solidFill>
                <a:effectLst/>
                <a:latin typeface="+mn-lt"/>
                <a:ea typeface="+mn-ea"/>
                <a:cs typeface="+mn-cs"/>
              </a:rPr>
              <a:t>is</a:t>
            </a:r>
            <a:r>
              <a:rPr lang="fr-CH" sz="1200" b="1" i="0" u="none" strike="noStrike" kern="1200" dirty="0">
                <a:solidFill>
                  <a:schemeClr val="tx1"/>
                </a:solidFill>
                <a:effectLst/>
                <a:latin typeface="+mn-lt"/>
                <a:ea typeface="+mn-ea"/>
                <a:cs typeface="+mn-cs"/>
              </a:rPr>
              <a:t> a </a:t>
            </a:r>
            <a:r>
              <a:rPr lang="fr-CH" sz="1200" b="1" i="0" u="none" strike="noStrike" kern="1200" dirty="0" err="1">
                <a:solidFill>
                  <a:schemeClr val="tx1"/>
                </a:solidFill>
                <a:effectLst/>
                <a:latin typeface="+mn-lt"/>
                <a:ea typeface="+mn-ea"/>
                <a:cs typeface="+mn-cs"/>
              </a:rPr>
              <a:t>necessary</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though</a:t>
            </a:r>
            <a:r>
              <a:rPr lang="fr-CH" sz="1200" b="1" i="0" u="none" strike="noStrike" kern="1200" dirty="0">
                <a:solidFill>
                  <a:schemeClr val="tx1"/>
                </a:solidFill>
                <a:effectLst/>
                <a:latin typeface="+mn-lt"/>
                <a:ea typeface="+mn-ea"/>
                <a:cs typeface="+mn-cs"/>
              </a:rPr>
              <a:t> not </a:t>
            </a:r>
            <a:r>
              <a:rPr lang="fr-CH" sz="1200" b="1" i="0" u="none" strike="noStrike" kern="1200" dirty="0" err="1">
                <a:solidFill>
                  <a:schemeClr val="tx1"/>
                </a:solidFill>
                <a:effectLst/>
                <a:latin typeface="+mn-lt"/>
                <a:ea typeface="+mn-ea"/>
                <a:cs typeface="+mn-cs"/>
              </a:rPr>
              <a:t>sufficient</a:t>
            </a:r>
            <a:r>
              <a:rPr lang="fr-CH" sz="1200" b="1" i="0" u="none" strike="noStrike" kern="1200" dirty="0">
                <a:solidFill>
                  <a:schemeClr val="tx1"/>
                </a:solidFill>
                <a:effectLst/>
                <a:latin typeface="+mn-lt"/>
                <a:ea typeface="+mn-ea"/>
                <a:cs typeface="+mn-cs"/>
              </a:rPr>
              <a:t>) condition to </a:t>
            </a:r>
            <a:r>
              <a:rPr lang="fr-CH" sz="1200" b="1" i="0" u="none" strike="noStrike" kern="1200" dirty="0" err="1">
                <a:solidFill>
                  <a:schemeClr val="tx1"/>
                </a:solidFill>
                <a:effectLst/>
                <a:latin typeface="+mn-lt"/>
                <a:ea typeface="+mn-ea"/>
                <a:cs typeface="+mn-cs"/>
              </a:rPr>
              <a:t>ensure</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alignment</a:t>
            </a:r>
            <a:r>
              <a:rPr lang="fr-CH" sz="1200" b="1" i="0" u="none" strike="noStrike" kern="1200" dirty="0">
                <a:solidFill>
                  <a:schemeClr val="tx1"/>
                </a:solidFill>
                <a:effectLst/>
                <a:latin typeface="+mn-lt"/>
                <a:ea typeface="+mn-ea"/>
                <a:cs typeface="+mn-cs"/>
              </a:rPr>
              <a:t> and </a:t>
            </a:r>
            <a:r>
              <a:rPr lang="fr-CH" sz="1200" b="1" i="0" u="none" strike="noStrike" kern="1200" dirty="0" err="1">
                <a:solidFill>
                  <a:schemeClr val="tx1"/>
                </a:solidFill>
                <a:effectLst/>
                <a:latin typeface="+mn-lt"/>
                <a:ea typeface="+mn-ea"/>
                <a:cs typeface="+mn-cs"/>
              </a:rPr>
              <a:t>access</a:t>
            </a:r>
            <a:r>
              <a:rPr lang="fr-CH" sz="1200" b="1" i="0" u="none" strike="noStrike" kern="1200" dirty="0">
                <a:solidFill>
                  <a:schemeClr val="tx1"/>
                </a:solidFill>
                <a:effectLst/>
                <a:latin typeface="+mn-lt"/>
                <a:ea typeface="+mn-ea"/>
                <a:cs typeface="+mn-cs"/>
              </a:rPr>
              <a:t> to </a:t>
            </a:r>
            <a:r>
              <a:rPr lang="fr-CH" sz="1200" b="1" i="0" u="none" strike="noStrike" kern="1200" dirty="0" err="1">
                <a:solidFill>
                  <a:schemeClr val="tx1"/>
                </a:solidFill>
                <a:effectLst/>
                <a:latin typeface="+mn-lt"/>
                <a:ea typeface="+mn-ea"/>
                <a:cs typeface="+mn-cs"/>
              </a:rPr>
              <a:t>highly</a:t>
            </a:r>
            <a:r>
              <a:rPr lang="fr-CH" sz="1200" b="1" i="0" u="none" strike="noStrike" kern="1200" dirty="0">
                <a:solidFill>
                  <a:schemeClr val="tx1"/>
                </a:solidFill>
                <a:effectLst/>
                <a:latin typeface="+mn-lt"/>
                <a:ea typeface="+mn-ea"/>
                <a:cs typeface="+mn-cs"/>
              </a:rPr>
              <a:t> effective </a:t>
            </a:r>
            <a:r>
              <a:rPr lang="fr-CH" sz="1200" b="1" i="0" u="none" strike="noStrike" kern="1200" dirty="0" err="1">
                <a:solidFill>
                  <a:schemeClr val="tx1"/>
                </a:solidFill>
                <a:effectLst/>
                <a:latin typeface="+mn-lt"/>
                <a:ea typeface="+mn-ea"/>
                <a:cs typeface="+mn-cs"/>
              </a:rPr>
              <a:t>therapies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worldwide</a:t>
            </a:r>
            <a:r>
              <a:rPr lang="fr-CH" sz="1200" b="1" i="0" u="none" strike="noStrike" kern="1200" dirty="0">
                <a:solidFill>
                  <a:schemeClr val="tx1"/>
                </a:solidFill>
                <a:effectLst/>
                <a:latin typeface="+mn-lt"/>
                <a:ea typeface="+mn-ea"/>
                <a:cs typeface="+mn-cs"/>
              </a:rPr>
              <a:t>.</a:t>
            </a:r>
          </a:p>
          <a:p>
            <a:r>
              <a:rPr lang="fr-CH" sz="1200" b="0" i="0" kern="1200" dirty="0">
                <a:solidFill>
                  <a:schemeClr val="tx1"/>
                </a:solidFill>
                <a:effectLst/>
                <a:latin typeface="+mn-lt"/>
                <a:ea typeface="+mn-ea"/>
                <a:cs typeface="+mn-cs"/>
              </a:rPr>
              <a:t>The </a:t>
            </a:r>
            <a:r>
              <a:rPr lang="fr-CH" sz="1200" b="0" i="0" kern="1200" dirty="0" err="1">
                <a:solidFill>
                  <a:schemeClr val="tx1"/>
                </a:solidFill>
                <a:effectLst/>
                <a:latin typeface="+mn-lt"/>
                <a:ea typeface="+mn-ea"/>
                <a:cs typeface="+mn-cs"/>
              </a:rPr>
              <a:t>Medicines</a:t>
            </a:r>
            <a:r>
              <a:rPr lang="fr-CH" sz="1200" b="0" i="0" kern="1200" dirty="0">
                <a:solidFill>
                  <a:schemeClr val="tx1"/>
                </a:solidFill>
                <a:effectLst/>
                <a:latin typeface="+mn-lt"/>
                <a:ea typeface="+mn-ea"/>
                <a:cs typeface="+mn-cs"/>
              </a:rPr>
              <a:t> Patent Pool (MPP) and </a:t>
            </a:r>
            <a:r>
              <a:rPr lang="fr-CH" sz="1200" b="0" i="0" kern="1200" dirty="0" err="1">
                <a:solidFill>
                  <a:schemeClr val="tx1"/>
                </a:solidFill>
                <a:effectLst/>
                <a:latin typeface="+mn-lt"/>
                <a:ea typeface="+mn-ea"/>
                <a:cs typeface="+mn-cs"/>
              </a:rPr>
              <a:t>ViiV</a:t>
            </a:r>
            <a:r>
              <a:rPr lang="fr-CH" sz="1200" b="0" i="0" kern="1200" dirty="0">
                <a:solidFill>
                  <a:schemeClr val="tx1"/>
                </a:solidFill>
                <a:effectLst/>
                <a:latin typeface="+mn-lt"/>
                <a:ea typeface="+mn-ea"/>
                <a:cs typeface="+mn-cs"/>
              </a:rPr>
              <a:t> Healthcare </a:t>
            </a:r>
            <a:r>
              <a:rPr lang="fr-CH" sz="1200" b="0" i="0" kern="1200" dirty="0" err="1">
                <a:solidFill>
                  <a:schemeClr val="tx1"/>
                </a:solidFill>
                <a:effectLst/>
                <a:latin typeface="+mn-lt"/>
                <a:ea typeface="+mn-ea"/>
                <a:cs typeface="+mn-cs"/>
              </a:rPr>
              <a:t>announced</a:t>
            </a:r>
            <a:r>
              <a:rPr lang="fr-CH" sz="1200" b="0" i="0" kern="1200" dirty="0">
                <a:solidFill>
                  <a:schemeClr val="tx1"/>
                </a:solidFill>
                <a:effectLst/>
                <a:latin typeface="+mn-lt"/>
                <a:ea typeface="+mn-ea"/>
                <a:cs typeface="+mn-cs"/>
              </a:rPr>
              <a:t> a </a:t>
            </a:r>
            <a:r>
              <a:rPr lang="fr-CH" sz="1200" b="0" i="0" kern="1200" dirty="0" err="1">
                <a:solidFill>
                  <a:schemeClr val="tx1"/>
                </a:solidFill>
                <a:effectLst/>
                <a:latin typeface="+mn-lt"/>
                <a:ea typeface="+mn-ea"/>
                <a:cs typeface="+mn-cs"/>
              </a:rPr>
              <a:t>licensing</a:t>
            </a:r>
            <a:r>
              <a:rPr lang="fr-CH" sz="1200" b="0" i="0" kern="1200" dirty="0">
                <a:solidFill>
                  <a:schemeClr val="tx1"/>
                </a:solidFill>
                <a:effectLst/>
                <a:latin typeface="+mn-lt"/>
                <a:ea typeface="+mn-ea"/>
                <a:cs typeface="+mn-cs"/>
              </a:rPr>
              <a:t> agreement to </a:t>
            </a:r>
            <a:r>
              <a:rPr lang="fr-CH" sz="1200" b="0" i="0" kern="1200" dirty="0" err="1">
                <a:solidFill>
                  <a:schemeClr val="tx1"/>
                </a:solidFill>
                <a:effectLst/>
                <a:latin typeface="+mn-lt"/>
                <a:ea typeface="+mn-ea"/>
                <a:cs typeface="+mn-cs"/>
              </a:rPr>
              <a:t>allow</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generic</a:t>
            </a:r>
            <a:r>
              <a:rPr lang="fr-CH" sz="1200" b="0" i="0" kern="1200" dirty="0">
                <a:solidFill>
                  <a:schemeClr val="tx1"/>
                </a:solidFill>
                <a:effectLst/>
                <a:latin typeface="+mn-lt"/>
                <a:ea typeface="+mn-ea"/>
                <a:cs typeface="+mn-cs"/>
              </a:rPr>
              <a:t> production of CAB-LA for HIV </a:t>
            </a:r>
            <a:r>
              <a:rPr lang="fr-CH" sz="1200" b="0" i="0" kern="1200" dirty="0" err="1">
                <a:solidFill>
                  <a:schemeClr val="tx1"/>
                </a:solidFill>
                <a:effectLst/>
                <a:latin typeface="+mn-lt"/>
                <a:ea typeface="+mn-ea"/>
                <a:cs typeface="+mn-cs"/>
              </a:rPr>
              <a:t>treatment</a:t>
            </a:r>
            <a:r>
              <a:rPr lang="fr-CH" sz="1200" b="0" i="0" kern="1200" dirty="0">
                <a:solidFill>
                  <a:schemeClr val="tx1"/>
                </a:solidFill>
                <a:effectLst/>
                <a:latin typeface="+mn-lt"/>
                <a:ea typeface="+mn-ea"/>
                <a:cs typeface="+mn-cs"/>
              </a:rPr>
              <a:t> for use in combination </a:t>
            </a:r>
            <a:r>
              <a:rPr lang="fr-CH" sz="1200" b="0" i="0" kern="1200" dirty="0" err="1">
                <a:solidFill>
                  <a:schemeClr val="tx1"/>
                </a:solidFill>
                <a:effectLst/>
                <a:latin typeface="+mn-lt"/>
                <a:ea typeface="+mn-ea"/>
                <a:cs typeface="+mn-cs"/>
              </a:rPr>
              <a:t>with</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rilpivirine</a:t>
            </a:r>
            <a:r>
              <a:rPr lang="fr-CH" sz="1200" b="0" i="0" kern="1200" dirty="0">
                <a:solidFill>
                  <a:schemeClr val="tx1"/>
                </a:solidFill>
                <a:effectLst/>
                <a:latin typeface="+mn-lt"/>
                <a:ea typeface="+mn-ea"/>
                <a:cs typeface="+mn-cs"/>
              </a:rPr>
              <a:t> in 133 countries, </a:t>
            </a:r>
            <a:r>
              <a:rPr lang="fr-CH" sz="1200" b="0" i="0" kern="1200" dirty="0" err="1">
                <a:solidFill>
                  <a:schemeClr val="tx1"/>
                </a:solidFill>
                <a:effectLst/>
                <a:latin typeface="+mn-lt"/>
                <a:ea typeface="+mn-ea"/>
                <a:cs typeface="+mn-cs"/>
              </a:rPr>
              <a:t>which</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MPP’s</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Esteban</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Burrone</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described</a:t>
            </a:r>
            <a:r>
              <a:rPr lang="fr-CH" sz="1200" b="0" i="0" kern="1200" dirty="0">
                <a:solidFill>
                  <a:schemeClr val="tx1"/>
                </a:solidFill>
                <a:effectLst/>
                <a:latin typeface="+mn-lt"/>
                <a:ea typeface="+mn-ea"/>
                <a:cs typeface="+mn-cs"/>
              </a:rPr>
              <a:t> as “a </a:t>
            </a:r>
            <a:r>
              <a:rPr lang="fr-CH" sz="1200" b="0" i="0" kern="1200" dirty="0" err="1">
                <a:solidFill>
                  <a:schemeClr val="tx1"/>
                </a:solidFill>
                <a:effectLst/>
                <a:latin typeface="+mn-lt"/>
                <a:ea typeface="+mn-ea"/>
                <a:cs typeface="+mn-cs"/>
              </a:rPr>
              <a:t>significant</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step</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forward</a:t>
            </a:r>
            <a:r>
              <a:rPr lang="fr-CH" sz="1200" b="0" i="0" kern="1200" dirty="0">
                <a:solidFill>
                  <a:schemeClr val="tx1"/>
                </a:solidFill>
                <a:effectLst/>
                <a:latin typeface="+mn-lt"/>
                <a:ea typeface="+mn-ea"/>
                <a:cs typeface="+mn-cs"/>
              </a:rPr>
              <a:t> for </a:t>
            </a:r>
            <a:r>
              <a:rPr lang="fr-CH" sz="1200" b="0" i="0" kern="1200" dirty="0" err="1">
                <a:solidFill>
                  <a:schemeClr val="tx1"/>
                </a:solidFill>
                <a:effectLst/>
                <a:latin typeface="+mn-lt"/>
                <a:ea typeface="+mn-ea"/>
                <a:cs typeface="+mn-cs"/>
              </a:rPr>
              <a:t>equitable</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access</a:t>
            </a:r>
            <a:r>
              <a:rPr lang="fr-CH" sz="1200" b="0" i="0" kern="1200" dirty="0">
                <a:solidFill>
                  <a:schemeClr val="tx1"/>
                </a:solidFill>
                <a:effectLst/>
                <a:latin typeface="+mn-lt"/>
                <a:ea typeface="+mn-ea"/>
                <a:cs typeface="+mn-cs"/>
              </a:rPr>
              <a:t>”.   </a:t>
            </a:r>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22</a:t>
            </a:fld>
            <a:endParaRPr lang="en-GB"/>
          </a:p>
        </p:txBody>
      </p:sp>
    </p:spTree>
    <p:extLst>
      <p:ext uri="{BB962C8B-B14F-4D97-AF65-F5344CB8AC3E}">
        <p14:creationId xmlns:p14="http://schemas.microsoft.com/office/powerpoint/2010/main" val="1314202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0" i="0" u="none" strike="noStrike" kern="1200" dirty="0" err="1">
                <a:solidFill>
                  <a:schemeClr val="tx1"/>
                </a:solidFill>
                <a:effectLst/>
                <a:latin typeface="+mn-lt"/>
                <a:ea typeface="+mn-ea"/>
                <a:cs typeface="+mn-cs"/>
              </a:rPr>
              <a:t>However</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addressing</a:t>
            </a:r>
            <a:r>
              <a:rPr lang="fr-CH" sz="1200" b="0" i="0" u="none" strike="noStrike" kern="1200" dirty="0">
                <a:solidFill>
                  <a:schemeClr val="tx1"/>
                </a:solidFill>
                <a:effectLst/>
                <a:latin typeface="+mn-lt"/>
                <a:ea typeface="+mn-ea"/>
                <a:cs typeface="+mn-cs"/>
              </a:rPr>
              <a:t> the </a:t>
            </a:r>
            <a:r>
              <a:rPr lang="fr-CH" sz="1200" b="0" i="0" u="none" strike="noStrike" kern="1200" dirty="0" err="1">
                <a:solidFill>
                  <a:schemeClr val="tx1"/>
                </a:solidFill>
                <a:effectLst/>
                <a:latin typeface="+mn-lt"/>
                <a:ea typeface="+mn-ea"/>
                <a:cs typeface="+mn-cs"/>
              </a:rPr>
              <a:t>financial</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crisis</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cannot</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rely</a:t>
            </a:r>
            <a:r>
              <a:rPr lang="fr-CH" sz="1200" b="0" i="0" u="none" strike="noStrike" kern="1200" dirty="0">
                <a:solidFill>
                  <a:schemeClr val="tx1"/>
                </a:solidFill>
                <a:effectLst/>
                <a:latin typeface="+mn-lt"/>
                <a:ea typeface="+mn-ea"/>
                <a:cs typeface="+mn-cs"/>
              </a:rPr>
              <a:t> on </a:t>
            </a:r>
            <a:r>
              <a:rPr lang="fr-CH" sz="1200" b="0" i="0" u="none" strike="noStrike" kern="1200" dirty="0" err="1">
                <a:solidFill>
                  <a:schemeClr val="tx1"/>
                </a:solidFill>
                <a:effectLst/>
                <a:latin typeface="+mn-lt"/>
                <a:ea typeface="+mn-ea"/>
                <a:cs typeface="+mn-cs"/>
              </a:rPr>
              <a:t>policy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statements</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alone</a:t>
            </a:r>
            <a:r>
              <a:rPr lang="fr-CH" sz="1200" b="0" i="0" u="none" strike="noStrike" kern="1200" dirty="0">
                <a:solidFill>
                  <a:schemeClr val="tx1"/>
                </a:solidFill>
                <a:effectLst/>
                <a:latin typeface="+mn-lt"/>
                <a:ea typeface="+mn-ea"/>
                <a:cs typeface="+mn-cs"/>
              </a:rPr>
              <a:t>. London </a:t>
            </a:r>
            <a:r>
              <a:rPr lang="fr-CH" sz="1200" b="0" i="0" u="none" strike="noStrike" kern="1200" dirty="0" err="1">
                <a:solidFill>
                  <a:schemeClr val="tx1"/>
                </a:solidFill>
                <a:effectLst/>
                <a:latin typeface="+mn-lt"/>
                <a:ea typeface="+mn-ea"/>
                <a:cs typeface="+mn-cs"/>
              </a:rPr>
              <a:t>colleagues</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presented</a:t>
            </a:r>
            <a:r>
              <a:rPr lang="fr-CH" sz="1200" b="0" i="0" u="none" strike="noStrike" kern="1200" dirty="0">
                <a:solidFill>
                  <a:schemeClr val="tx1"/>
                </a:solidFill>
                <a:effectLst/>
                <a:latin typeface="+mn-lt"/>
                <a:ea typeface="+mn-ea"/>
                <a:cs typeface="+mn-cs"/>
              </a:rPr>
              <a:t> a </a:t>
            </a:r>
            <a:r>
              <a:rPr lang="fr-CH" sz="1200" b="0" i="0" u="none" strike="noStrike" kern="1200" dirty="0" err="1">
                <a:solidFill>
                  <a:schemeClr val="tx1"/>
                </a:solidFill>
                <a:effectLst/>
                <a:latin typeface="+mn-lt"/>
                <a:ea typeface="+mn-ea"/>
                <a:cs typeface="+mn-cs"/>
              </a:rPr>
              <a:t>systematic</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review</a:t>
            </a:r>
            <a:r>
              <a:rPr lang="fr-CH" sz="1200" b="0" i="0" u="none" strike="noStrike" kern="1200" dirty="0">
                <a:solidFill>
                  <a:schemeClr val="tx1"/>
                </a:solidFill>
                <a:effectLst/>
                <a:latin typeface="+mn-lt"/>
                <a:ea typeface="+mn-ea"/>
                <a:cs typeface="+mn-cs"/>
              </a:rPr>
              <a:t> and </a:t>
            </a:r>
            <a:r>
              <a:rPr lang="fr-CH" sz="1200" b="0" i="0" u="none" strike="noStrike" kern="1200" dirty="0" err="1">
                <a:solidFill>
                  <a:schemeClr val="tx1"/>
                </a:solidFill>
                <a:effectLst/>
                <a:latin typeface="+mn-lt"/>
                <a:ea typeface="+mn-ea"/>
                <a:cs typeface="+mn-cs"/>
              </a:rPr>
              <a:t>meta-analysis</a:t>
            </a:r>
            <a:r>
              <a:rPr lang="fr-CH" sz="1200" b="0" i="0" u="none" strike="noStrike" kern="1200" dirty="0">
                <a:solidFill>
                  <a:schemeClr val="tx1"/>
                </a:solidFill>
                <a:effectLst/>
                <a:latin typeface="+mn-lt"/>
                <a:ea typeface="+mn-ea"/>
                <a:cs typeface="+mn-cs"/>
              </a:rPr>
              <a:t> on the </a:t>
            </a:r>
            <a:r>
              <a:rPr lang="fr-CH" sz="1200" b="0" i="0" u="none" strike="noStrike" kern="1200" dirty="0" err="1">
                <a:solidFill>
                  <a:schemeClr val="tx1"/>
                </a:solidFill>
                <a:effectLst/>
                <a:latin typeface="+mn-lt"/>
                <a:ea typeface="+mn-ea"/>
                <a:cs typeface="+mn-cs"/>
              </a:rPr>
              <a:t>effectiveness</a:t>
            </a:r>
            <a:r>
              <a:rPr lang="fr-CH" sz="1200" b="0" i="0" u="none" strike="noStrike" kern="1200" dirty="0">
                <a:solidFill>
                  <a:schemeClr val="tx1"/>
                </a:solidFill>
                <a:effectLst/>
                <a:latin typeface="+mn-lt"/>
                <a:ea typeface="+mn-ea"/>
                <a:cs typeface="+mn-cs"/>
              </a:rPr>
              <a:t> of intermittent oral </a:t>
            </a:r>
            <a:r>
              <a:rPr lang="fr-CH" sz="1200" b="0" i="0" u="none" strike="noStrike" kern="1200" dirty="0" err="1">
                <a:solidFill>
                  <a:schemeClr val="tx1"/>
                </a:solidFill>
                <a:effectLst/>
                <a:latin typeface="+mn-lt"/>
                <a:ea typeface="+mn-ea"/>
                <a:cs typeface="+mn-cs"/>
              </a:rPr>
              <a:t>therapy</a:t>
            </a:r>
            <a:r>
              <a:rPr lang="fr-CH" sz="1200" b="0" i="0" u="none" strike="noStrike" kern="1200" dirty="0">
                <a:solidFill>
                  <a:schemeClr val="tx1"/>
                </a:solidFill>
                <a:effectLst/>
                <a:latin typeface="+mn-lt"/>
                <a:ea typeface="+mn-ea"/>
                <a:cs typeface="+mn-cs"/>
              </a:rPr>
              <a:t> (4 or 5 </a:t>
            </a:r>
            <a:r>
              <a:rPr lang="fr-CH" sz="1200" b="0" i="0" u="none" strike="noStrike" kern="1200" dirty="0" err="1">
                <a:solidFill>
                  <a:schemeClr val="tx1"/>
                </a:solidFill>
                <a:effectLst/>
                <a:latin typeface="+mn-lt"/>
                <a:ea typeface="+mn-ea"/>
                <a:cs typeface="+mn-cs"/>
              </a:rPr>
              <a:t>days</a:t>
            </a:r>
            <a:r>
              <a:rPr lang="fr-CH" sz="1200" b="0" i="0" u="none" strike="noStrike" kern="1200" dirty="0">
                <a:solidFill>
                  <a:schemeClr val="tx1"/>
                </a:solidFill>
                <a:effectLst/>
                <a:latin typeface="+mn-lt"/>
                <a:ea typeface="+mn-ea"/>
                <a:cs typeface="+mn-cs"/>
              </a:rPr>
              <a:t> per </a:t>
            </a:r>
            <a:r>
              <a:rPr lang="fr-CH" sz="1200" b="0" i="0" u="none" strike="noStrike" kern="1200" dirty="0" err="1">
                <a:solidFill>
                  <a:schemeClr val="tx1"/>
                </a:solidFill>
                <a:effectLst/>
                <a:latin typeface="+mn-lt"/>
                <a:ea typeface="+mn-ea"/>
                <a:cs typeface="+mn-cs"/>
              </a:rPr>
              <a:t>week</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questioning</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whether</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this</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could</a:t>
            </a:r>
            <a:r>
              <a:rPr lang="fr-CH" sz="1200" b="0" i="0" u="none" strike="noStrike" kern="1200" dirty="0">
                <a:solidFill>
                  <a:schemeClr val="tx1"/>
                </a:solidFill>
                <a:effectLst/>
                <a:latin typeface="+mn-lt"/>
                <a:ea typeface="+mn-ea"/>
                <a:cs typeface="+mn-cs"/>
              </a:rPr>
              <a:t> help </a:t>
            </a:r>
            <a:r>
              <a:rPr lang="fr-CH" sz="1200" b="0" i="0" u="none" strike="noStrike" kern="1200" dirty="0" err="1">
                <a:solidFill>
                  <a:schemeClr val="tx1"/>
                </a:solidFill>
                <a:effectLst/>
                <a:latin typeface="+mn-lt"/>
                <a:ea typeface="+mn-ea"/>
                <a:cs typeface="+mn-cs"/>
              </a:rPr>
              <a:t>reduce</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costs</a:t>
            </a:r>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23</a:t>
            </a:fld>
            <a:endParaRPr lang="en-GB"/>
          </a:p>
        </p:txBody>
      </p:sp>
    </p:spTree>
    <p:extLst>
      <p:ext uri="{BB962C8B-B14F-4D97-AF65-F5344CB8AC3E}">
        <p14:creationId xmlns:p14="http://schemas.microsoft.com/office/powerpoint/2010/main" val="2936753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0" i="0" u="none" strike="noStrike" kern="1200" dirty="0">
                <a:solidFill>
                  <a:schemeClr val="tx1"/>
                </a:solidFill>
                <a:effectLst/>
                <a:latin typeface="+mn-lt"/>
                <a:ea typeface="+mn-ea"/>
                <a:cs typeface="+mn-cs"/>
              </a:rPr>
              <a:t>This </a:t>
            </a:r>
            <a:r>
              <a:rPr lang="fr-CH" sz="1200" b="0" i="0" u="none" strike="noStrike" kern="1200" dirty="0" err="1">
                <a:solidFill>
                  <a:schemeClr val="tx1"/>
                </a:solidFill>
                <a:effectLst/>
                <a:latin typeface="+mn-lt"/>
                <a:ea typeface="+mn-ea"/>
                <a:cs typeface="+mn-cs"/>
              </a:rPr>
              <a:t>study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showed</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that</a:t>
            </a:r>
            <a:r>
              <a:rPr lang="fr-CH" sz="1200" b="0" i="0" u="none" strike="noStrike" kern="1200" dirty="0">
                <a:solidFill>
                  <a:schemeClr val="tx1"/>
                </a:solidFill>
                <a:effectLst/>
                <a:latin typeface="+mn-lt"/>
                <a:ea typeface="+mn-ea"/>
                <a:cs typeface="+mn-cs"/>
              </a:rPr>
              <a:t> intermittent </a:t>
            </a:r>
            <a:r>
              <a:rPr lang="fr-CH" sz="1200" b="0" i="0" u="none" strike="noStrike" kern="1200" dirty="0" err="1">
                <a:solidFill>
                  <a:schemeClr val="tx1"/>
                </a:solidFill>
                <a:effectLst/>
                <a:latin typeface="+mn-lt"/>
                <a:ea typeface="+mn-ea"/>
                <a:cs typeface="+mn-cs"/>
              </a:rPr>
              <a:t>regimens</a:t>
            </a:r>
            <a:r>
              <a:rPr lang="fr-CH" sz="1200" b="0" i="0" u="none" strike="noStrike" kern="1200" dirty="0">
                <a:solidFill>
                  <a:schemeClr val="tx1"/>
                </a:solidFill>
                <a:effectLst/>
                <a:latin typeface="+mn-lt"/>
                <a:ea typeface="+mn-ea"/>
                <a:cs typeface="+mn-cs"/>
              </a:rPr>
              <a:t> (4 or 5 </a:t>
            </a:r>
            <a:r>
              <a:rPr lang="fr-CH" sz="1200" b="0" i="0" u="none" strike="noStrike" kern="1200" dirty="0" err="1">
                <a:solidFill>
                  <a:schemeClr val="tx1"/>
                </a:solidFill>
                <a:effectLst/>
                <a:latin typeface="+mn-lt"/>
                <a:ea typeface="+mn-ea"/>
                <a:cs typeface="+mn-cs"/>
              </a:rPr>
              <a:t>days</a:t>
            </a:r>
            <a:r>
              <a:rPr lang="fr-CH" sz="1200" b="0" i="0" u="none" strike="noStrike" kern="1200" dirty="0">
                <a:solidFill>
                  <a:schemeClr val="tx1"/>
                </a:solidFill>
                <a:effectLst/>
                <a:latin typeface="+mn-lt"/>
                <a:ea typeface="+mn-ea"/>
                <a:cs typeface="+mn-cs"/>
              </a:rPr>
              <a:t> out of 7) </a:t>
            </a:r>
            <a:r>
              <a:rPr lang="fr-CH" sz="1200" b="0" i="0" u="none" strike="noStrike" kern="1200" dirty="0" err="1">
                <a:solidFill>
                  <a:schemeClr val="tx1"/>
                </a:solidFill>
                <a:effectLst/>
                <a:latin typeface="+mn-lt"/>
                <a:ea typeface="+mn-ea"/>
                <a:cs typeface="+mn-cs"/>
              </a:rPr>
              <a:t>were</a:t>
            </a:r>
            <a:r>
              <a:rPr lang="fr-CH" sz="1200" b="0" i="0" u="none" strike="noStrike" kern="1200" dirty="0">
                <a:solidFill>
                  <a:schemeClr val="tx1"/>
                </a:solidFill>
                <a:effectLst/>
                <a:latin typeface="+mn-lt"/>
                <a:ea typeface="+mn-ea"/>
                <a:cs typeface="+mn-cs"/>
              </a:rPr>
              <a:t> comparable to </a:t>
            </a:r>
            <a:r>
              <a:rPr lang="fr-CH" sz="1200" b="0" i="0" u="none" strike="noStrike" kern="1200" dirty="0" err="1">
                <a:solidFill>
                  <a:schemeClr val="tx1"/>
                </a:solidFill>
                <a:effectLst/>
                <a:latin typeface="+mn-lt"/>
                <a:ea typeface="+mn-ea"/>
                <a:cs typeface="+mn-cs"/>
              </a:rPr>
              <a:t>daily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treatment</a:t>
            </a:r>
            <a:r>
              <a:rPr lang="fr-CH" sz="1200" b="0" i="0" u="none" strike="noStrike" kern="1200" dirty="0">
                <a:solidFill>
                  <a:schemeClr val="tx1"/>
                </a:solidFill>
                <a:effectLst/>
                <a:latin typeface="+mn-lt"/>
                <a:ea typeface="+mn-ea"/>
                <a:cs typeface="+mn-cs"/>
              </a:rPr>
              <a:t> in </a:t>
            </a:r>
            <a:r>
              <a:rPr lang="fr-CH" sz="1200" b="0" i="0" u="none" strike="noStrike" kern="1200" dirty="0" err="1">
                <a:solidFill>
                  <a:schemeClr val="tx1"/>
                </a:solidFill>
                <a:effectLst/>
                <a:latin typeface="+mn-lt"/>
                <a:ea typeface="+mn-ea"/>
                <a:cs typeface="+mn-cs"/>
              </a:rPr>
              <a:t>terms</a:t>
            </a:r>
            <a:r>
              <a:rPr lang="fr-CH" sz="1200" b="0" i="0" u="none" strike="noStrike" kern="1200" dirty="0">
                <a:solidFill>
                  <a:schemeClr val="tx1"/>
                </a:solidFill>
                <a:effectLst/>
                <a:latin typeface="+mn-lt"/>
                <a:ea typeface="+mn-ea"/>
                <a:cs typeface="+mn-cs"/>
              </a:rPr>
              <a:t> of </a:t>
            </a:r>
            <a:r>
              <a:rPr lang="fr-CH" sz="1200" b="0" i="0" u="none" strike="noStrike" kern="1200" dirty="0" err="1">
                <a:solidFill>
                  <a:schemeClr val="tx1"/>
                </a:solidFill>
                <a:effectLst/>
                <a:latin typeface="+mn-lt"/>
                <a:ea typeface="+mn-ea"/>
                <a:cs typeface="+mn-cs"/>
              </a:rPr>
              <a:t>maintaining</a:t>
            </a:r>
            <a:r>
              <a:rPr lang="fr-CH" sz="1200" b="0" i="0" u="none" strike="noStrike" kern="1200" dirty="0">
                <a:solidFill>
                  <a:schemeClr val="tx1"/>
                </a:solidFill>
                <a:effectLst/>
                <a:latin typeface="+mn-lt"/>
                <a:ea typeface="+mn-ea"/>
                <a:cs typeface="+mn-cs"/>
              </a:rPr>
              <a:t> viral suppression (HIV RNA &lt;50 copies/</a:t>
            </a:r>
            <a:r>
              <a:rPr lang="fr-CH" sz="1200" b="0" i="0" u="none" strike="noStrike" kern="1200" dirty="0" err="1">
                <a:solidFill>
                  <a:schemeClr val="tx1"/>
                </a:solidFill>
                <a:effectLst/>
                <a:latin typeface="+mn-lt"/>
                <a:ea typeface="+mn-ea"/>
                <a:cs typeface="+mn-cs"/>
              </a:rPr>
              <a:t>mL</a:t>
            </a:r>
            <a:r>
              <a:rPr lang="fr-CH" sz="1200" b="0" i="0" u="none" strike="noStrike" kern="1200" dirty="0">
                <a:solidFill>
                  <a:schemeClr val="tx1"/>
                </a:solidFill>
                <a:effectLst/>
                <a:latin typeface="+mn-lt"/>
                <a:ea typeface="+mn-ea"/>
                <a:cs typeface="+mn-cs"/>
              </a:rPr>
              <a:t>)</a:t>
            </a:r>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24</a:t>
            </a:fld>
            <a:endParaRPr lang="en-GB"/>
          </a:p>
        </p:txBody>
      </p:sp>
    </p:spTree>
    <p:extLst>
      <p:ext uri="{BB962C8B-B14F-4D97-AF65-F5344CB8AC3E}">
        <p14:creationId xmlns:p14="http://schemas.microsoft.com/office/powerpoint/2010/main" val="2383099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1" i="0" u="none" strike="noStrike" kern="1200" dirty="0" err="1">
                <a:solidFill>
                  <a:schemeClr val="tx1"/>
                </a:solidFill>
                <a:effectLst/>
                <a:latin typeface="+mn-lt"/>
                <a:ea typeface="+mn-ea"/>
                <a:cs typeface="+mn-cs"/>
              </a:rPr>
              <a:t>However</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these</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results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were</a:t>
            </a:r>
            <a:r>
              <a:rPr lang="fr-CH" sz="1200" b="1" i="0" u="none" strike="noStrike" kern="1200" dirty="0">
                <a:solidFill>
                  <a:schemeClr val="tx1"/>
                </a:solidFill>
                <a:effectLst/>
                <a:latin typeface="+mn-lt"/>
                <a:ea typeface="+mn-ea"/>
                <a:cs typeface="+mn-cs"/>
              </a:rPr>
              <a:t> not </a:t>
            </a:r>
            <a:r>
              <a:rPr lang="fr-CH" sz="1200" b="1" i="0" u="none" strike="noStrike" kern="1200" dirty="0" err="1">
                <a:solidFill>
                  <a:schemeClr val="tx1"/>
                </a:solidFill>
                <a:effectLst/>
                <a:latin typeface="+mn-lt"/>
                <a:ea typeface="+mn-ea"/>
                <a:cs typeface="+mn-cs"/>
              </a:rPr>
              <a:t>confirmed</a:t>
            </a:r>
            <a:r>
              <a:rPr lang="fr-CH" sz="1200" b="1" i="0" u="none" strike="noStrike" kern="1200" dirty="0">
                <a:solidFill>
                  <a:schemeClr val="tx1"/>
                </a:solidFill>
                <a:effectLst/>
                <a:latin typeface="+mn-lt"/>
                <a:ea typeface="+mn-ea"/>
                <a:cs typeface="+mn-cs"/>
              </a:rPr>
              <a:t> in the BREATHER+ trial, </a:t>
            </a:r>
            <a:r>
              <a:rPr lang="fr-CH" sz="1200" b="1" i="0" u="none" strike="noStrike" kern="1200" dirty="0" err="1">
                <a:solidFill>
                  <a:schemeClr val="tx1"/>
                </a:solidFill>
                <a:effectLst/>
                <a:latin typeface="+mn-lt"/>
                <a:ea typeface="+mn-ea"/>
                <a:cs typeface="+mn-cs"/>
              </a:rPr>
              <a:t>whose</a:t>
            </a:r>
            <a:r>
              <a:rPr lang="fr-CH" sz="1200" b="1" i="0" u="none" strike="noStrike" kern="1200" dirty="0">
                <a:solidFill>
                  <a:schemeClr val="tx1"/>
                </a:solidFill>
                <a:effectLst/>
                <a:latin typeface="+mn-lt"/>
                <a:ea typeface="+mn-ea"/>
                <a:cs typeface="+mn-cs"/>
              </a:rPr>
              <a:t> 96-week </a:t>
            </a:r>
            <a:r>
              <a:rPr lang="fr-CH" sz="1200" b="1" i="0" u="none" strike="noStrike" kern="1200" dirty="0" err="1">
                <a:solidFill>
                  <a:schemeClr val="tx1"/>
                </a:solidFill>
                <a:effectLst/>
                <a:latin typeface="+mn-lt"/>
                <a:ea typeface="+mn-ea"/>
                <a:cs typeface="+mn-cs"/>
              </a:rPr>
              <a:t>results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were</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also</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presented</a:t>
            </a:r>
            <a:r>
              <a:rPr lang="fr-CH" sz="1200" b="1" i="0" u="none" strike="noStrike" kern="1200" dirty="0">
                <a:solidFill>
                  <a:schemeClr val="tx1"/>
                </a:solidFill>
                <a:effectLst/>
                <a:latin typeface="+mn-lt"/>
                <a:ea typeface="+mn-ea"/>
                <a:cs typeface="+mn-cs"/>
              </a:rPr>
              <a:t> at the </a:t>
            </a:r>
            <a:r>
              <a:rPr lang="fr-CH" sz="1200" b="1" i="0" u="none" strike="noStrike" kern="1200" dirty="0" err="1">
                <a:solidFill>
                  <a:schemeClr val="tx1"/>
                </a:solidFill>
                <a:effectLst/>
                <a:latin typeface="+mn-lt"/>
                <a:ea typeface="+mn-ea"/>
                <a:cs typeface="+mn-cs"/>
              </a:rPr>
              <a:t>conference</a:t>
            </a:r>
            <a:r>
              <a:rPr lang="fr-CH" sz="1200" b="1" i="0" u="none" strike="noStrike" kern="1200" dirty="0">
                <a:solidFill>
                  <a:schemeClr val="tx1"/>
                </a:solidFill>
                <a:effectLst/>
                <a:latin typeface="+mn-lt"/>
                <a:ea typeface="+mn-ea"/>
                <a:cs typeface="+mn-cs"/>
              </a:rPr>
              <a:t>.</a:t>
            </a:r>
          </a:p>
          <a:p>
            <a:endParaRPr lang="fr-CH" sz="1200" b="0" i="0" kern="1200" dirty="0">
              <a:solidFill>
                <a:schemeClr val="tx1"/>
              </a:solidFill>
              <a:effectLst/>
              <a:latin typeface="+mn-lt"/>
              <a:ea typeface="+mn-ea"/>
              <a:cs typeface="+mn-cs"/>
            </a:endParaRPr>
          </a:p>
          <a:p>
            <a:r>
              <a:rPr lang="fr-CH" sz="1200" b="0" i="0" kern="1200" dirty="0">
                <a:solidFill>
                  <a:schemeClr val="tx1"/>
                </a:solidFill>
                <a:effectLst/>
                <a:latin typeface="+mn-lt"/>
                <a:ea typeface="+mn-ea"/>
                <a:cs typeface="+mn-cs"/>
              </a:rPr>
              <a:t>The </a:t>
            </a:r>
            <a:r>
              <a:rPr lang="fr-CH" sz="1200" b="0" i="0" u="sng" kern="1200" dirty="0">
                <a:solidFill>
                  <a:schemeClr val="tx1"/>
                </a:solidFill>
                <a:effectLst/>
                <a:latin typeface="+mn-lt"/>
                <a:ea typeface="+mn-ea"/>
                <a:cs typeface="+mn-cs"/>
                <a:hlinkClick r:id="rId3" tooltip="(opens in a new window)"/>
              </a:rPr>
              <a:t>BREATHER Plus trial</a:t>
            </a:r>
            <a:r>
              <a:rPr lang="fr-CH" sz="1200" b="0" i="0" kern="1200" dirty="0">
                <a:solidFill>
                  <a:schemeClr val="tx1"/>
                </a:solidFill>
                <a:effectLst/>
                <a:latin typeface="+mn-lt"/>
                <a:ea typeface="+mn-ea"/>
                <a:cs typeface="+mn-cs"/>
              </a:rPr>
              <a:t> in 12-19 </a:t>
            </a:r>
            <a:r>
              <a:rPr lang="fr-CH" sz="1200" b="0" i="0" kern="1200" dirty="0" err="1">
                <a:solidFill>
                  <a:schemeClr val="tx1"/>
                </a:solidFill>
                <a:effectLst/>
                <a:latin typeface="+mn-lt"/>
                <a:ea typeface="+mn-ea"/>
                <a:cs typeface="+mn-cs"/>
              </a:rPr>
              <a:t>year</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olds</a:t>
            </a:r>
            <a:r>
              <a:rPr lang="fr-CH" sz="1200" b="0" i="0" kern="1200" dirty="0">
                <a:solidFill>
                  <a:schemeClr val="tx1"/>
                </a:solidFill>
                <a:effectLst/>
                <a:latin typeface="+mn-lt"/>
                <a:ea typeface="+mn-ea"/>
                <a:cs typeface="+mn-cs"/>
              </a:rPr>
              <a:t> living </a:t>
            </a:r>
            <a:r>
              <a:rPr lang="fr-CH" sz="1200" b="0" i="0" kern="1200" dirty="0" err="1">
                <a:solidFill>
                  <a:schemeClr val="tx1"/>
                </a:solidFill>
                <a:effectLst/>
                <a:latin typeface="+mn-lt"/>
                <a:ea typeface="+mn-ea"/>
                <a:cs typeface="+mn-cs"/>
              </a:rPr>
              <a:t>with</a:t>
            </a:r>
            <a:r>
              <a:rPr lang="fr-CH" sz="1200" b="0" i="0" kern="1200" dirty="0">
                <a:solidFill>
                  <a:schemeClr val="tx1"/>
                </a:solidFill>
                <a:effectLst/>
                <a:latin typeface="+mn-lt"/>
                <a:ea typeface="+mn-ea"/>
                <a:cs typeface="+mn-cs"/>
              </a:rPr>
              <a:t> HIV on TLD </a:t>
            </a:r>
            <a:r>
              <a:rPr lang="fr-CH" sz="1200" b="0" i="0" kern="1200" dirty="0" err="1">
                <a:solidFill>
                  <a:schemeClr val="tx1"/>
                </a:solidFill>
                <a:effectLst/>
                <a:latin typeface="+mn-lt"/>
                <a:ea typeface="+mn-ea"/>
                <a:cs typeface="+mn-cs"/>
              </a:rPr>
              <a:t>saw</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inferior</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outcomes</a:t>
            </a:r>
            <a:r>
              <a:rPr lang="fr-CH" sz="1200" b="0" i="0" kern="1200" dirty="0">
                <a:solidFill>
                  <a:schemeClr val="tx1"/>
                </a:solidFill>
                <a:effectLst/>
                <a:latin typeface="+mn-lt"/>
                <a:ea typeface="+mn-ea"/>
                <a:cs typeface="+mn-cs"/>
              </a:rPr>
              <a:t> in </a:t>
            </a:r>
            <a:r>
              <a:rPr lang="fr-CH" sz="1200" b="0" i="0" kern="1200" dirty="0" err="1">
                <a:solidFill>
                  <a:schemeClr val="tx1"/>
                </a:solidFill>
                <a:effectLst/>
                <a:latin typeface="+mn-lt"/>
                <a:ea typeface="+mn-ea"/>
                <a:cs typeface="+mn-cs"/>
              </a:rPr>
              <a:t>virological</a:t>
            </a:r>
            <a:r>
              <a:rPr lang="fr-CH" sz="1200" b="0" i="0" kern="1200" dirty="0">
                <a:solidFill>
                  <a:schemeClr val="tx1"/>
                </a:solidFill>
                <a:effectLst/>
                <a:latin typeface="+mn-lt"/>
                <a:ea typeface="+mn-ea"/>
                <a:cs typeface="+mn-cs"/>
              </a:rPr>
              <a:t> </a:t>
            </a:r>
            <a:r>
              <a:rPr lang="fr-CH" sz="1200" b="0" i="0" kern="1200" dirty="0" err="1">
                <a:solidFill>
                  <a:schemeClr val="tx1"/>
                </a:solidFill>
                <a:effectLst/>
                <a:latin typeface="+mn-lt"/>
                <a:ea typeface="+mn-ea"/>
                <a:cs typeface="+mn-cs"/>
              </a:rPr>
              <a:t>rebound</a:t>
            </a:r>
            <a:r>
              <a:rPr lang="fr-CH" sz="1200" b="0" i="0" kern="1200" dirty="0">
                <a:solidFill>
                  <a:schemeClr val="tx1"/>
                </a:solidFill>
                <a:effectLst/>
                <a:latin typeface="+mn-lt"/>
                <a:ea typeface="+mn-ea"/>
                <a:cs typeface="+mn-cs"/>
              </a:rPr>
              <a:t> in </a:t>
            </a:r>
            <a:r>
              <a:rPr lang="fr-CH" sz="1200" b="0" i="0" kern="1200" dirty="0" err="1">
                <a:solidFill>
                  <a:schemeClr val="tx1"/>
                </a:solidFill>
                <a:effectLst/>
                <a:latin typeface="+mn-lt"/>
                <a:ea typeface="+mn-ea"/>
                <a:cs typeface="+mn-cs"/>
              </a:rPr>
              <a:t>those</a:t>
            </a:r>
            <a:r>
              <a:rPr lang="fr-CH" sz="1200" b="0" i="0" kern="1200" dirty="0">
                <a:solidFill>
                  <a:schemeClr val="tx1"/>
                </a:solidFill>
                <a:effectLst/>
                <a:latin typeface="+mn-lt"/>
                <a:ea typeface="+mn-ea"/>
                <a:cs typeface="+mn-cs"/>
              </a:rPr>
              <a:t> on short-cycle ART </a:t>
            </a:r>
            <a:r>
              <a:rPr lang="fr-CH" sz="1200" b="0" i="0" kern="1200" dirty="0" err="1">
                <a:solidFill>
                  <a:schemeClr val="tx1"/>
                </a:solidFill>
                <a:effectLst/>
                <a:latin typeface="+mn-lt"/>
                <a:ea typeface="+mn-ea"/>
                <a:cs typeface="+mn-cs"/>
              </a:rPr>
              <a:t>with</a:t>
            </a:r>
            <a:r>
              <a:rPr lang="fr-CH" sz="1200" b="0" i="0" kern="1200" dirty="0">
                <a:solidFill>
                  <a:schemeClr val="tx1"/>
                </a:solidFill>
                <a:effectLst/>
                <a:latin typeface="+mn-lt"/>
                <a:ea typeface="+mn-ea"/>
                <a:cs typeface="+mn-cs"/>
              </a:rPr>
              <a:t> weekends off ART versus </a:t>
            </a:r>
            <a:r>
              <a:rPr lang="fr-CH" sz="1200" b="0" i="0" kern="1200" dirty="0" err="1">
                <a:solidFill>
                  <a:schemeClr val="tx1"/>
                </a:solidFill>
                <a:effectLst/>
                <a:latin typeface="+mn-lt"/>
                <a:ea typeface="+mn-ea"/>
                <a:cs typeface="+mn-cs"/>
              </a:rPr>
              <a:t>continuous</a:t>
            </a:r>
            <a:r>
              <a:rPr lang="fr-CH" sz="1200" b="0" i="0" kern="1200" dirty="0">
                <a:solidFill>
                  <a:schemeClr val="tx1"/>
                </a:solidFill>
                <a:effectLst/>
                <a:latin typeface="+mn-lt"/>
                <a:ea typeface="+mn-ea"/>
                <a:cs typeface="+mn-cs"/>
              </a:rPr>
              <a:t> ART.</a:t>
            </a:r>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25</a:t>
            </a:fld>
            <a:endParaRPr lang="en-GB"/>
          </a:p>
        </p:txBody>
      </p:sp>
    </p:spTree>
    <p:extLst>
      <p:ext uri="{BB962C8B-B14F-4D97-AF65-F5344CB8AC3E}">
        <p14:creationId xmlns:p14="http://schemas.microsoft.com/office/powerpoint/2010/main" val="16952873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0" i="0" u="none" strike="noStrike" kern="1200" dirty="0">
                <a:solidFill>
                  <a:schemeClr val="tx1"/>
                </a:solidFill>
                <a:effectLst/>
                <a:latin typeface="+mn-lt"/>
                <a:ea typeface="+mn-ea"/>
                <a:cs typeface="+mn-cs"/>
              </a:rPr>
              <a:t>This key slide shows the </a:t>
            </a:r>
            <a:r>
              <a:rPr lang="fr-CH" sz="1200" b="0" i="0" u="none" strike="noStrike" kern="1200" dirty="0" err="1">
                <a:solidFill>
                  <a:schemeClr val="tx1"/>
                </a:solidFill>
                <a:effectLst/>
                <a:latin typeface="+mn-lt"/>
                <a:ea typeface="+mn-ea"/>
                <a:cs typeface="+mn-cs"/>
              </a:rPr>
              <a:t>primary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endpoint</a:t>
            </a:r>
            <a:r>
              <a:rPr lang="fr-CH" sz="1200" b="0" i="0" u="none" strike="noStrike" kern="1200" dirty="0">
                <a:solidFill>
                  <a:schemeClr val="tx1"/>
                </a:solidFill>
                <a:effectLst/>
                <a:latin typeface="+mn-lt"/>
                <a:ea typeface="+mn-ea"/>
                <a:cs typeface="+mn-cs"/>
              </a:rPr>
              <a:t> of the trial. The non-</a:t>
            </a:r>
            <a:r>
              <a:rPr lang="fr-CH" sz="1200" b="0" i="0" u="none" strike="noStrike" kern="1200" dirty="0" err="1">
                <a:solidFill>
                  <a:schemeClr val="tx1"/>
                </a:solidFill>
                <a:effectLst/>
                <a:latin typeface="+mn-lt"/>
                <a:ea typeface="+mn-ea"/>
                <a:cs typeface="+mn-cs"/>
              </a:rPr>
              <a:t>inferiority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margin</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was</a:t>
            </a:r>
            <a:r>
              <a:rPr lang="fr-CH" sz="1200" b="0" i="0" u="none" strike="noStrike" kern="1200" dirty="0">
                <a:solidFill>
                  <a:schemeClr val="tx1"/>
                </a:solidFill>
                <a:effectLst/>
                <a:latin typeface="+mn-lt"/>
                <a:ea typeface="+mn-ea"/>
                <a:cs typeface="+mn-cs"/>
              </a:rPr>
              <a:t> not met, and at </a:t>
            </a:r>
            <a:r>
              <a:rPr lang="fr-CH" sz="1200" b="0" i="0" u="none" strike="noStrike" kern="1200" dirty="0" err="1">
                <a:solidFill>
                  <a:schemeClr val="tx1"/>
                </a:solidFill>
                <a:effectLst/>
                <a:latin typeface="+mn-lt"/>
                <a:ea typeface="+mn-ea"/>
                <a:cs typeface="+mn-cs"/>
              </a:rPr>
              <a:t>week</a:t>
            </a:r>
            <a:r>
              <a:rPr lang="fr-CH" sz="1200" b="0" i="0" u="none" strike="noStrike" kern="1200" dirty="0">
                <a:solidFill>
                  <a:schemeClr val="tx1"/>
                </a:solidFill>
                <a:effectLst/>
                <a:latin typeface="+mn-lt"/>
                <a:ea typeface="+mn-ea"/>
                <a:cs typeface="+mn-cs"/>
              </a:rPr>
              <a:t> 96, intermittent </a:t>
            </a:r>
            <a:r>
              <a:rPr lang="fr-CH" sz="1200" b="0" i="0" u="none" strike="noStrike" kern="1200" dirty="0" err="1">
                <a:solidFill>
                  <a:schemeClr val="tx1"/>
                </a:solidFill>
                <a:effectLst/>
                <a:latin typeface="+mn-lt"/>
                <a:ea typeface="+mn-ea"/>
                <a:cs typeface="+mn-cs"/>
              </a:rPr>
              <a:t>therapy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was</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inferior</a:t>
            </a:r>
            <a:r>
              <a:rPr lang="fr-CH" sz="1200" b="0" i="0" u="none" strike="noStrike" kern="1200" dirty="0">
                <a:solidFill>
                  <a:schemeClr val="tx1"/>
                </a:solidFill>
                <a:effectLst/>
                <a:latin typeface="+mn-lt"/>
                <a:ea typeface="+mn-ea"/>
                <a:cs typeface="+mn-cs"/>
              </a:rPr>
              <a:t> to </a:t>
            </a:r>
            <a:r>
              <a:rPr lang="fr-CH" sz="1200" b="0" i="0" u="none" strike="noStrike" kern="1200" dirty="0" err="1">
                <a:solidFill>
                  <a:schemeClr val="tx1"/>
                </a:solidFill>
                <a:effectLst/>
                <a:latin typeface="+mn-lt"/>
                <a:ea typeface="+mn-ea"/>
                <a:cs typeface="+mn-cs"/>
              </a:rPr>
              <a:t>continuous</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therapy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Why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is</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this</a:t>
            </a:r>
            <a:r>
              <a:rPr lang="fr-CH" sz="1200" b="0" i="0" u="none" strike="noStrike" kern="1200" dirty="0">
                <a:solidFill>
                  <a:schemeClr val="tx1"/>
                </a:solidFill>
                <a:effectLst/>
                <a:latin typeface="+mn-lt"/>
                <a:ea typeface="+mn-ea"/>
                <a:cs typeface="+mn-cs"/>
              </a:rPr>
              <a:t> important?</a:t>
            </a:r>
          </a:p>
          <a:p>
            <a:r>
              <a:rPr lang="fr-CH" sz="1200" b="0" i="0" u="none" strike="noStrike" kern="1200" dirty="0">
                <a:solidFill>
                  <a:schemeClr val="tx1"/>
                </a:solidFill>
                <a:effectLst/>
                <a:latin typeface="+mn-lt"/>
                <a:ea typeface="+mn-ea"/>
                <a:cs typeface="+mn-cs"/>
              </a:rPr>
              <a:t> </a:t>
            </a:r>
          </a:p>
          <a:p>
            <a:r>
              <a:rPr lang="en-US" sz="1200" b="0" i="0" noProof="0" dirty="0">
                <a:solidFill>
                  <a:srgbClr val="000000"/>
                </a:solidFill>
                <a:effectLst/>
                <a:latin typeface="+mn-lt"/>
              </a:rPr>
              <a:t>Rate of confirmed virologic rebound by </a:t>
            </a:r>
            <a:r>
              <a:rPr lang="en-US" sz="1200" b="0" i="0" noProof="0" dirty="0" err="1">
                <a:solidFill>
                  <a:srgbClr val="000000"/>
                </a:solidFill>
                <a:effectLst/>
                <a:latin typeface="+mn-lt"/>
              </a:rPr>
              <a:t>Wk</a:t>
            </a:r>
            <a:r>
              <a:rPr lang="en-US" sz="1200" b="0" i="0" noProof="0" dirty="0">
                <a:solidFill>
                  <a:srgbClr val="000000"/>
                </a:solidFill>
                <a:effectLst/>
                <a:latin typeface="+mn-lt"/>
              </a:rPr>
              <a:t> 96 </a:t>
            </a:r>
            <a:r>
              <a:rPr lang="en-US" sz="1200" noProof="0" dirty="0">
                <a:solidFill>
                  <a:srgbClr val="000000"/>
                </a:solidFill>
                <a:latin typeface="+mn-lt"/>
              </a:rPr>
              <a:t>in </a:t>
            </a:r>
            <a:r>
              <a:rPr lang="en-US" sz="1200" b="0" i="0" noProof="0" dirty="0">
                <a:solidFill>
                  <a:srgbClr val="000000"/>
                </a:solidFill>
                <a:effectLst/>
                <a:latin typeface="+mn-lt"/>
              </a:rPr>
              <a:t>SCT ART arm did not meet criteria for noninferiority to CT ART </a:t>
            </a:r>
          </a:p>
          <a:p>
            <a:r>
              <a:rPr lang="en-US" sz="1200" b="0" i="0" noProof="0" dirty="0">
                <a:solidFill>
                  <a:srgbClr val="000000"/>
                </a:solidFill>
                <a:effectLst/>
                <a:latin typeface="+mn-lt"/>
              </a:rPr>
              <a:t>SCT ART </a:t>
            </a:r>
            <a:r>
              <a:rPr lang="en-US" sz="1200" noProof="0" dirty="0">
                <a:solidFill>
                  <a:srgbClr val="000000"/>
                </a:solidFill>
                <a:latin typeface="+mn-lt"/>
              </a:rPr>
              <a:t>was </a:t>
            </a:r>
            <a:r>
              <a:rPr lang="en-US" sz="1200" b="1" noProof="0" dirty="0">
                <a:solidFill>
                  <a:srgbClr val="000000"/>
                </a:solidFill>
                <a:latin typeface="+mn-lt"/>
              </a:rPr>
              <a:t>inferior</a:t>
            </a:r>
            <a:r>
              <a:rPr lang="en-US" sz="1200" noProof="0" dirty="0">
                <a:solidFill>
                  <a:srgbClr val="000000"/>
                </a:solidFill>
                <a:latin typeface="+mn-lt"/>
              </a:rPr>
              <a:t> to CT ART (</a:t>
            </a:r>
            <a:r>
              <a:rPr lang="en-US" sz="1200" i="1" noProof="0" dirty="0">
                <a:solidFill>
                  <a:srgbClr val="000000"/>
                </a:solidFill>
                <a:latin typeface="+mn-lt"/>
              </a:rPr>
              <a:t>P</a:t>
            </a:r>
            <a:r>
              <a:rPr lang="en-US" sz="1200" noProof="0" dirty="0">
                <a:solidFill>
                  <a:srgbClr val="000000"/>
                </a:solidFill>
                <a:latin typeface="+mn-lt"/>
              </a:rPr>
              <a:t> = .034)</a:t>
            </a:r>
          </a:p>
          <a:p>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26</a:t>
            </a:fld>
            <a:endParaRPr lang="en-GB"/>
          </a:p>
        </p:txBody>
      </p:sp>
    </p:spTree>
    <p:extLst>
      <p:ext uri="{BB962C8B-B14F-4D97-AF65-F5344CB8AC3E}">
        <p14:creationId xmlns:p14="http://schemas.microsoft.com/office/powerpoint/2010/main" val="326157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1200" b="0" i="0" u="none" strike="noStrike" kern="1200" dirty="0">
                <a:solidFill>
                  <a:schemeClr val="tx1"/>
                </a:solidFill>
                <a:effectLst/>
                <a:latin typeface="+mn-lt"/>
                <a:ea typeface="+mn-ea"/>
                <a:cs typeface="+mn-cs"/>
              </a:rPr>
              <a:t>Intermittent </a:t>
            </a:r>
            <a:r>
              <a:rPr lang="fr-CH" sz="1200" b="0" i="0" u="none" strike="noStrike" kern="1200" dirty="0" err="1">
                <a:solidFill>
                  <a:schemeClr val="tx1"/>
                </a:solidFill>
                <a:effectLst/>
                <a:latin typeface="+mn-lt"/>
                <a:ea typeface="+mn-ea"/>
                <a:cs typeface="+mn-cs"/>
              </a:rPr>
              <a:t>therapy</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remains</a:t>
            </a:r>
            <a:r>
              <a:rPr lang="fr-CH" sz="1200" b="0" i="0" u="none" strike="noStrike" kern="1200" dirty="0">
                <a:solidFill>
                  <a:schemeClr val="tx1"/>
                </a:solidFill>
                <a:effectLst/>
                <a:latin typeface="+mn-lt"/>
                <a:ea typeface="+mn-ea"/>
                <a:cs typeface="+mn-cs"/>
              </a:rPr>
              <a:t> of </a:t>
            </a:r>
            <a:r>
              <a:rPr lang="fr-CH" sz="1200" b="0" i="0" u="none" strike="noStrike" kern="1200" dirty="0" err="1">
                <a:solidFill>
                  <a:schemeClr val="tx1"/>
                </a:solidFill>
                <a:effectLst/>
                <a:latin typeface="+mn-lt"/>
                <a:ea typeface="+mn-ea"/>
                <a:cs typeface="+mn-cs"/>
              </a:rPr>
              <a:t>interest</a:t>
            </a:r>
            <a:r>
              <a:rPr lang="fr-CH" sz="1200" b="0" i="0" u="none" strike="noStrike" kern="1200" dirty="0">
                <a:solidFill>
                  <a:schemeClr val="tx1"/>
                </a:solidFill>
                <a:effectLst/>
                <a:latin typeface="+mn-lt"/>
                <a:ea typeface="+mn-ea"/>
                <a:cs typeface="+mn-cs"/>
              </a:rPr>
              <a:t>, but </a:t>
            </a:r>
            <a:r>
              <a:rPr lang="fr-CH" sz="1200" b="0" i="0" u="none" strike="noStrike" kern="1200" dirty="0" err="1">
                <a:solidFill>
                  <a:schemeClr val="tx1"/>
                </a:solidFill>
                <a:effectLst/>
                <a:latin typeface="+mn-lt"/>
                <a:ea typeface="+mn-ea"/>
                <a:cs typeface="+mn-cs"/>
              </a:rPr>
              <a:t>current</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evidence</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is</a:t>
            </a:r>
            <a:r>
              <a:rPr lang="fr-CH" sz="1200" b="0" i="0" u="none" strike="noStrike" kern="1200" dirty="0">
                <a:solidFill>
                  <a:schemeClr val="tx1"/>
                </a:solidFill>
                <a:effectLst/>
                <a:latin typeface="+mn-lt"/>
                <a:ea typeface="+mn-ea"/>
                <a:cs typeface="+mn-cs"/>
              </a:rPr>
              <a:t> not </a:t>
            </a:r>
            <a:r>
              <a:rPr lang="fr-CH" sz="1200" b="0" i="0" u="none" strike="noStrike" kern="1200" dirty="0" err="1">
                <a:solidFill>
                  <a:schemeClr val="tx1"/>
                </a:solidFill>
                <a:effectLst/>
                <a:latin typeface="+mn-lt"/>
                <a:ea typeface="+mn-ea"/>
                <a:cs typeface="+mn-cs"/>
              </a:rPr>
              <a:t>yet</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sufficient</a:t>
            </a:r>
            <a:r>
              <a:rPr lang="fr-CH" sz="1200" b="0" i="0" u="none" strike="noStrike" kern="1200" dirty="0">
                <a:solidFill>
                  <a:schemeClr val="tx1"/>
                </a:solidFill>
                <a:effectLst/>
                <a:latin typeface="+mn-lt"/>
                <a:ea typeface="+mn-ea"/>
                <a:cs typeface="+mn-cs"/>
              </a:rPr>
              <a:t> to support </a:t>
            </a:r>
            <a:r>
              <a:rPr lang="fr-CH" sz="1200" b="0" i="0" u="none" strike="noStrike" kern="1200" dirty="0" err="1">
                <a:solidFill>
                  <a:schemeClr val="tx1"/>
                </a:solidFill>
                <a:effectLst/>
                <a:latin typeface="+mn-lt"/>
                <a:ea typeface="+mn-ea"/>
                <a:cs typeface="+mn-cs"/>
              </a:rPr>
              <a:t>strong</a:t>
            </a:r>
            <a:r>
              <a:rPr lang="fr-CH" sz="1200" b="0" i="0" u="none" strike="noStrike" kern="1200" dirty="0">
                <a:solidFill>
                  <a:schemeClr val="tx1"/>
                </a:solidFill>
                <a:effectLst/>
                <a:latin typeface="+mn-lt"/>
                <a:ea typeface="+mn-ea"/>
                <a:cs typeface="+mn-cs"/>
              </a:rPr>
              <a:t> </a:t>
            </a:r>
            <a:r>
              <a:rPr lang="fr-CH" sz="1200" b="0" i="0" u="none" strike="noStrike" kern="1200" dirty="0" err="1">
                <a:solidFill>
                  <a:schemeClr val="tx1"/>
                </a:solidFill>
                <a:effectLst/>
                <a:latin typeface="+mn-lt"/>
                <a:ea typeface="+mn-ea"/>
                <a:cs typeface="+mn-cs"/>
              </a:rPr>
              <a:t>recommendations</a:t>
            </a:r>
            <a:br>
              <a:rPr lang="fr-CH" dirty="0"/>
            </a:br>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27</a:t>
            </a:fld>
            <a:endParaRPr lang="en-GB"/>
          </a:p>
        </p:txBody>
      </p:sp>
    </p:spTree>
    <p:extLst>
      <p:ext uri="{BB962C8B-B14F-4D97-AF65-F5344CB8AC3E}">
        <p14:creationId xmlns:p14="http://schemas.microsoft.com/office/powerpoint/2010/main" val="14789339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lang="fr-CH" sz="1200" b="1" i="0" u="none" strike="noStrike" kern="1200" dirty="0">
                <a:solidFill>
                  <a:schemeClr val="tx1"/>
                </a:solidFill>
                <a:effectLst/>
                <a:latin typeface="+mn-lt"/>
                <a:ea typeface="+mn-ea"/>
                <a:cs typeface="+mn-cs"/>
              </a:rPr>
              <a:t>I </a:t>
            </a:r>
            <a:r>
              <a:rPr lang="fr-CH" sz="1200" b="1" i="0" u="none" strike="noStrike" kern="1200" dirty="0" err="1">
                <a:solidFill>
                  <a:schemeClr val="tx1"/>
                </a:solidFill>
                <a:effectLst/>
                <a:latin typeface="+mn-lt"/>
                <a:ea typeface="+mn-ea"/>
                <a:cs typeface="+mn-cs"/>
              </a:rPr>
              <a:t>also</a:t>
            </a:r>
            <a:r>
              <a:rPr lang="fr-CH" sz="1200" b="1" i="0" u="none" strike="noStrike" kern="1200" dirty="0">
                <a:solidFill>
                  <a:schemeClr val="tx1"/>
                </a:solidFill>
                <a:effectLst/>
                <a:latin typeface="+mn-lt"/>
                <a:ea typeface="+mn-ea"/>
                <a:cs typeface="+mn-cs"/>
              </a:rPr>
              <a:t> chose to </a:t>
            </a:r>
            <a:r>
              <a:rPr lang="fr-CH" sz="1200" b="1" i="0" u="none" strike="noStrike" kern="1200" dirty="0" err="1">
                <a:solidFill>
                  <a:schemeClr val="tx1"/>
                </a:solidFill>
                <a:effectLst/>
                <a:latin typeface="+mn-lt"/>
                <a:ea typeface="+mn-ea"/>
                <a:cs typeface="+mn-cs"/>
              </a:rPr>
              <a:t>present</a:t>
            </a:r>
            <a:r>
              <a:rPr lang="fr-CH" sz="1200" b="1" i="0" u="none" strike="noStrike" kern="1200" dirty="0">
                <a:solidFill>
                  <a:schemeClr val="tx1"/>
                </a:solidFill>
                <a:effectLst/>
                <a:latin typeface="+mn-lt"/>
                <a:ea typeface="+mn-ea"/>
                <a:cs typeface="+mn-cs"/>
              </a:rPr>
              <a:t> the IMPALA trial </a:t>
            </a:r>
            <a:r>
              <a:rPr lang="fr-CH" sz="1200" b="1" i="0" u="none" strike="noStrike" kern="1200" dirty="0" err="1">
                <a:solidFill>
                  <a:schemeClr val="tx1"/>
                </a:solidFill>
                <a:effectLst/>
                <a:latin typeface="+mn-lt"/>
                <a:ea typeface="+mn-ea"/>
                <a:cs typeface="+mn-cs"/>
              </a:rPr>
              <a:t>results</a:t>
            </a:r>
            <a:r>
              <a:rPr lang="fr-CH" sz="1200" b="1" i="0" u="none" strike="noStrike" kern="1200" dirty="0">
                <a:solidFill>
                  <a:schemeClr val="tx1"/>
                </a:solidFill>
                <a:effectLst/>
                <a:latin typeface="+mn-lt"/>
                <a:ea typeface="+mn-ea"/>
                <a:cs typeface="+mn-cs"/>
              </a:rPr>
              <a:t> (48 </a:t>
            </a:r>
            <a:r>
              <a:rPr lang="fr-CH" sz="1200" b="1" i="0" u="none" strike="noStrike" kern="1200" dirty="0" err="1">
                <a:solidFill>
                  <a:schemeClr val="tx1"/>
                </a:solidFill>
                <a:effectLst/>
                <a:latin typeface="+mn-lt"/>
                <a:ea typeface="+mn-ea"/>
                <a:cs typeface="+mn-cs"/>
              </a:rPr>
              <a:t>weeks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presented</a:t>
            </a:r>
            <a:r>
              <a:rPr lang="fr-CH" sz="1200" b="1" i="0" u="none" strike="noStrike" kern="1200" dirty="0">
                <a:solidFill>
                  <a:schemeClr val="tx1"/>
                </a:solidFill>
                <a:effectLst/>
                <a:latin typeface="+mn-lt"/>
                <a:ea typeface="+mn-ea"/>
                <a:cs typeface="+mn-cs"/>
              </a:rPr>
              <a:t> by Fiona </a:t>
            </a:r>
            <a:r>
              <a:rPr lang="fr-CH" sz="1200" b="1" i="0" u="none" strike="noStrike" kern="1200" dirty="0" err="1">
                <a:solidFill>
                  <a:schemeClr val="tx1"/>
                </a:solidFill>
                <a:effectLst/>
                <a:latin typeface="+mn-lt"/>
                <a:ea typeface="+mn-ea"/>
                <a:cs typeface="+mn-cs"/>
              </a:rPr>
              <a:t>Creswell’s</a:t>
            </a:r>
            <a:r>
              <a:rPr lang="fr-CH" sz="1200" b="1" i="0" u="none" strike="noStrike" kern="1200" dirty="0">
                <a:solidFill>
                  <a:schemeClr val="tx1"/>
                </a:solidFill>
                <a:effectLst/>
                <a:latin typeface="+mn-lt"/>
                <a:ea typeface="+mn-ea"/>
                <a:cs typeface="+mn-cs"/>
              </a:rPr>
              <a:t> team, </a:t>
            </a:r>
            <a:r>
              <a:rPr lang="fr-CH" sz="1200" b="1" i="0" u="none" strike="noStrike" kern="1200" dirty="0" err="1">
                <a:solidFill>
                  <a:schemeClr val="tx1"/>
                </a:solidFill>
                <a:effectLst/>
                <a:latin typeface="+mn-lt"/>
                <a:ea typeface="+mn-ea"/>
                <a:cs typeface="+mn-cs"/>
              </a:rPr>
              <a:t>which</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asked</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whether</a:t>
            </a:r>
            <a:r>
              <a:rPr lang="fr-CH" sz="1200" b="1" i="0" u="none" strike="noStrike" kern="1200" dirty="0">
                <a:solidFill>
                  <a:schemeClr val="tx1"/>
                </a:solidFill>
                <a:effectLst/>
                <a:latin typeface="+mn-lt"/>
                <a:ea typeface="+mn-ea"/>
                <a:cs typeface="+mn-cs"/>
              </a:rPr>
              <a:t> long-acting injectables </a:t>
            </a:r>
            <a:r>
              <a:rPr lang="fr-CH" sz="1200" b="1" i="0" u="none" strike="noStrike" kern="1200" dirty="0" err="1">
                <a:solidFill>
                  <a:schemeClr val="tx1"/>
                </a:solidFill>
                <a:effectLst/>
                <a:latin typeface="+mn-lt"/>
                <a:ea typeface="+mn-ea"/>
                <a:cs typeface="+mn-cs"/>
              </a:rPr>
              <a:t>could</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be</a:t>
            </a:r>
            <a:r>
              <a:rPr lang="fr-CH" sz="1200" b="1" i="0" u="none" strike="noStrike" kern="1200" dirty="0">
                <a:solidFill>
                  <a:schemeClr val="tx1"/>
                </a:solidFill>
                <a:effectLst/>
                <a:latin typeface="+mn-lt"/>
                <a:ea typeface="+mn-ea"/>
                <a:cs typeface="+mn-cs"/>
              </a:rPr>
              <a:t> effective in people </a:t>
            </a:r>
            <a:r>
              <a:rPr lang="fr-CH" sz="1200" b="1" i="0" u="none" strike="noStrike" kern="1200" dirty="0" err="1">
                <a:solidFill>
                  <a:schemeClr val="tx1"/>
                </a:solidFill>
                <a:effectLst/>
                <a:latin typeface="+mn-lt"/>
                <a:ea typeface="+mn-ea"/>
                <a:cs typeface="+mn-cs"/>
              </a:rPr>
              <a:t>with</a:t>
            </a:r>
            <a:r>
              <a:rPr lang="fr-CH" sz="1200" b="1" i="0" u="none" strike="noStrike" kern="1200" dirty="0">
                <a:solidFill>
                  <a:schemeClr val="tx1"/>
                </a:solidFill>
                <a:effectLst/>
                <a:latin typeface="+mn-lt"/>
                <a:ea typeface="+mn-ea"/>
                <a:cs typeface="+mn-cs"/>
              </a:rPr>
              <a:t> suboptimal viral control in </a:t>
            </a:r>
            <a:r>
              <a:rPr lang="fr-CH" sz="1200" b="1" i="0" u="none" strike="noStrike" kern="1200" dirty="0" err="1">
                <a:solidFill>
                  <a:schemeClr val="tx1"/>
                </a:solidFill>
                <a:effectLst/>
                <a:latin typeface="+mn-lt"/>
                <a:ea typeface="+mn-ea"/>
                <a:cs typeface="+mn-cs"/>
              </a:rPr>
              <a:t>resource-limited</a:t>
            </a:r>
            <a:r>
              <a:rPr lang="fr-CH" sz="1200" b="1" i="0" u="none" strike="noStrike" kern="1200" dirty="0">
                <a:solidFill>
                  <a:schemeClr val="tx1"/>
                </a:solidFill>
                <a:effectLst/>
                <a:latin typeface="+mn-lt"/>
                <a:ea typeface="+mn-ea"/>
                <a:cs typeface="+mn-cs"/>
              </a:rPr>
              <a:t> settings</a:t>
            </a:r>
          </a:p>
          <a:p>
            <a:pPr>
              <a:spcAft>
                <a:spcPts val="0"/>
              </a:spcAft>
            </a:pPr>
            <a:endParaRPr lang="fr-CH" sz="1200" b="0" i="0" u="none" strike="noStrike" kern="1200" noProof="0" dirty="0">
              <a:solidFill>
                <a:schemeClr val="tx1"/>
              </a:solidFill>
              <a:effectLst/>
              <a:latin typeface="+mn-lt"/>
              <a:ea typeface="+mn-ea"/>
              <a:cs typeface="+mn-cs"/>
            </a:endParaRPr>
          </a:p>
          <a:p>
            <a:pPr>
              <a:spcAft>
                <a:spcPts val="0"/>
              </a:spcAft>
            </a:pPr>
            <a:r>
              <a:rPr lang="en-US" sz="1200" b="1" noProof="0" dirty="0">
                <a:solidFill>
                  <a:srgbClr val="000000"/>
                </a:solidFill>
                <a:latin typeface="+mn-lt"/>
              </a:rPr>
              <a:t>Primary endpoint: </a:t>
            </a:r>
            <a:r>
              <a:rPr lang="en-US" sz="1200" noProof="0" dirty="0">
                <a:solidFill>
                  <a:srgbClr val="000000"/>
                </a:solidFill>
                <a:latin typeface="+mn-lt"/>
              </a:rPr>
              <a:t>proportion of participants with HIV-1 RNA &lt;50 copies/mL at </a:t>
            </a:r>
            <a:r>
              <a:rPr lang="en-US" sz="1200" noProof="0" dirty="0" err="1">
                <a:solidFill>
                  <a:srgbClr val="000000"/>
                </a:solidFill>
                <a:latin typeface="+mn-lt"/>
              </a:rPr>
              <a:t>Wk</a:t>
            </a:r>
            <a:r>
              <a:rPr lang="en-US" sz="1200" noProof="0" dirty="0">
                <a:solidFill>
                  <a:srgbClr val="000000"/>
                </a:solidFill>
                <a:latin typeface="+mn-lt"/>
              </a:rPr>
              <a:t> 48 (FDA snapshot algorithm)</a:t>
            </a:r>
          </a:p>
          <a:p>
            <a:pPr>
              <a:spcAft>
                <a:spcPts val="0"/>
              </a:spcAft>
            </a:pPr>
            <a:r>
              <a:rPr lang="en-US" sz="1200" b="1" noProof="0" dirty="0">
                <a:solidFill>
                  <a:srgbClr val="000000"/>
                </a:solidFill>
                <a:latin typeface="+mn-lt"/>
              </a:rPr>
              <a:t>Key secondary endpoints: </a:t>
            </a:r>
            <a:r>
              <a:rPr lang="en-US" sz="1200" noProof="0" dirty="0">
                <a:solidFill>
                  <a:srgbClr val="000000"/>
                </a:solidFill>
                <a:latin typeface="+mn-lt"/>
              </a:rPr>
              <a:t>proportion of participants 1) with HIV-1 RNA ≥50 copies/mL (FDA snapshot), </a:t>
            </a:r>
            <a:br>
              <a:rPr lang="en-US" sz="1200" noProof="0" dirty="0">
                <a:solidFill>
                  <a:srgbClr val="000000"/>
                </a:solidFill>
                <a:latin typeface="+mn-lt"/>
              </a:rPr>
            </a:br>
            <a:r>
              <a:rPr lang="en-US" sz="1200" noProof="0" dirty="0">
                <a:solidFill>
                  <a:srgbClr val="000000"/>
                </a:solidFill>
                <a:latin typeface="+mn-lt"/>
              </a:rPr>
              <a:t>2) with CVF (HIV-1 RNA ≥200 copies/mL on 2 consecutive occasions ~4 </a:t>
            </a:r>
            <a:r>
              <a:rPr lang="en-US" sz="1200" noProof="0" dirty="0" err="1">
                <a:solidFill>
                  <a:srgbClr val="000000"/>
                </a:solidFill>
                <a:latin typeface="+mn-lt"/>
              </a:rPr>
              <a:t>wk</a:t>
            </a:r>
            <a:r>
              <a:rPr lang="en-US" sz="1200" noProof="0" dirty="0">
                <a:solidFill>
                  <a:srgbClr val="000000"/>
                </a:solidFill>
                <a:latin typeface="+mn-lt"/>
              </a:rPr>
              <a:t> apart), 3) experiencing adverse events; participant-reported outcomes</a:t>
            </a:r>
          </a:p>
          <a:p>
            <a:pPr>
              <a:spcAft>
                <a:spcPts val="0"/>
              </a:spcAft>
            </a:pPr>
            <a:r>
              <a:rPr lang="en-US" sz="1200" b="1" noProof="0" dirty="0">
                <a:solidFill>
                  <a:srgbClr val="000000"/>
                </a:solidFill>
                <a:latin typeface="+mn-lt"/>
              </a:rPr>
              <a:t>Prespecified virologic failure sensitivity analysis: </a:t>
            </a:r>
            <a:r>
              <a:rPr lang="en-US" sz="1200" noProof="0" dirty="0">
                <a:solidFill>
                  <a:srgbClr val="000000"/>
                </a:solidFill>
                <a:latin typeface="+mn-lt"/>
              </a:rPr>
              <a:t>proportion of participants with CVF at 200 copies/mL </a:t>
            </a:r>
            <a:r>
              <a:rPr lang="en-US" sz="1200" i="1" noProof="0" dirty="0">
                <a:solidFill>
                  <a:srgbClr val="000000"/>
                </a:solidFill>
                <a:latin typeface="+mn-lt"/>
              </a:rPr>
              <a:t>or </a:t>
            </a:r>
            <a:r>
              <a:rPr lang="en-US" sz="1200" noProof="0" dirty="0">
                <a:solidFill>
                  <a:srgbClr val="000000"/>
                </a:solidFill>
                <a:latin typeface="+mn-lt"/>
              </a:rPr>
              <a:t>one HIV-1 RNA &gt;1000 copies/mL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to generating evidence from adults with sub-optimal HIV control in the public health, the IMPALA trial sought to generate more evidence for people with prior hepatitis B virus exposure and for women. </a:t>
            </a:r>
            <a:endParaRPr lang="en-001"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CF4B26A-E85F-7542-9629-25D4B697731F}" type="slidenum">
              <a:rPr lang="en-001" smtClean="0"/>
              <a:t>28</a:t>
            </a:fld>
            <a:endParaRPr lang="en-001"/>
          </a:p>
        </p:txBody>
      </p:sp>
    </p:spTree>
    <p:extLst>
      <p:ext uri="{BB962C8B-B14F-4D97-AF65-F5344CB8AC3E}">
        <p14:creationId xmlns:p14="http://schemas.microsoft.com/office/powerpoint/2010/main" val="2912977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It is a </a:t>
            </a:r>
            <a:r>
              <a:rPr lang="en-001" sz="1200" b="1" kern="1200" dirty="0">
                <a:solidFill>
                  <a:schemeClr val="tx1"/>
                </a:solidFill>
                <a:effectLst/>
                <a:latin typeface="+mn-lt"/>
                <a:ea typeface="+mn-ea"/>
                <a:cs typeface="+mn-cs"/>
              </a:rPr>
              <a:t>3b, open-label, non-inferiority trial with 7 sites in Uganda, Kenya and South Africa. </a:t>
            </a:r>
          </a:p>
          <a:p>
            <a:r>
              <a:rPr lang="en-001" sz="1200" b="1" kern="1200" dirty="0">
                <a:solidFill>
                  <a:schemeClr val="tx1"/>
                </a:solidFill>
                <a:effectLst/>
                <a:latin typeface="+mn-lt"/>
                <a:ea typeface="+mn-ea"/>
                <a:cs typeface="+mn-cs"/>
              </a:rPr>
              <a:t>The participants had documented HIV VL &gt;1000 despite being </a:t>
            </a:r>
            <a:r>
              <a:rPr lang="en-001" sz="1200" b="1" kern="1200">
                <a:solidFill>
                  <a:schemeClr val="tx1"/>
                </a:solidFill>
                <a:effectLst/>
                <a:latin typeface="+mn-lt"/>
                <a:ea typeface="+mn-ea"/>
                <a:cs typeface="+mn-cs"/>
              </a:rPr>
              <a:t>ART-experienced OR </a:t>
            </a:r>
            <a:r>
              <a:rPr lang="en-001" sz="1200" b="1" kern="1200" dirty="0">
                <a:solidFill>
                  <a:schemeClr val="tx1"/>
                </a:solidFill>
                <a:effectLst/>
                <a:latin typeface="+mn-lt"/>
                <a:ea typeface="+mn-ea"/>
                <a:cs typeface="+mn-cs"/>
              </a:rPr>
              <a:t>had been disengaged from care for &gt; 4 weeks. </a:t>
            </a:r>
          </a:p>
          <a:p>
            <a:r>
              <a:rPr lang="en-001" sz="1200" b="1" kern="1200" dirty="0">
                <a:solidFill>
                  <a:schemeClr val="tx1"/>
                </a:solidFill>
                <a:effectLst/>
                <a:latin typeface="+mn-lt"/>
                <a:ea typeface="+mn-ea"/>
                <a:cs typeface="+mn-cs"/>
              </a:rPr>
              <a:t>Those who were on second-line</a:t>
            </a:r>
            <a:r>
              <a:rPr lang="en-GB" sz="1200" b="1" kern="1200" dirty="0">
                <a:solidFill>
                  <a:schemeClr val="tx1"/>
                </a:solidFill>
                <a:effectLst/>
                <a:latin typeface="+mn-lt"/>
                <a:ea typeface="+mn-ea"/>
                <a:cs typeface="+mn-cs"/>
              </a:rPr>
              <a:t> ART</a:t>
            </a:r>
            <a:r>
              <a:rPr lang="en-001" sz="1200" b="1" kern="1200" dirty="0">
                <a:solidFill>
                  <a:schemeClr val="tx1"/>
                </a:solidFill>
                <a:effectLst/>
                <a:latin typeface="+mn-lt"/>
                <a:ea typeface="+mn-ea"/>
                <a:cs typeface="+mn-cs"/>
              </a:rPr>
              <a:t>, pregnant or breastfeeding or </a:t>
            </a:r>
            <a:r>
              <a:rPr lang="en-GB" sz="1200" b="1" kern="1200" dirty="0">
                <a:solidFill>
                  <a:schemeClr val="tx1"/>
                </a:solidFill>
                <a:effectLst/>
                <a:latin typeface="+mn-lt"/>
                <a:ea typeface="+mn-ea"/>
                <a:cs typeface="+mn-cs"/>
              </a:rPr>
              <a:t>had </a:t>
            </a:r>
            <a:r>
              <a:rPr lang="en-001" sz="1200" b="1" kern="1200" dirty="0">
                <a:solidFill>
                  <a:schemeClr val="tx1"/>
                </a:solidFill>
                <a:effectLst/>
                <a:latin typeface="+mn-lt"/>
                <a:ea typeface="+mn-ea"/>
                <a:cs typeface="+mn-cs"/>
              </a:rPr>
              <a:t>chronic hepatitis B were excluded. </a:t>
            </a:r>
          </a:p>
          <a:p>
            <a:r>
              <a:rPr lang="en-001" sz="1200" b="1" kern="1200" dirty="0">
                <a:solidFill>
                  <a:schemeClr val="tx1"/>
                </a:solidFill>
                <a:effectLst/>
                <a:latin typeface="+mn-lt"/>
                <a:ea typeface="+mn-ea"/>
                <a:cs typeface="+mn-cs"/>
              </a:rPr>
              <a:t>After </a:t>
            </a:r>
            <a:r>
              <a:rPr lang="en-GB" sz="1200" b="1" kern="1200" dirty="0">
                <a:solidFill>
                  <a:schemeClr val="tx1"/>
                </a:solidFill>
                <a:effectLst/>
                <a:latin typeface="+mn-lt"/>
                <a:ea typeface="+mn-ea"/>
                <a:cs typeface="+mn-cs"/>
              </a:rPr>
              <a:t>at least </a:t>
            </a:r>
            <a:r>
              <a:rPr lang="en-001" sz="1200" b="1" kern="1200" dirty="0">
                <a:solidFill>
                  <a:schemeClr val="tx1"/>
                </a:solidFill>
                <a:effectLst/>
                <a:latin typeface="+mn-lt"/>
                <a:ea typeface="+mn-ea"/>
                <a:cs typeface="+mn-cs"/>
              </a:rPr>
              <a:t>3 months of viral suppression on </a:t>
            </a:r>
            <a:r>
              <a:rPr lang="en-GB" sz="1200" b="1" kern="1200" dirty="0">
                <a:solidFill>
                  <a:schemeClr val="tx1"/>
                </a:solidFill>
                <a:effectLst/>
                <a:latin typeface="+mn-lt"/>
                <a:ea typeface="+mn-ea"/>
                <a:cs typeface="+mn-cs"/>
              </a:rPr>
              <a:t>tenofovir/lamivudine/dolutegravir (TLD), </a:t>
            </a:r>
            <a:r>
              <a:rPr lang="en-001" sz="1200" b="1" kern="1200" dirty="0">
                <a:solidFill>
                  <a:schemeClr val="tx1"/>
                </a:solidFill>
                <a:effectLst/>
                <a:latin typeface="+mn-lt"/>
                <a:ea typeface="+mn-ea"/>
                <a:cs typeface="+mn-cs"/>
              </a:rPr>
              <a:t> participants were randomised 1:1 to either receive 2-monthly cabotegravir / rilpivirine with an optional 1 month oral lead in, or to continue oral therapy</a:t>
            </a:r>
            <a:r>
              <a:rPr lang="en-001" sz="1200" b="1" kern="1200">
                <a:solidFill>
                  <a:schemeClr val="tx1"/>
                </a:solidFill>
                <a:effectLst/>
                <a:latin typeface="+mn-lt"/>
                <a:ea typeface="+mn-ea"/>
                <a:cs typeface="+mn-cs"/>
              </a:rPr>
              <a:t>. </a:t>
            </a:r>
            <a:endParaRPr lang="en-001" dirty="0"/>
          </a:p>
        </p:txBody>
      </p:sp>
      <p:sp>
        <p:nvSpPr>
          <p:cNvPr id="4" name="Slide Number Placeholder 3"/>
          <p:cNvSpPr>
            <a:spLocks noGrp="1"/>
          </p:cNvSpPr>
          <p:nvPr>
            <p:ph type="sldNum" sz="quarter" idx="5"/>
          </p:nvPr>
        </p:nvSpPr>
        <p:spPr/>
        <p:txBody>
          <a:bodyPr/>
          <a:lstStyle/>
          <a:p>
            <a:fld id="{7CF4B26A-E85F-7542-9629-25D4B697731F}" type="slidenum">
              <a:rPr lang="en-001" smtClean="0"/>
              <a:t>29</a:t>
            </a:fld>
            <a:endParaRPr lang="en-001"/>
          </a:p>
        </p:txBody>
      </p:sp>
    </p:spTree>
    <p:extLst>
      <p:ext uri="{BB962C8B-B14F-4D97-AF65-F5344CB8AC3E}">
        <p14:creationId xmlns:p14="http://schemas.microsoft.com/office/powerpoint/2010/main" val="3175358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24B3-9F3B-DB3C-6CFB-F389D7DFF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AB84B-C893-CD8D-7CC0-D178B0B3F4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CA1848-6A47-EA65-5AA7-B5C1D1E05CA1}"/>
              </a:ext>
            </a:extLst>
          </p:cNvPr>
          <p:cNvSpPr>
            <a:spLocks noGrp="1"/>
          </p:cNvSpPr>
          <p:nvPr>
            <p:ph type="body" idx="1"/>
          </p:nvPr>
        </p:nvSpPr>
        <p:spPr/>
        <p:txBody>
          <a:bodyPr/>
          <a:lstStyle/>
          <a:p>
            <a:r>
              <a:rPr lang="fr-CH" sz="1200" b="1" i="0" u="none" strike="noStrike" kern="1200" dirty="0">
                <a:solidFill>
                  <a:schemeClr val="tx1"/>
                </a:solidFill>
                <a:effectLst/>
                <a:latin typeface="+mn-lt"/>
                <a:ea typeface="+mn-ea"/>
                <a:cs typeface="+mn-cs"/>
              </a:rPr>
              <a:t>At </a:t>
            </a:r>
            <a:r>
              <a:rPr lang="fr-CH" sz="1200" b="1" i="0" u="none" strike="noStrike" kern="1200" dirty="0" err="1">
                <a:solidFill>
                  <a:schemeClr val="tx1"/>
                </a:solidFill>
                <a:effectLst/>
                <a:latin typeface="+mn-lt"/>
                <a:ea typeface="+mn-ea"/>
                <a:cs typeface="+mn-cs"/>
              </a:rPr>
              <a:t>week</a:t>
            </a:r>
            <a:r>
              <a:rPr lang="fr-CH" sz="1200" b="1" i="0" u="none" strike="noStrike" kern="1200" dirty="0">
                <a:solidFill>
                  <a:schemeClr val="tx1"/>
                </a:solidFill>
                <a:effectLst/>
                <a:latin typeface="+mn-lt"/>
                <a:ea typeface="+mn-ea"/>
                <a:cs typeface="+mn-cs"/>
              </a:rPr>
              <a:t> 48, the </a:t>
            </a:r>
            <a:r>
              <a:rPr lang="fr-CH" sz="1200" b="1" i="0" u="none" strike="noStrike" kern="1200" dirty="0" err="1">
                <a:solidFill>
                  <a:schemeClr val="tx1"/>
                </a:solidFill>
                <a:effectLst/>
                <a:latin typeface="+mn-lt"/>
                <a:ea typeface="+mn-ea"/>
                <a:cs typeface="+mn-cs"/>
              </a:rPr>
              <a:t>primary</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endpoint</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showed</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that</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cabotegravir</a:t>
            </a:r>
            <a:r>
              <a:rPr lang="fr-CH" sz="1200" b="1" i="0" u="none" strike="noStrike" kern="1200" dirty="0">
                <a:solidFill>
                  <a:schemeClr val="tx1"/>
                </a:solidFill>
                <a:effectLst/>
                <a:latin typeface="+mn-lt"/>
                <a:ea typeface="+mn-ea"/>
                <a:cs typeface="+mn-cs"/>
              </a:rPr>
              <a:t> + </a:t>
            </a:r>
            <a:r>
              <a:rPr lang="fr-CH" sz="1200" b="1" i="0" u="none" strike="noStrike" kern="1200" dirty="0" err="1">
                <a:solidFill>
                  <a:schemeClr val="tx1"/>
                </a:solidFill>
                <a:effectLst/>
                <a:latin typeface="+mn-lt"/>
                <a:ea typeface="+mn-ea"/>
                <a:cs typeface="+mn-cs"/>
              </a:rPr>
              <a:t>rilpivirine</a:t>
            </a:r>
            <a:r>
              <a:rPr lang="fr-CH" sz="1200" b="1" i="0" u="none" strike="noStrike" kern="1200" dirty="0">
                <a:solidFill>
                  <a:schemeClr val="tx1"/>
                </a:solidFill>
                <a:effectLst/>
                <a:latin typeface="+mn-lt"/>
                <a:ea typeface="+mn-ea"/>
                <a:cs typeface="+mn-cs"/>
              </a:rPr>
              <a:t> injections </a:t>
            </a:r>
            <a:r>
              <a:rPr lang="fr-CH" sz="1200" b="1" i="0" u="none" strike="noStrike" kern="1200" dirty="0" err="1">
                <a:solidFill>
                  <a:schemeClr val="tx1"/>
                </a:solidFill>
                <a:effectLst/>
                <a:latin typeface="+mn-lt"/>
                <a:ea typeface="+mn-ea"/>
                <a:cs typeface="+mn-cs"/>
              </a:rPr>
              <a:t>were</a:t>
            </a:r>
            <a:r>
              <a:rPr lang="fr-CH" sz="1200" b="1" i="0" u="none" strike="noStrike" kern="1200" dirty="0">
                <a:solidFill>
                  <a:schemeClr val="tx1"/>
                </a:solidFill>
                <a:effectLst/>
                <a:latin typeface="+mn-lt"/>
                <a:ea typeface="+mn-ea"/>
                <a:cs typeface="+mn-cs"/>
              </a:rPr>
              <a:t> non-</a:t>
            </a:r>
            <a:r>
              <a:rPr lang="fr-CH" sz="1200" b="1" i="0" u="none" strike="noStrike" kern="1200" dirty="0" err="1">
                <a:solidFill>
                  <a:schemeClr val="tx1"/>
                </a:solidFill>
                <a:effectLst/>
                <a:latin typeface="+mn-lt"/>
                <a:ea typeface="+mn-ea"/>
                <a:cs typeface="+mn-cs"/>
              </a:rPr>
              <a:t>inferior</a:t>
            </a:r>
            <a:r>
              <a:rPr lang="fr-CH" sz="1200" b="1" i="0" u="none" strike="noStrike" kern="1200" dirty="0">
                <a:solidFill>
                  <a:schemeClr val="tx1"/>
                </a:solidFill>
                <a:effectLst/>
                <a:latin typeface="+mn-lt"/>
                <a:ea typeface="+mn-ea"/>
                <a:cs typeface="+mn-cs"/>
              </a:rPr>
              <a:t> to </a:t>
            </a:r>
            <a:r>
              <a:rPr lang="fr-CH" sz="1200" b="1" i="0" u="none" strike="noStrike" kern="1200" dirty="0" err="1">
                <a:solidFill>
                  <a:schemeClr val="tx1"/>
                </a:solidFill>
                <a:effectLst/>
                <a:latin typeface="+mn-lt"/>
                <a:ea typeface="+mn-ea"/>
                <a:cs typeface="+mn-cs"/>
              </a:rPr>
              <a:t>daily</a:t>
            </a:r>
            <a:r>
              <a:rPr lang="fr-CH" sz="1200" b="1" i="0" u="none" strike="noStrike" kern="1200" dirty="0">
                <a:solidFill>
                  <a:schemeClr val="tx1"/>
                </a:solidFill>
                <a:effectLst/>
                <a:latin typeface="+mn-lt"/>
                <a:ea typeface="+mn-ea"/>
                <a:cs typeface="+mn-cs"/>
              </a:rPr>
              <a:t> oral </a:t>
            </a:r>
            <a:r>
              <a:rPr lang="fr-CH" sz="1200" b="1" i="0" u="none" strike="noStrike" kern="1200" dirty="0" err="1">
                <a:solidFill>
                  <a:schemeClr val="tx1"/>
                </a:solidFill>
                <a:effectLst/>
                <a:latin typeface="+mn-lt"/>
                <a:ea typeface="+mn-ea"/>
                <a:cs typeface="+mn-cs"/>
              </a:rPr>
              <a:t>therapy</a:t>
            </a:r>
            <a:r>
              <a:rPr lang="fr-CH" sz="1200" b="1" i="0" u="none" strike="noStrike" kern="1200" dirty="0">
                <a:solidFill>
                  <a:schemeClr val="tx1"/>
                </a:solidFill>
                <a:effectLst/>
                <a:latin typeface="+mn-lt"/>
                <a:ea typeface="+mn-ea"/>
                <a:cs typeface="+mn-cs"/>
              </a:rPr>
              <a:t>—</a:t>
            </a:r>
            <a:r>
              <a:rPr lang="fr-CH" sz="1200" b="1" i="0" u="none" strike="noStrike" kern="1200" dirty="0" err="1">
                <a:solidFill>
                  <a:schemeClr val="tx1"/>
                </a:solidFill>
                <a:effectLst/>
                <a:latin typeface="+mn-lt"/>
                <a:ea typeface="+mn-ea"/>
                <a:cs typeface="+mn-cs"/>
              </a:rPr>
              <a:t>even</a:t>
            </a:r>
            <a:r>
              <a:rPr lang="fr-CH" sz="1200" b="1" i="0" u="none" strike="noStrike" kern="1200" dirty="0">
                <a:solidFill>
                  <a:schemeClr val="tx1"/>
                </a:solidFill>
                <a:effectLst/>
                <a:latin typeface="+mn-lt"/>
                <a:ea typeface="+mn-ea"/>
                <a:cs typeface="+mn-cs"/>
              </a:rPr>
              <a:t> in patients </a:t>
            </a:r>
            <a:r>
              <a:rPr lang="fr-CH" sz="1200" b="1" i="0" u="none" strike="noStrike" kern="1200" dirty="0" err="1">
                <a:solidFill>
                  <a:schemeClr val="tx1"/>
                </a:solidFill>
                <a:effectLst/>
                <a:latin typeface="+mn-lt"/>
                <a:ea typeface="+mn-ea"/>
                <a:cs typeface="+mn-cs"/>
              </a:rPr>
              <a:t>whose</a:t>
            </a:r>
            <a:r>
              <a:rPr lang="fr-CH" sz="1200" b="1" i="0" u="none" strike="noStrike" kern="1200" dirty="0">
                <a:solidFill>
                  <a:schemeClr val="tx1"/>
                </a:solidFill>
                <a:effectLst/>
                <a:latin typeface="+mn-lt"/>
                <a:ea typeface="+mn-ea"/>
                <a:cs typeface="+mn-cs"/>
              </a:rPr>
              <a:t> viral </a:t>
            </a:r>
            <a:r>
              <a:rPr lang="fr-CH" sz="1200" b="1" i="0" u="none" strike="noStrike" kern="1200" dirty="0" err="1">
                <a:solidFill>
                  <a:schemeClr val="tx1"/>
                </a:solidFill>
                <a:effectLst/>
                <a:latin typeface="+mn-lt"/>
                <a:ea typeface="+mn-ea"/>
                <a:cs typeface="+mn-cs"/>
              </a:rPr>
              <a:t>load</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was</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uncontrolled</a:t>
            </a:r>
            <a:r>
              <a:rPr lang="fr-CH" sz="1200" b="1" i="0" u="none" strike="noStrike" kern="1200" dirty="0">
                <a:solidFill>
                  <a:schemeClr val="tx1"/>
                </a:solidFill>
                <a:effectLst/>
                <a:latin typeface="+mn-lt"/>
                <a:ea typeface="+mn-ea"/>
                <a:cs typeface="+mn-cs"/>
              </a:rPr>
              <a:t> at </a:t>
            </a:r>
            <a:r>
              <a:rPr lang="fr-CH" sz="1200" b="1" i="0" u="none" strike="noStrike" kern="1200" dirty="0" err="1">
                <a:solidFill>
                  <a:schemeClr val="tx1"/>
                </a:solidFill>
                <a:effectLst/>
                <a:latin typeface="+mn-lt"/>
                <a:ea typeface="+mn-ea"/>
                <a:cs typeface="+mn-cs"/>
              </a:rPr>
              <a:t>baseline</a:t>
            </a:r>
            <a:r>
              <a:rPr lang="fr-CH" sz="1200" b="1" i="0" u="none" strike="noStrike" kern="1200" dirty="0">
                <a:solidFill>
                  <a:schemeClr val="tx1"/>
                </a:solidFill>
                <a:effectLst/>
                <a:latin typeface="+mn-lt"/>
                <a:ea typeface="+mn-ea"/>
                <a:cs typeface="+mn-cs"/>
              </a:rPr>
              <a:t>.</a:t>
            </a:r>
          </a:p>
          <a:p>
            <a:r>
              <a:rPr lang="fr-CH" sz="1200" b="0" i="0" u="none" strike="noStrike" kern="1200" dirty="0">
                <a:solidFill>
                  <a:schemeClr val="tx1"/>
                </a:solidFill>
                <a:effectLst/>
                <a:latin typeface="+mn-lt"/>
                <a:ea typeface="+mn-ea"/>
                <a:cs typeface="+mn-cs"/>
              </a:rPr>
              <a:t> </a:t>
            </a:r>
          </a:p>
          <a:p>
            <a:r>
              <a:rPr lang="en-001" sz="1200" kern="1200">
                <a:solidFill>
                  <a:schemeClr val="tx1"/>
                </a:solidFill>
                <a:effectLst/>
                <a:latin typeface="+mn-lt"/>
                <a:ea typeface="+mn-ea"/>
                <a:cs typeface="+mn-cs"/>
              </a:rPr>
              <a:t>At </a:t>
            </a:r>
            <a:r>
              <a:rPr lang="en-001" sz="1200" kern="1200" dirty="0">
                <a:solidFill>
                  <a:schemeClr val="tx1"/>
                </a:solidFill>
                <a:effectLst/>
                <a:latin typeface="+mn-lt"/>
                <a:ea typeface="+mn-ea"/>
                <a:cs typeface="+mn-cs"/>
              </a:rPr>
              <a:t>week 48 the study had a 99% retention, and 98% of injections were given within window. </a:t>
            </a:r>
          </a:p>
          <a:p>
            <a:r>
              <a:rPr lang="en-001" sz="1200" kern="1200" dirty="0">
                <a:solidFill>
                  <a:schemeClr val="tx1"/>
                </a:solidFill>
                <a:effectLst/>
                <a:latin typeface="+mn-lt"/>
                <a:ea typeface="+mn-ea"/>
                <a:cs typeface="+mn-cs"/>
              </a:rPr>
              <a:t>91% of the participants on the LA arm and 89% in the oral arm remained virally suppressed, demonstrating non-inferiority. </a:t>
            </a:r>
          </a:p>
          <a:p>
            <a:r>
              <a:rPr lang="en-001" sz="1200" kern="1200" dirty="0">
                <a:solidFill>
                  <a:schemeClr val="tx1"/>
                </a:solidFill>
                <a:effectLst/>
                <a:latin typeface="+mn-lt"/>
                <a:ea typeface="+mn-ea"/>
                <a:cs typeface="+mn-cs"/>
              </a:rPr>
              <a:t>In the per protocol population, 94% of participants on LA and 90% on orals remained virally suppressed, demonstrating non-inferiority. </a:t>
            </a:r>
          </a:p>
          <a:p>
            <a:r>
              <a:rPr lang="en-001" sz="1200" kern="1200" dirty="0">
                <a:solidFill>
                  <a:schemeClr val="tx1"/>
                </a:solidFill>
                <a:effectLst/>
                <a:latin typeface="+mn-lt"/>
                <a:ea typeface="+mn-ea"/>
                <a:cs typeface="+mn-cs"/>
              </a:rPr>
              <a:t>Efficacy was not compromised in those with BMI &gt; 30 </a:t>
            </a:r>
            <a:endParaRPr lang="en-001" dirty="0"/>
          </a:p>
        </p:txBody>
      </p:sp>
      <p:sp>
        <p:nvSpPr>
          <p:cNvPr id="4" name="Slide Number Placeholder 3">
            <a:extLst>
              <a:ext uri="{FF2B5EF4-FFF2-40B4-BE49-F238E27FC236}">
                <a16:creationId xmlns:a16="http://schemas.microsoft.com/office/drawing/2014/main" id="{A61262E2-B5B7-0913-AA37-B1C37B0CB9DB}"/>
              </a:ext>
            </a:extLst>
          </p:cNvPr>
          <p:cNvSpPr>
            <a:spLocks noGrp="1"/>
          </p:cNvSpPr>
          <p:nvPr>
            <p:ph type="sldNum" sz="quarter" idx="5"/>
          </p:nvPr>
        </p:nvSpPr>
        <p:spPr/>
        <p:txBody>
          <a:bodyPr/>
          <a:lstStyle/>
          <a:p>
            <a:fld id="{7CF4B26A-E85F-7542-9629-25D4B697731F}" type="slidenum">
              <a:rPr lang="en-001" smtClean="0"/>
              <a:t>30</a:t>
            </a:fld>
            <a:endParaRPr lang="en-001"/>
          </a:p>
        </p:txBody>
      </p:sp>
    </p:spTree>
    <p:extLst>
      <p:ext uri="{BB962C8B-B14F-4D97-AF65-F5344CB8AC3E}">
        <p14:creationId xmlns:p14="http://schemas.microsoft.com/office/powerpoint/2010/main" val="2599960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52FE7-2536-7C45-F150-3877100ADD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0A82F-9C8B-EFFA-5F60-08E6A174DB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CEC32-3CB2-29B8-A222-865EBDD9197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F53D700-45B2-8D3C-0066-6863C56B7C8E}"/>
              </a:ext>
            </a:extLst>
          </p:cNvPr>
          <p:cNvSpPr>
            <a:spLocks noGrp="1"/>
          </p:cNvSpPr>
          <p:nvPr>
            <p:ph type="sldNum" sz="quarter" idx="5"/>
          </p:nvPr>
        </p:nvSpPr>
        <p:spPr/>
        <p:txBody>
          <a:bodyPr/>
          <a:lstStyle/>
          <a:p>
            <a:fld id="{1BE8DCDC-D13C-2549-BE6A-717E9EED41AD}" type="slidenum">
              <a:rPr lang="en-GB" smtClean="0"/>
              <a:t>32</a:t>
            </a:fld>
            <a:endParaRPr lang="en-GB"/>
          </a:p>
        </p:txBody>
      </p:sp>
    </p:spTree>
    <p:extLst>
      <p:ext uri="{BB962C8B-B14F-4D97-AF65-F5344CB8AC3E}">
        <p14:creationId xmlns:p14="http://schemas.microsoft.com/office/powerpoint/2010/main" val="3005368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spcBef>
                <a:spcPts val="500"/>
              </a:spcBef>
              <a:spcAft>
                <a:spcPts val="900"/>
              </a:spcAft>
            </a:pPr>
            <a:r>
              <a:rPr lang="en-US" sz="1800" dirty="0">
                <a:solidFill>
                  <a:srgbClr val="000000"/>
                </a:solidFill>
                <a:effectLst/>
                <a:latin typeface="Arial" panose="020B0604020202020204" pitchFamily="34" charset="0"/>
                <a:ea typeface="Arial" panose="020B0604020202020204" pitchFamily="34" charset="0"/>
              </a:rPr>
              <a:t>Good morning and thank you very much for the opportunity to present, on the behalf of our team, the primary clinical outcome results from the randomized part of the UNITY clinical trial.</a:t>
            </a:r>
            <a:endParaRPr lang="pt-BR" sz="1800" dirty="0">
              <a:solidFill>
                <a:srgbClr val="000000"/>
              </a:solidFill>
              <a:effectLst/>
              <a:latin typeface="Arial" panose="020B0604020202020204" pitchFamily="34" charset="0"/>
              <a:ea typeface="Arial" panose="020B0604020202020204" pitchFamily="34" charset="0"/>
            </a:endParaRP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3DE271-ED70-9046-937D-870AACF69525}" type="slidenum">
              <a:rPr kumimoji="0" lang="pt-B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440437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0660B-014D-AD12-8AD5-97EAB0E7D8F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F169D62-0885-733C-EE51-3E185FD65CD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D96B2B-50BA-21A1-41F9-25825379EF5C}"/>
              </a:ext>
            </a:extLst>
          </p:cNvPr>
          <p:cNvSpPr>
            <a:spLocks noGrp="1"/>
          </p:cNvSpPr>
          <p:nvPr>
            <p:ph type="body" idx="1"/>
          </p:nvPr>
        </p:nvSpPr>
        <p:spPr/>
        <p:txBody>
          <a:bodyPr/>
          <a:lstStyle/>
          <a:p>
            <a:pPr algn="just">
              <a:spcBef>
                <a:spcPts val="500"/>
              </a:spcBef>
              <a:spcAft>
                <a:spcPts val="900"/>
              </a:spcAft>
            </a:pPr>
            <a:r>
              <a:rPr lang="en-US" sz="1800" dirty="0">
                <a:solidFill>
                  <a:srgbClr val="000000"/>
                </a:solidFill>
                <a:effectLst/>
                <a:latin typeface="Arial" panose="020B0604020202020204" pitchFamily="34" charset="0"/>
                <a:ea typeface="Arial" panose="020B0604020202020204" pitchFamily="34" charset="0"/>
              </a:rPr>
              <a:t>Eligible participants were adolescents and adults (≥14 years) with confirmed or highly suspected mpox and at least one active lesion. Those without severe complications were randomized 1:1 to receive tecovirimat or placebo plus standard care for 14 days. Participants with severe complications, severe immunosuppression (e.g., HIV with CD4 &lt;100), or pregnancy/breastfeeding were assigned to an open-label arm receiving tecovirimat and standard care. </a:t>
            </a:r>
            <a:endParaRPr lang="pt-BR" sz="1800" dirty="0">
              <a:solidFill>
                <a:srgbClr val="000000"/>
              </a:solidFill>
              <a:effectLst/>
              <a:latin typeface="Arial" panose="020B0604020202020204" pitchFamily="34" charset="0"/>
              <a:ea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F4E85F38-FFFC-ACCA-9477-7ECFDB9164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E87A8-DA87-A74E-A52B-250DA1FDF73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806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spcBef>
                <a:spcPts val="500"/>
              </a:spcBef>
              <a:spcAft>
                <a:spcPts val="900"/>
              </a:spcAft>
            </a:pPr>
            <a:r>
              <a:rPr lang="en-US" sz="1800" b="1" dirty="0">
                <a:solidFill>
                  <a:srgbClr val="000000"/>
                </a:solidFill>
                <a:effectLst/>
                <a:latin typeface="Arial" panose="020B0604020202020204" pitchFamily="34" charset="0"/>
                <a:ea typeface="Arial" panose="020B0604020202020204" pitchFamily="34" charset="0"/>
              </a:rPr>
              <a:t>The primary outcome</a:t>
            </a:r>
            <a:r>
              <a:rPr lang="en-US" sz="1800" dirty="0">
                <a:solidFill>
                  <a:srgbClr val="000000"/>
                </a:solidFill>
                <a:effectLst/>
                <a:latin typeface="Arial" panose="020B0604020202020204" pitchFamily="34" charset="0"/>
                <a:ea typeface="Arial" panose="020B0604020202020204" pitchFamily="34" charset="0"/>
              </a:rPr>
              <a:t> was measured by the percent decrease in time to complete clinical resolution of all skin or visible mucosal lesions, comparing participants prescribed tecovirimat to those who received no treatment. The analysis followed a treatment policy strategy based on the intention-to-treat principle and was conducted using Weibull regression, which accounts for interval-censored observations. Because we had resolution intervals and not precise dates, we used explicit modelling to derive the time to lesion resolution. The model was adjusted for plus or minus 7 days since symptom onset and for baseline complications.</a:t>
            </a:r>
            <a:endParaRPr lang="pt-BR" sz="1800" dirty="0">
              <a:solidFill>
                <a:srgbClr val="000000"/>
              </a:solidFill>
              <a:effectLst/>
              <a:latin typeface="Arial" panose="020B0604020202020204" pitchFamily="34" charset="0"/>
              <a:ea typeface="Arial" panose="020B0604020202020204" pitchFamily="34" charset="0"/>
            </a:endParaRPr>
          </a:p>
          <a:p>
            <a:r>
              <a:rPr lang="en-US" sz="1800" dirty="0">
                <a:solidFill>
                  <a:srgbClr val="000000"/>
                </a:solidFill>
                <a:effectLst/>
                <a:latin typeface="Arial" panose="020B0604020202020204" pitchFamily="34" charset="0"/>
                <a:ea typeface="DengXian" panose="02010600030101010101" pitchFamily="2" charset="-122"/>
              </a:rPr>
              <a:t>What you see in the graph is the individual resolution windows, one line for each patient in each arm, and the curve shows the population behavior as estimated by the model. Unfortunately, there was no difference between the tecovirimat </a:t>
            </a:r>
            <a:r>
              <a:rPr lang="en-US" sz="1800" dirty="0">
                <a:effectLst/>
                <a:latin typeface="Aptos" panose="020B0004020202020204" pitchFamily="34" charset="0"/>
                <a:ea typeface="DengXian" panose="02010600030101010101" pitchFamily="2" charset="-122"/>
                <a:cs typeface="Times New Roman" panose="02020603050405020304" pitchFamily="18" charset="0"/>
              </a:rPr>
              <a:t>and placebo </a:t>
            </a:r>
            <a:r>
              <a:rPr lang="en-US" sz="1800" dirty="0">
                <a:solidFill>
                  <a:srgbClr val="000000"/>
                </a:solidFill>
                <a:effectLst/>
                <a:latin typeface="Arial" panose="020B0604020202020204" pitchFamily="34" charset="0"/>
                <a:ea typeface="DengXian" panose="02010600030101010101" pitchFamily="2" charset="-122"/>
              </a:rPr>
              <a:t>in the primary analysis</a:t>
            </a:r>
            <a:r>
              <a:rPr lang="en-US" sz="1800" dirty="0">
                <a:effectLst/>
                <a:latin typeface="Aptos" panose="020B0004020202020204" pitchFamily="34" charset="0"/>
                <a:ea typeface="DengXian" panose="02010600030101010101" pitchFamily="2" charset="-122"/>
                <a:cs typeface="Times New Roman" panose="02020603050405020304" pitchFamily="18" charset="0"/>
              </a:rPr>
              <a:t>, with virtually identical median time to complete lesion resolution</a:t>
            </a:r>
            <a:r>
              <a:rPr lang="en-US" sz="1800" dirty="0">
                <a:solidFill>
                  <a:srgbClr val="000000"/>
                </a:solidFill>
                <a:effectLst/>
                <a:latin typeface="Arial" panose="020B0604020202020204" pitchFamily="34" charset="0"/>
                <a:ea typeface="DengXian" panose="02010600030101010101" pitchFamily="2" charset="-122"/>
              </a:rPr>
              <a:t> between groups.</a:t>
            </a:r>
            <a:r>
              <a:rPr lang="pt-BR" sz="2800" dirty="0">
                <a:effectLst/>
              </a:rPr>
              <a:t> </a:t>
            </a:r>
            <a:endParaRPr lang="pt-BR" sz="1800" dirty="0">
              <a:solidFill>
                <a:srgbClr val="000000"/>
              </a:solidFill>
              <a:effectLst/>
              <a:latin typeface="Arial" panose="020B0604020202020204" pitchFamily="34" charset="0"/>
              <a:ea typeface="Arial" panose="020B0604020202020204" pitchFamily="34" charset="0"/>
            </a:endParaRP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3DE271-ED70-9046-937D-870AACF69525}" type="slidenum">
              <a:rPr kumimoji="0" lang="pt-B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pt-BR"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241513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a:extLst>
            <a:ext uri="{FF2B5EF4-FFF2-40B4-BE49-F238E27FC236}">
              <a16:creationId xmlns:a16="http://schemas.microsoft.com/office/drawing/2014/main" id="{5BC1345E-4C26-6D4B-D75A-07E34B7F9F4A}"/>
            </a:ext>
          </a:extLst>
        </p:cNvPr>
        <p:cNvGrpSpPr/>
        <p:nvPr/>
      </p:nvGrpSpPr>
      <p:grpSpPr>
        <a:xfrm>
          <a:off x="0" y="0"/>
          <a:ext cx="0" cy="0"/>
          <a:chOff x="0" y="0"/>
          <a:chExt cx="0" cy="0"/>
        </a:xfrm>
      </p:grpSpPr>
      <p:sp>
        <p:nvSpPr>
          <p:cNvPr id="672" name="Google Shape;672;p22:notes">
            <a:extLst>
              <a:ext uri="{FF2B5EF4-FFF2-40B4-BE49-F238E27FC236}">
                <a16:creationId xmlns:a16="http://schemas.microsoft.com/office/drawing/2014/main" id="{99C53125-AE68-5824-16C0-A1DF18488181}"/>
              </a:ext>
            </a:extLst>
          </p:cNvPr>
          <p:cNvSpPr>
            <a:spLocks noGrp="1" noRot="1" noChangeAspect="1"/>
          </p:cNvSpPr>
          <p:nvPr>
            <p:ph type="sldImg" idx="2"/>
          </p:nvPr>
        </p:nvSpPr>
        <p:spPr>
          <a:xfrm>
            <a:off x="423863" y="1243013"/>
            <a:ext cx="5961062"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3" name="Google Shape;673;p22:notes">
            <a:extLst>
              <a:ext uri="{FF2B5EF4-FFF2-40B4-BE49-F238E27FC236}">
                <a16:creationId xmlns:a16="http://schemas.microsoft.com/office/drawing/2014/main" id="{430B3281-C60B-ED74-B39C-8A1177AE5F31}"/>
              </a:ext>
            </a:extLst>
          </p:cNvPr>
          <p:cNvSpPr txBox="1">
            <a:spLocks noGrp="1"/>
          </p:cNvSpPr>
          <p:nvPr>
            <p:ph type="body" idx="1"/>
          </p:nvPr>
        </p:nvSpPr>
        <p:spPr>
          <a:xfrm>
            <a:off x="680879" y="4784070"/>
            <a:ext cx="5447030" cy="3914239"/>
          </a:xfrm>
          <a:prstGeom prst="rect">
            <a:avLst/>
          </a:prstGeom>
          <a:noFill/>
          <a:ln>
            <a:noFill/>
          </a:ln>
        </p:spPr>
        <p:txBody>
          <a:bodyPr spcFirstLastPara="1" wrap="square" lIns="91425" tIns="45700" rIns="91425" bIns="45700" anchor="t" anchorCtr="0">
            <a:noAutofit/>
          </a:bodyPr>
          <a:lstStyle/>
          <a:p>
            <a:pPr algn="just">
              <a:spcBef>
                <a:spcPts val="500"/>
              </a:spcBef>
              <a:spcAft>
                <a:spcPts val="900"/>
              </a:spcAft>
            </a:pPr>
            <a:r>
              <a:rPr lang="en-US" sz="1800" dirty="0">
                <a:solidFill>
                  <a:srgbClr val="000000"/>
                </a:solidFill>
                <a:effectLst/>
                <a:latin typeface="Arial" panose="020B0604020202020204" pitchFamily="34" charset="0"/>
                <a:ea typeface="Arial" panose="020B0604020202020204" pitchFamily="34" charset="0"/>
              </a:rPr>
              <a:t>In summary, the UNITY findings contribute to a growing body of evidence that tecovirimat is safe but not efficacious for mpox treatment, even in a population with higher prevalence of HIV coinfection.</a:t>
            </a:r>
            <a:endParaRPr lang="pt-BR" sz="1800" dirty="0">
              <a:solidFill>
                <a:srgbClr val="000000"/>
              </a:solidFill>
              <a:effectLst/>
              <a:latin typeface="Arial" panose="020B0604020202020204" pitchFamily="34" charset="0"/>
              <a:ea typeface="Arial" panose="020B0604020202020204" pitchFamily="34" charset="0"/>
            </a:endParaRPr>
          </a:p>
          <a:p>
            <a:pPr algn="just">
              <a:spcBef>
                <a:spcPts val="500"/>
              </a:spcBef>
              <a:spcAft>
                <a:spcPts val="900"/>
              </a:spcAft>
            </a:pPr>
            <a:r>
              <a:rPr lang="en-US" sz="1800" dirty="0">
                <a:solidFill>
                  <a:srgbClr val="000000"/>
                </a:solidFill>
                <a:effectLst/>
                <a:latin typeface="Arial" panose="020B0604020202020204" pitchFamily="34" charset="0"/>
                <a:ea typeface="Arial" panose="020B0604020202020204" pitchFamily="34" charset="0"/>
              </a:rPr>
              <a:t>These findings are consistent with results from both STOMP and PALM-007 trials. Further analyses of the open-label arm, PK/PD profiles, and virologic outcomes, including resistance, are ongoing. It is important to note that individuals at highest risk for severe disease progression were not included in the randomized population. Therefore, there remains a critical and urgent need to identify effective therapeutic options for those most vulnerable to mpox complications.</a:t>
            </a:r>
          </a:p>
          <a:p>
            <a:pPr marL="0" marR="0" indent="0" algn="l" defTabSz="914400" rtl="0" eaLnBrk="1" fontAlgn="auto" latinLnBrk="0" hangingPunct="1">
              <a:lnSpc>
                <a:spcPct val="100000"/>
              </a:lnSpc>
              <a:spcBef>
                <a:spcPts val="500"/>
              </a:spcBef>
              <a:spcAft>
                <a:spcPts val="900"/>
              </a:spcAft>
              <a:buClrTx/>
              <a:buSzTx/>
              <a:buFontTx/>
              <a:buNone/>
              <a:tabLst/>
              <a:defRPr/>
            </a:pP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résultats</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l’étude</a:t>
            </a:r>
            <a:r>
              <a:rPr lang="pt-BR" sz="1800" dirty="0">
                <a:solidFill>
                  <a:srgbClr val="000000"/>
                </a:solidFill>
                <a:effectLst/>
                <a:latin typeface="Arial" panose="020B0604020202020204" pitchFamily="34" charset="0"/>
                <a:ea typeface="Arial" panose="020B0604020202020204" pitchFamily="34" charset="0"/>
              </a:rPr>
              <a:t> UNITY </a:t>
            </a:r>
            <a:r>
              <a:rPr lang="pt-BR" sz="1800" dirty="0" err="1">
                <a:solidFill>
                  <a:srgbClr val="000000"/>
                </a:solidFill>
                <a:effectLst/>
                <a:latin typeface="Arial" panose="020B0604020202020204" pitchFamily="34" charset="0"/>
                <a:ea typeface="Arial" panose="020B0604020202020204" pitchFamily="34" charset="0"/>
              </a:rPr>
              <a:t>s’ajoutent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aux</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données</a:t>
            </a:r>
            <a:r>
              <a:rPr lang="pt-BR" sz="1800" dirty="0">
                <a:solidFill>
                  <a:srgbClr val="000000"/>
                </a:solidFill>
                <a:effectLst/>
                <a:latin typeface="Arial" panose="020B0604020202020204" pitchFamily="34" charset="0"/>
                <a:ea typeface="Arial" panose="020B0604020202020204" pitchFamily="34" charset="0"/>
              </a:rPr>
              <a:t> de plus </a:t>
            </a:r>
            <a:r>
              <a:rPr lang="pt-BR" sz="1800" dirty="0" err="1">
                <a:solidFill>
                  <a:srgbClr val="000000"/>
                </a:solidFill>
                <a:effectLst/>
                <a:latin typeface="Arial" panose="020B0604020202020204" pitchFamily="34" charset="0"/>
                <a:ea typeface="Arial" panose="020B0604020202020204" pitchFamily="34" charset="0"/>
              </a:rPr>
              <a:t>en</a:t>
            </a:r>
            <a:r>
              <a:rPr lang="pt-BR" sz="1800" dirty="0">
                <a:solidFill>
                  <a:srgbClr val="000000"/>
                </a:solidFill>
                <a:effectLst/>
                <a:latin typeface="Arial" panose="020B0604020202020204" pitchFamily="34" charset="0"/>
                <a:ea typeface="Arial" panose="020B0604020202020204" pitchFamily="34" charset="0"/>
              </a:rPr>
              <a:t> plus </a:t>
            </a:r>
            <a:r>
              <a:rPr lang="pt-BR" sz="1800" dirty="0" err="1">
                <a:solidFill>
                  <a:srgbClr val="000000"/>
                </a:solidFill>
                <a:effectLst/>
                <a:latin typeface="Arial" panose="020B0604020202020204" pitchFamily="34" charset="0"/>
                <a:ea typeface="Arial" panose="020B0604020202020204" pitchFamily="34" charset="0"/>
              </a:rPr>
              <a:t>nombreuses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indiquant</a:t>
            </a:r>
            <a:r>
              <a:rPr lang="pt-BR" sz="1800" dirty="0">
                <a:solidFill>
                  <a:srgbClr val="000000"/>
                </a:solidFill>
                <a:effectLst/>
                <a:latin typeface="Arial" panose="020B0604020202020204" pitchFamily="34" charset="0"/>
                <a:ea typeface="Arial" panose="020B0604020202020204" pitchFamily="34" charset="0"/>
              </a:rPr>
              <a:t> que </a:t>
            </a:r>
            <a:r>
              <a:rPr lang="pt-BR" sz="1800" dirty="0" err="1">
                <a:solidFill>
                  <a:srgbClr val="000000"/>
                </a:solidFill>
                <a:effectLst/>
                <a:latin typeface="Arial" panose="020B0604020202020204" pitchFamily="34" charset="0"/>
                <a:ea typeface="Arial" panose="020B0604020202020204" pitchFamily="34" charset="0"/>
              </a:rPr>
              <a:t>le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tecovirimat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présente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un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bon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profil</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sécurité</a:t>
            </a:r>
            <a:r>
              <a:rPr lang="pt-BR" sz="1800" dirty="0">
                <a:solidFill>
                  <a:srgbClr val="000000"/>
                </a:solidFill>
                <a:effectLst/>
                <a:latin typeface="Arial" panose="020B0604020202020204" pitchFamily="34" charset="0"/>
                <a:ea typeface="Arial" panose="020B0604020202020204" pitchFamily="34" charset="0"/>
              </a:rPr>
              <a:t>, mais n’</a:t>
            </a:r>
            <a:r>
              <a:rPr lang="pt-BR" sz="1800" dirty="0" err="1">
                <a:solidFill>
                  <a:srgbClr val="000000"/>
                </a:solidFill>
                <a:effectLst/>
                <a:latin typeface="Arial" panose="020B0604020202020204" pitchFamily="34" charset="0"/>
                <a:ea typeface="Arial" panose="020B0604020202020204" pitchFamily="34" charset="0"/>
              </a:rPr>
              <a:t>accélère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pas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la</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résolution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lésions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liées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au</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mpox</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y</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compris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dans</a:t>
            </a:r>
            <a:r>
              <a:rPr lang="pt-BR" sz="1800" dirty="0">
                <a:solidFill>
                  <a:srgbClr val="000000"/>
                </a:solidFill>
                <a:effectLst/>
                <a:latin typeface="Arial" panose="020B0604020202020204" pitchFamily="34" charset="0"/>
                <a:ea typeface="Arial" panose="020B0604020202020204" pitchFamily="34" charset="0"/>
              </a:rPr>
              <a:t> une </a:t>
            </a:r>
            <a:r>
              <a:rPr lang="pt-BR" sz="1800" dirty="0" err="1">
                <a:solidFill>
                  <a:srgbClr val="000000"/>
                </a:solidFill>
                <a:effectLst/>
                <a:latin typeface="Arial" panose="020B0604020202020204" pitchFamily="34" charset="0"/>
                <a:ea typeface="Arial" panose="020B0604020202020204" pitchFamily="34" charset="0"/>
              </a:rPr>
              <a:t>population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avec</a:t>
            </a:r>
            <a:r>
              <a:rPr lang="pt-BR" sz="1800" dirty="0">
                <a:solidFill>
                  <a:srgbClr val="000000"/>
                </a:solidFill>
                <a:effectLst/>
                <a:latin typeface="Arial" panose="020B0604020202020204" pitchFamily="34" charset="0"/>
                <a:ea typeface="Arial" panose="020B0604020202020204" pitchFamily="34" charset="0"/>
              </a:rPr>
              <a:t> une forte </a:t>
            </a:r>
            <a:r>
              <a:rPr lang="pt-BR" sz="1800" dirty="0" err="1">
                <a:solidFill>
                  <a:srgbClr val="000000"/>
                </a:solidFill>
                <a:effectLst/>
                <a:latin typeface="Arial" panose="020B0604020202020204" pitchFamily="34" charset="0"/>
                <a:ea typeface="Arial" panose="020B0604020202020204" pitchFamily="34" charset="0"/>
              </a:rPr>
              <a:t>prévalence</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co-infection</a:t>
            </a:r>
            <a:r>
              <a:rPr lang="pt-BR" sz="1800" dirty="0">
                <a:solidFill>
                  <a:srgbClr val="000000"/>
                </a:solidFill>
                <a:effectLst/>
                <a:latin typeface="Arial" panose="020B0604020202020204" pitchFamily="34" charset="0"/>
                <a:ea typeface="Arial" panose="020B0604020202020204" pitchFamily="34" charset="0"/>
              </a:rPr>
              <a:t> par </a:t>
            </a:r>
            <a:r>
              <a:rPr lang="pt-BR" sz="1800" dirty="0" err="1">
                <a:solidFill>
                  <a:srgbClr val="000000"/>
                </a:solidFill>
                <a:effectLst/>
                <a:latin typeface="Arial" panose="020B0604020202020204" pitchFamily="34" charset="0"/>
                <a:ea typeface="Arial" panose="020B0604020202020204" pitchFamily="34" charset="0"/>
              </a:rPr>
              <a:t>le</a:t>
            </a:r>
            <a:r>
              <a:rPr lang="pt-BR" sz="1800" dirty="0">
                <a:solidFill>
                  <a:srgbClr val="000000"/>
                </a:solidFill>
                <a:effectLst/>
                <a:latin typeface="Arial" panose="020B0604020202020204" pitchFamily="34" charset="0"/>
                <a:ea typeface="Arial" panose="020B0604020202020204" pitchFamily="34" charset="0"/>
              </a:rPr>
              <a:t> VIH.</a:t>
            </a:r>
            <a:br>
              <a:rPr lang="pt-BR" sz="1800" dirty="0">
                <a:solidFill>
                  <a:srgbClr val="000000"/>
                </a:solidFill>
                <a:effectLst/>
                <a:latin typeface="Arial" panose="020B0604020202020204" pitchFamily="34" charset="0"/>
                <a:ea typeface="Arial" panose="020B0604020202020204" pitchFamily="34" charset="0"/>
              </a:rPr>
            </a:br>
            <a:r>
              <a:rPr lang="pt-BR" sz="1800" dirty="0" err="1">
                <a:solidFill>
                  <a:srgbClr val="000000"/>
                </a:solidFill>
                <a:effectLst/>
                <a:latin typeface="Arial" panose="020B0604020202020204" pitchFamily="34" charset="0"/>
                <a:ea typeface="Arial" panose="020B0604020202020204" pitchFamily="34" charset="0"/>
              </a:rPr>
              <a:t>Ces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résultats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sont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cohérents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avec</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ceux</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études</a:t>
            </a:r>
            <a:r>
              <a:rPr lang="pt-BR" sz="1800" dirty="0">
                <a:solidFill>
                  <a:srgbClr val="000000"/>
                </a:solidFill>
                <a:effectLst/>
                <a:latin typeface="Arial" panose="020B0604020202020204" pitchFamily="34" charset="0"/>
                <a:ea typeface="Arial" panose="020B0604020202020204" pitchFamily="34" charset="0"/>
              </a:rPr>
              <a:t> STOMP (</a:t>
            </a:r>
            <a:r>
              <a:rPr lang="pt-BR" sz="1800" dirty="0" err="1">
                <a:solidFill>
                  <a:srgbClr val="000000"/>
                </a:solidFill>
                <a:effectLst/>
                <a:latin typeface="Arial" panose="020B0604020202020204" pitchFamily="34" charset="0"/>
                <a:ea typeface="Arial" panose="020B0604020202020204" pitchFamily="34" charset="0"/>
              </a:rPr>
              <a:t>clade</a:t>
            </a:r>
            <a:r>
              <a:rPr lang="pt-BR" sz="1800" dirty="0">
                <a:solidFill>
                  <a:srgbClr val="000000"/>
                </a:solidFill>
                <a:effectLst/>
                <a:latin typeface="Arial" panose="020B0604020202020204" pitchFamily="34" charset="0"/>
                <a:ea typeface="Arial" panose="020B0604020202020204" pitchFamily="34" charset="0"/>
              </a:rPr>
              <a:t> II) et PALM-007 (</a:t>
            </a:r>
            <a:r>
              <a:rPr lang="pt-BR" sz="1800" dirty="0" err="1">
                <a:solidFill>
                  <a:srgbClr val="000000"/>
                </a:solidFill>
                <a:effectLst/>
                <a:latin typeface="Arial" panose="020B0604020202020204" pitchFamily="34" charset="0"/>
                <a:ea typeface="Arial" panose="020B0604020202020204" pitchFamily="34" charset="0"/>
              </a:rPr>
              <a:t>clade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I</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mpox</a:t>
            </a:r>
            <a:r>
              <a:rPr lang="pt-BR" sz="1800" dirty="0">
                <a:solidFill>
                  <a:srgbClr val="000000"/>
                </a:solidFill>
                <a:effectLst/>
                <a:latin typeface="Arial" panose="020B0604020202020204" pitchFamily="34" charset="0"/>
                <a:ea typeface="Arial" panose="020B0604020202020204" pitchFamily="34" charset="0"/>
              </a:rPr>
              <a:t>).</a:t>
            </a:r>
            <a:br>
              <a:rPr lang="pt-BR" sz="1800" dirty="0">
                <a:solidFill>
                  <a:srgbClr val="000000"/>
                </a:solidFill>
                <a:effectLst/>
                <a:latin typeface="Arial" panose="020B0604020202020204" pitchFamily="34" charset="0"/>
                <a:ea typeface="Arial" panose="020B0604020202020204" pitchFamily="34" charset="0"/>
              </a:rPr>
            </a:br>
            <a:r>
              <a:rPr lang="pt-BR" sz="1800" dirty="0">
                <a:solidFill>
                  <a:srgbClr val="000000"/>
                </a:solidFill>
                <a:effectLst/>
                <a:latin typeface="Arial" panose="020B0604020202020204" pitchFamily="34" charset="0"/>
                <a:ea typeface="Arial" panose="020B0604020202020204" pitchFamily="34" charset="0"/>
              </a:rPr>
              <a:t>Des </a:t>
            </a:r>
            <a:r>
              <a:rPr lang="pt-BR" sz="1800" dirty="0" err="1">
                <a:solidFill>
                  <a:srgbClr val="000000"/>
                </a:solidFill>
                <a:effectLst/>
                <a:latin typeface="Arial" panose="020B0604020202020204" pitchFamily="34" charset="0"/>
                <a:ea typeface="Arial" panose="020B0604020202020204" pitchFamily="34" charset="0"/>
              </a:rPr>
              <a:t>travaux</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sont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en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cours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pour</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analyser</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la</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cohorte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en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ouvert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ainsi</a:t>
            </a:r>
            <a:r>
              <a:rPr lang="pt-BR" sz="1800" dirty="0">
                <a:solidFill>
                  <a:srgbClr val="000000"/>
                </a:solidFill>
                <a:effectLst/>
                <a:latin typeface="Arial" panose="020B0604020202020204" pitchFamily="34" charset="0"/>
                <a:ea typeface="Arial" panose="020B0604020202020204" pitchFamily="34" charset="0"/>
              </a:rPr>
              <a:t> que </a:t>
            </a:r>
            <a:r>
              <a:rPr lang="pt-BR" sz="1800" dirty="0" err="1">
                <a:solidFill>
                  <a:srgbClr val="000000"/>
                </a:solidFill>
                <a:effectLst/>
                <a:latin typeface="Arial" panose="020B0604020202020204" pitchFamily="34" charset="0"/>
                <a:ea typeface="Arial" panose="020B0604020202020204" pitchFamily="34" charset="0"/>
              </a:rPr>
              <a:t>les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résultats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pharmacocinétiques</a:t>
            </a:r>
            <a:r>
              <a:rPr lang="pt-BR" sz="1800" dirty="0">
                <a:solidFill>
                  <a:srgbClr val="000000"/>
                </a:solidFill>
                <a:effectLst/>
                <a:latin typeface="Arial" panose="020B0604020202020204" pitchFamily="34" charset="0"/>
                <a:ea typeface="Arial" panose="020B0604020202020204" pitchFamily="34" charset="0"/>
              </a:rPr>
              <a:t>/</a:t>
            </a:r>
            <a:r>
              <a:rPr lang="pt-BR" sz="1800" dirty="0" err="1">
                <a:solidFill>
                  <a:srgbClr val="000000"/>
                </a:solidFill>
                <a:effectLst/>
                <a:latin typeface="Arial" panose="020B0604020202020204" pitchFamily="34" charset="0"/>
                <a:ea typeface="Arial" panose="020B0604020202020204" pitchFamily="34" charset="0"/>
              </a:rPr>
              <a:t>pharmacodynamiques</a:t>
            </a:r>
            <a:r>
              <a:rPr lang="pt-BR" sz="1800" dirty="0">
                <a:solidFill>
                  <a:srgbClr val="000000"/>
                </a:solidFill>
                <a:effectLst/>
                <a:latin typeface="Arial" panose="020B0604020202020204" pitchFamily="34" charset="0"/>
                <a:ea typeface="Arial" panose="020B0604020202020204" pitchFamily="34" charset="0"/>
              </a:rPr>
              <a:t> et </a:t>
            </a:r>
            <a:r>
              <a:rPr lang="pt-BR" sz="1800" dirty="0" err="1">
                <a:solidFill>
                  <a:srgbClr val="000000"/>
                </a:solidFill>
                <a:effectLst/>
                <a:latin typeface="Arial" panose="020B0604020202020204" pitchFamily="34" charset="0"/>
                <a:ea typeface="Arial" panose="020B0604020202020204" pitchFamily="34" charset="0"/>
              </a:rPr>
              <a:t>virologiques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y</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compris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en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termes</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résistance</a:t>
            </a:r>
            <a:r>
              <a:rPr lang="pt-BR" sz="1800" dirty="0">
                <a:solidFill>
                  <a:srgbClr val="000000"/>
                </a:solidFill>
                <a:effectLst/>
                <a:latin typeface="Arial" panose="020B0604020202020204" pitchFamily="34" charset="0"/>
                <a:ea typeface="Arial" panose="020B0604020202020204" pitchFamily="34" charset="0"/>
              </a:rPr>
              <a:t>.</a:t>
            </a:r>
            <a:br>
              <a:rPr lang="pt-BR" sz="1800" dirty="0">
                <a:solidFill>
                  <a:srgbClr val="000000"/>
                </a:solidFill>
                <a:effectLst/>
                <a:latin typeface="Arial" panose="020B0604020202020204" pitchFamily="34" charset="0"/>
                <a:ea typeface="Arial" panose="020B0604020202020204" pitchFamily="34" charset="0"/>
              </a:rPr>
            </a:br>
            <a:r>
              <a:rPr lang="pt-BR" sz="1800" dirty="0" err="1">
                <a:solidFill>
                  <a:srgbClr val="000000"/>
                </a:solidFill>
                <a:effectLst/>
                <a:latin typeface="Arial" panose="020B0604020202020204" pitchFamily="34" charset="0"/>
                <a:ea typeface="Arial" panose="020B0604020202020204" pitchFamily="34" charset="0"/>
              </a:rPr>
              <a:t>Les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personnes</a:t>
            </a:r>
            <a:r>
              <a:rPr lang="pt-BR" sz="1800" dirty="0">
                <a:solidFill>
                  <a:srgbClr val="000000"/>
                </a:solidFill>
                <a:effectLst/>
                <a:latin typeface="Arial" panose="020B0604020202020204" pitchFamily="34" charset="0"/>
                <a:ea typeface="Arial" panose="020B0604020202020204" pitchFamily="34" charset="0"/>
              </a:rPr>
              <a:t> à plus </a:t>
            </a:r>
            <a:r>
              <a:rPr lang="pt-BR" sz="1800" dirty="0" err="1">
                <a:solidFill>
                  <a:srgbClr val="000000"/>
                </a:solidFill>
                <a:effectLst/>
                <a:latin typeface="Arial" panose="020B0604020202020204" pitchFamily="34" charset="0"/>
                <a:ea typeface="Arial" panose="020B0604020202020204" pitchFamily="34" charset="0"/>
              </a:rPr>
              <a:t>haut</a:t>
            </a:r>
            <a:r>
              <a:rPr lang="pt-BR" sz="1800" dirty="0">
                <a:solidFill>
                  <a:srgbClr val="000000"/>
                </a:solidFill>
                <a:effectLst/>
                <a:latin typeface="Arial" panose="020B0604020202020204" pitchFamily="34" charset="0"/>
                <a:ea typeface="Arial" panose="020B0604020202020204" pitchFamily="34" charset="0"/>
              </a:rPr>
              <a:t> risque de </a:t>
            </a:r>
            <a:r>
              <a:rPr lang="pt-BR" sz="1800" dirty="0" err="1">
                <a:solidFill>
                  <a:srgbClr val="000000"/>
                </a:solidFill>
                <a:effectLst/>
                <a:latin typeface="Arial" panose="020B0604020202020204" pitchFamily="34" charset="0"/>
                <a:ea typeface="Arial" panose="020B0604020202020204" pitchFamily="34" charset="0"/>
              </a:rPr>
              <a:t>progression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sévère</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la</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maladie</a:t>
            </a:r>
            <a:r>
              <a:rPr lang="pt-BR" sz="1800" dirty="0">
                <a:solidFill>
                  <a:srgbClr val="000000"/>
                </a:solidFill>
                <a:effectLst/>
                <a:latin typeface="Arial" panose="020B0604020202020204" pitchFamily="34" charset="0"/>
                <a:ea typeface="Arial" panose="020B0604020202020204" pitchFamily="34" charset="0"/>
              </a:rPr>
              <a:t> n’</a:t>
            </a:r>
            <a:r>
              <a:rPr lang="pt-BR" sz="1800" dirty="0" err="1">
                <a:solidFill>
                  <a:srgbClr val="000000"/>
                </a:solidFill>
                <a:effectLst/>
                <a:latin typeface="Arial" panose="020B0604020202020204" pitchFamily="34" charset="0"/>
                <a:ea typeface="Arial" panose="020B0604020202020204" pitchFamily="34" charset="0"/>
              </a:rPr>
              <a:t>étaient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pas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incluses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dans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la</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population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randomisée</a:t>
            </a:r>
            <a:r>
              <a:rPr lang="pt-BR" sz="1800" dirty="0">
                <a:solidFill>
                  <a:srgbClr val="000000"/>
                </a:solidFill>
                <a:effectLst/>
                <a:latin typeface="Arial" panose="020B0604020202020204" pitchFamily="34" charset="0"/>
                <a:ea typeface="Arial" panose="020B0604020202020204" pitchFamily="34" charset="0"/>
              </a:rPr>
              <a:t>.</a:t>
            </a:r>
            <a:br>
              <a:rPr lang="pt-BR" sz="1800" dirty="0">
                <a:solidFill>
                  <a:srgbClr val="000000"/>
                </a:solidFill>
                <a:effectLst/>
                <a:latin typeface="Arial" panose="020B0604020202020204" pitchFamily="34" charset="0"/>
                <a:ea typeface="Arial" panose="020B0604020202020204" pitchFamily="34" charset="0"/>
              </a:rPr>
            </a:br>
            <a:r>
              <a:rPr lang="pt-BR" sz="1800" dirty="0">
                <a:solidFill>
                  <a:srgbClr val="000000"/>
                </a:solidFill>
                <a:effectLst/>
                <a:latin typeface="Arial" panose="020B0604020202020204" pitchFamily="34" charset="0"/>
                <a:ea typeface="Arial" panose="020B0604020202020204" pitchFamily="34" charset="0"/>
              </a:rPr>
              <a:t>Il </a:t>
            </a:r>
            <a:r>
              <a:rPr lang="pt-BR" sz="1800" dirty="0" err="1">
                <a:solidFill>
                  <a:srgbClr val="000000"/>
                </a:solidFill>
                <a:effectLst/>
                <a:latin typeface="Arial" panose="020B0604020202020204" pitchFamily="34" charset="0"/>
                <a:ea typeface="Arial" panose="020B0604020202020204" pitchFamily="34" charset="0"/>
              </a:rPr>
              <a:t>demeure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donc</a:t>
            </a:r>
            <a:r>
              <a:rPr lang="pt-BR" sz="1800" dirty="0">
                <a:solidFill>
                  <a:srgbClr val="000000"/>
                </a:solidFill>
                <a:effectLst/>
                <a:latin typeface="Arial" panose="020B0604020202020204" pitchFamily="34" charset="0"/>
                <a:ea typeface="Arial" panose="020B0604020202020204" pitchFamily="34" charset="0"/>
              </a:rPr>
              <a:t> crucial d’</a:t>
            </a:r>
            <a:r>
              <a:rPr lang="pt-BR" sz="1800" dirty="0" err="1">
                <a:solidFill>
                  <a:srgbClr val="000000"/>
                </a:solidFill>
                <a:effectLst/>
                <a:latin typeface="Arial" panose="020B0604020202020204" pitchFamily="34" charset="0"/>
                <a:ea typeface="Arial" panose="020B0604020202020204" pitchFamily="34" charset="0"/>
              </a:rPr>
              <a:t>identifier</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options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thérapeutiques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efficaces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pour</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cette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population</a:t>
            </a:r>
            <a:r>
              <a:rPr lang="pt-BR" sz="1800" dirty="0">
                <a:solidFill>
                  <a:srgbClr val="000000"/>
                </a:solidFill>
                <a:effectLst/>
                <a:latin typeface="Arial" panose="020B0604020202020204" pitchFamily="34" charset="0"/>
                <a:ea typeface="Arial" panose="020B0604020202020204" pitchFamily="34" charset="0"/>
              </a:rPr>
              <a:t>. </a:t>
            </a:r>
          </a:p>
        </p:txBody>
      </p:sp>
      <p:sp>
        <p:nvSpPr>
          <p:cNvPr id="674" name="Google Shape;674;p22:notes">
            <a:extLst>
              <a:ext uri="{FF2B5EF4-FFF2-40B4-BE49-F238E27FC236}">
                <a16:creationId xmlns:a16="http://schemas.microsoft.com/office/drawing/2014/main" id="{0644FD15-DB6C-FE91-803F-7EEFA79A79D0}"/>
              </a:ext>
            </a:extLst>
          </p:cNvPr>
          <p:cNvSpPr txBox="1">
            <a:spLocks noGrp="1"/>
          </p:cNvSpPr>
          <p:nvPr>
            <p:ph type="sldNum" idx="12"/>
          </p:nvPr>
        </p:nvSpPr>
        <p:spPr>
          <a:xfrm>
            <a:off x="3856737" y="9442154"/>
            <a:ext cx="2950475" cy="49877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fr-CH"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129926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a:extLst>
            <a:ext uri="{FF2B5EF4-FFF2-40B4-BE49-F238E27FC236}">
              <a16:creationId xmlns:a16="http://schemas.microsoft.com/office/drawing/2014/main" id="{4DFB8E5D-80FB-7771-916A-EBC7982FB5F6}"/>
            </a:ext>
          </a:extLst>
        </p:cNvPr>
        <p:cNvGrpSpPr/>
        <p:nvPr/>
      </p:nvGrpSpPr>
      <p:grpSpPr>
        <a:xfrm>
          <a:off x="0" y="0"/>
          <a:ext cx="0" cy="0"/>
          <a:chOff x="0" y="0"/>
          <a:chExt cx="0" cy="0"/>
        </a:xfrm>
      </p:grpSpPr>
      <p:sp>
        <p:nvSpPr>
          <p:cNvPr id="672" name="Google Shape;672;p22:notes">
            <a:extLst>
              <a:ext uri="{FF2B5EF4-FFF2-40B4-BE49-F238E27FC236}">
                <a16:creationId xmlns:a16="http://schemas.microsoft.com/office/drawing/2014/main" id="{F75FDE52-129F-2DBA-83D0-CCF2D0A0ACED}"/>
              </a:ext>
            </a:extLst>
          </p:cNvPr>
          <p:cNvSpPr>
            <a:spLocks noGrp="1" noRot="1" noChangeAspect="1"/>
          </p:cNvSpPr>
          <p:nvPr>
            <p:ph type="sldImg" idx="2"/>
          </p:nvPr>
        </p:nvSpPr>
        <p:spPr>
          <a:xfrm>
            <a:off x="423863" y="1243013"/>
            <a:ext cx="5961062" cy="33543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3" name="Google Shape;673;p22:notes">
            <a:extLst>
              <a:ext uri="{FF2B5EF4-FFF2-40B4-BE49-F238E27FC236}">
                <a16:creationId xmlns:a16="http://schemas.microsoft.com/office/drawing/2014/main" id="{0E93CE43-0252-E466-AE53-0C1156C9154D}"/>
              </a:ext>
            </a:extLst>
          </p:cNvPr>
          <p:cNvSpPr txBox="1">
            <a:spLocks noGrp="1"/>
          </p:cNvSpPr>
          <p:nvPr>
            <p:ph type="body" idx="1"/>
          </p:nvPr>
        </p:nvSpPr>
        <p:spPr>
          <a:xfrm>
            <a:off x="680879" y="4784070"/>
            <a:ext cx="5447030" cy="3914239"/>
          </a:xfrm>
          <a:prstGeom prst="rect">
            <a:avLst/>
          </a:prstGeom>
          <a:noFill/>
          <a:ln>
            <a:noFill/>
          </a:ln>
        </p:spPr>
        <p:txBody>
          <a:bodyPr spcFirstLastPara="1" wrap="square" lIns="91425" tIns="45700" rIns="91425" bIns="45700" anchor="t" anchorCtr="0">
            <a:noAutofit/>
          </a:bodyPr>
          <a:lstStyle/>
          <a:p>
            <a:pPr algn="just">
              <a:spcBef>
                <a:spcPts val="500"/>
              </a:spcBef>
              <a:spcAft>
                <a:spcPts val="900"/>
              </a:spcAft>
            </a:pPr>
            <a:r>
              <a:rPr lang="en-US" sz="1800" dirty="0">
                <a:solidFill>
                  <a:srgbClr val="000000"/>
                </a:solidFill>
                <a:effectLst/>
                <a:latin typeface="Arial" panose="020B0604020202020204" pitchFamily="34" charset="0"/>
                <a:ea typeface="Arial" panose="020B0604020202020204" pitchFamily="34" charset="0"/>
              </a:rPr>
              <a:t>In summary, the UNITY findings contribute to a growing body of evidence that tecovirimat is safe but not efficacious for mpox treatment, even in a population with higher prevalence of HIV coinfection.</a:t>
            </a:r>
            <a:endParaRPr lang="pt-BR" sz="1800" dirty="0">
              <a:solidFill>
                <a:srgbClr val="000000"/>
              </a:solidFill>
              <a:effectLst/>
              <a:latin typeface="Arial" panose="020B0604020202020204" pitchFamily="34" charset="0"/>
              <a:ea typeface="Arial" panose="020B0604020202020204" pitchFamily="34" charset="0"/>
            </a:endParaRPr>
          </a:p>
          <a:p>
            <a:pPr algn="just">
              <a:spcBef>
                <a:spcPts val="500"/>
              </a:spcBef>
              <a:spcAft>
                <a:spcPts val="900"/>
              </a:spcAft>
            </a:pPr>
            <a:r>
              <a:rPr lang="en-US" sz="1800" dirty="0">
                <a:solidFill>
                  <a:srgbClr val="000000"/>
                </a:solidFill>
                <a:effectLst/>
                <a:latin typeface="Arial" panose="020B0604020202020204" pitchFamily="34" charset="0"/>
                <a:ea typeface="Arial" panose="020B0604020202020204" pitchFamily="34" charset="0"/>
              </a:rPr>
              <a:t>These findings are consistent with results from both STOMP and PALM-007 trials. Further analyses of the open-label arm, PK/PD profiles, and virologic outcomes, including resistance, are ongoing. It is important to note that individuals at highest risk for severe disease progression were not included in the randomized population. Therefore, there remains a critical and urgent need to identify effective therapeutic options for those most vulnerable to mpox complications.</a:t>
            </a:r>
          </a:p>
          <a:p>
            <a:pPr marL="0" marR="0" indent="0" algn="l" defTabSz="914400" rtl="0" eaLnBrk="1" fontAlgn="auto" latinLnBrk="0" hangingPunct="1">
              <a:lnSpc>
                <a:spcPct val="100000"/>
              </a:lnSpc>
              <a:spcBef>
                <a:spcPts val="500"/>
              </a:spcBef>
              <a:spcAft>
                <a:spcPts val="900"/>
              </a:spcAft>
              <a:buClrTx/>
              <a:buSzTx/>
              <a:buFontTx/>
              <a:buNone/>
              <a:tabLst/>
              <a:defRPr/>
            </a:pP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résultats</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l’étude</a:t>
            </a:r>
            <a:r>
              <a:rPr lang="pt-BR" sz="1800" dirty="0">
                <a:solidFill>
                  <a:srgbClr val="000000"/>
                </a:solidFill>
                <a:effectLst/>
                <a:latin typeface="Arial" panose="020B0604020202020204" pitchFamily="34" charset="0"/>
                <a:ea typeface="Arial" panose="020B0604020202020204" pitchFamily="34" charset="0"/>
              </a:rPr>
              <a:t> UNITY </a:t>
            </a:r>
            <a:r>
              <a:rPr lang="pt-BR" sz="1800" dirty="0" err="1">
                <a:solidFill>
                  <a:srgbClr val="000000"/>
                </a:solidFill>
                <a:effectLst/>
                <a:latin typeface="Arial" panose="020B0604020202020204" pitchFamily="34" charset="0"/>
                <a:ea typeface="Arial" panose="020B0604020202020204" pitchFamily="34" charset="0"/>
              </a:rPr>
              <a:t>s’ajoutent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aux</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données</a:t>
            </a:r>
            <a:r>
              <a:rPr lang="pt-BR" sz="1800" dirty="0">
                <a:solidFill>
                  <a:srgbClr val="000000"/>
                </a:solidFill>
                <a:effectLst/>
                <a:latin typeface="Arial" panose="020B0604020202020204" pitchFamily="34" charset="0"/>
                <a:ea typeface="Arial" panose="020B0604020202020204" pitchFamily="34" charset="0"/>
              </a:rPr>
              <a:t> de plus </a:t>
            </a:r>
            <a:r>
              <a:rPr lang="pt-BR" sz="1800" dirty="0" err="1">
                <a:solidFill>
                  <a:srgbClr val="000000"/>
                </a:solidFill>
                <a:effectLst/>
                <a:latin typeface="Arial" panose="020B0604020202020204" pitchFamily="34" charset="0"/>
                <a:ea typeface="Arial" panose="020B0604020202020204" pitchFamily="34" charset="0"/>
              </a:rPr>
              <a:t>en</a:t>
            </a:r>
            <a:r>
              <a:rPr lang="pt-BR" sz="1800" dirty="0">
                <a:solidFill>
                  <a:srgbClr val="000000"/>
                </a:solidFill>
                <a:effectLst/>
                <a:latin typeface="Arial" panose="020B0604020202020204" pitchFamily="34" charset="0"/>
                <a:ea typeface="Arial" panose="020B0604020202020204" pitchFamily="34" charset="0"/>
              </a:rPr>
              <a:t> plus </a:t>
            </a:r>
            <a:r>
              <a:rPr lang="pt-BR" sz="1800" dirty="0" err="1">
                <a:solidFill>
                  <a:srgbClr val="000000"/>
                </a:solidFill>
                <a:effectLst/>
                <a:latin typeface="Arial" panose="020B0604020202020204" pitchFamily="34" charset="0"/>
                <a:ea typeface="Arial" panose="020B0604020202020204" pitchFamily="34" charset="0"/>
              </a:rPr>
              <a:t>nombreuses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indiquant</a:t>
            </a:r>
            <a:r>
              <a:rPr lang="pt-BR" sz="1800" dirty="0">
                <a:solidFill>
                  <a:srgbClr val="000000"/>
                </a:solidFill>
                <a:effectLst/>
                <a:latin typeface="Arial" panose="020B0604020202020204" pitchFamily="34" charset="0"/>
                <a:ea typeface="Arial" panose="020B0604020202020204" pitchFamily="34" charset="0"/>
              </a:rPr>
              <a:t> que </a:t>
            </a:r>
            <a:r>
              <a:rPr lang="pt-BR" sz="1800" dirty="0" err="1">
                <a:solidFill>
                  <a:srgbClr val="000000"/>
                </a:solidFill>
                <a:effectLst/>
                <a:latin typeface="Arial" panose="020B0604020202020204" pitchFamily="34" charset="0"/>
                <a:ea typeface="Arial" panose="020B0604020202020204" pitchFamily="34" charset="0"/>
              </a:rPr>
              <a:t>le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tecovirimat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présente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un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bon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profil</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sécurité</a:t>
            </a:r>
            <a:r>
              <a:rPr lang="pt-BR" sz="1800" dirty="0">
                <a:solidFill>
                  <a:srgbClr val="000000"/>
                </a:solidFill>
                <a:effectLst/>
                <a:latin typeface="Arial" panose="020B0604020202020204" pitchFamily="34" charset="0"/>
                <a:ea typeface="Arial" panose="020B0604020202020204" pitchFamily="34" charset="0"/>
              </a:rPr>
              <a:t>, mais n’</a:t>
            </a:r>
            <a:r>
              <a:rPr lang="pt-BR" sz="1800" dirty="0" err="1">
                <a:solidFill>
                  <a:srgbClr val="000000"/>
                </a:solidFill>
                <a:effectLst/>
                <a:latin typeface="Arial" panose="020B0604020202020204" pitchFamily="34" charset="0"/>
                <a:ea typeface="Arial" panose="020B0604020202020204" pitchFamily="34" charset="0"/>
              </a:rPr>
              <a:t>accélère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pas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la</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résolution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lésions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liées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au</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mpox</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y</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compris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dans</a:t>
            </a:r>
            <a:r>
              <a:rPr lang="pt-BR" sz="1800" dirty="0">
                <a:solidFill>
                  <a:srgbClr val="000000"/>
                </a:solidFill>
                <a:effectLst/>
                <a:latin typeface="Arial" panose="020B0604020202020204" pitchFamily="34" charset="0"/>
                <a:ea typeface="Arial" panose="020B0604020202020204" pitchFamily="34" charset="0"/>
              </a:rPr>
              <a:t> une </a:t>
            </a:r>
            <a:r>
              <a:rPr lang="pt-BR" sz="1800" dirty="0" err="1">
                <a:solidFill>
                  <a:srgbClr val="000000"/>
                </a:solidFill>
                <a:effectLst/>
                <a:latin typeface="Arial" panose="020B0604020202020204" pitchFamily="34" charset="0"/>
                <a:ea typeface="Arial" panose="020B0604020202020204" pitchFamily="34" charset="0"/>
              </a:rPr>
              <a:t>population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avec</a:t>
            </a:r>
            <a:r>
              <a:rPr lang="pt-BR" sz="1800" dirty="0">
                <a:solidFill>
                  <a:srgbClr val="000000"/>
                </a:solidFill>
                <a:effectLst/>
                <a:latin typeface="Arial" panose="020B0604020202020204" pitchFamily="34" charset="0"/>
                <a:ea typeface="Arial" panose="020B0604020202020204" pitchFamily="34" charset="0"/>
              </a:rPr>
              <a:t> une forte </a:t>
            </a:r>
            <a:r>
              <a:rPr lang="pt-BR" sz="1800" dirty="0" err="1">
                <a:solidFill>
                  <a:srgbClr val="000000"/>
                </a:solidFill>
                <a:effectLst/>
                <a:latin typeface="Arial" panose="020B0604020202020204" pitchFamily="34" charset="0"/>
                <a:ea typeface="Arial" panose="020B0604020202020204" pitchFamily="34" charset="0"/>
              </a:rPr>
              <a:t>prévalence</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co-infection</a:t>
            </a:r>
            <a:r>
              <a:rPr lang="pt-BR" sz="1800" dirty="0">
                <a:solidFill>
                  <a:srgbClr val="000000"/>
                </a:solidFill>
                <a:effectLst/>
                <a:latin typeface="Arial" panose="020B0604020202020204" pitchFamily="34" charset="0"/>
                <a:ea typeface="Arial" panose="020B0604020202020204" pitchFamily="34" charset="0"/>
              </a:rPr>
              <a:t> par </a:t>
            </a:r>
            <a:r>
              <a:rPr lang="pt-BR" sz="1800" dirty="0" err="1">
                <a:solidFill>
                  <a:srgbClr val="000000"/>
                </a:solidFill>
                <a:effectLst/>
                <a:latin typeface="Arial" panose="020B0604020202020204" pitchFamily="34" charset="0"/>
                <a:ea typeface="Arial" panose="020B0604020202020204" pitchFamily="34" charset="0"/>
              </a:rPr>
              <a:t>le</a:t>
            </a:r>
            <a:r>
              <a:rPr lang="pt-BR" sz="1800" dirty="0">
                <a:solidFill>
                  <a:srgbClr val="000000"/>
                </a:solidFill>
                <a:effectLst/>
                <a:latin typeface="Arial" panose="020B0604020202020204" pitchFamily="34" charset="0"/>
                <a:ea typeface="Arial" panose="020B0604020202020204" pitchFamily="34" charset="0"/>
              </a:rPr>
              <a:t> VIH.</a:t>
            </a:r>
            <a:br>
              <a:rPr lang="pt-BR" sz="1800" dirty="0">
                <a:solidFill>
                  <a:srgbClr val="000000"/>
                </a:solidFill>
                <a:effectLst/>
                <a:latin typeface="Arial" panose="020B0604020202020204" pitchFamily="34" charset="0"/>
                <a:ea typeface="Arial" panose="020B0604020202020204" pitchFamily="34" charset="0"/>
              </a:rPr>
            </a:br>
            <a:r>
              <a:rPr lang="pt-BR" sz="1800" dirty="0" err="1">
                <a:solidFill>
                  <a:srgbClr val="000000"/>
                </a:solidFill>
                <a:effectLst/>
                <a:latin typeface="Arial" panose="020B0604020202020204" pitchFamily="34" charset="0"/>
                <a:ea typeface="Arial" panose="020B0604020202020204" pitchFamily="34" charset="0"/>
              </a:rPr>
              <a:t>Ces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résultats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sont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cohérents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avec</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ceux</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études</a:t>
            </a:r>
            <a:r>
              <a:rPr lang="pt-BR" sz="1800" dirty="0">
                <a:solidFill>
                  <a:srgbClr val="000000"/>
                </a:solidFill>
                <a:effectLst/>
                <a:latin typeface="Arial" panose="020B0604020202020204" pitchFamily="34" charset="0"/>
                <a:ea typeface="Arial" panose="020B0604020202020204" pitchFamily="34" charset="0"/>
              </a:rPr>
              <a:t> STOMP (</a:t>
            </a:r>
            <a:r>
              <a:rPr lang="pt-BR" sz="1800" dirty="0" err="1">
                <a:solidFill>
                  <a:srgbClr val="000000"/>
                </a:solidFill>
                <a:effectLst/>
                <a:latin typeface="Arial" panose="020B0604020202020204" pitchFamily="34" charset="0"/>
                <a:ea typeface="Arial" panose="020B0604020202020204" pitchFamily="34" charset="0"/>
              </a:rPr>
              <a:t>clade</a:t>
            </a:r>
            <a:r>
              <a:rPr lang="pt-BR" sz="1800" dirty="0">
                <a:solidFill>
                  <a:srgbClr val="000000"/>
                </a:solidFill>
                <a:effectLst/>
                <a:latin typeface="Arial" panose="020B0604020202020204" pitchFamily="34" charset="0"/>
                <a:ea typeface="Arial" panose="020B0604020202020204" pitchFamily="34" charset="0"/>
              </a:rPr>
              <a:t> II) et PALM-007 (</a:t>
            </a:r>
            <a:r>
              <a:rPr lang="pt-BR" sz="1800" dirty="0" err="1">
                <a:solidFill>
                  <a:srgbClr val="000000"/>
                </a:solidFill>
                <a:effectLst/>
                <a:latin typeface="Arial" panose="020B0604020202020204" pitchFamily="34" charset="0"/>
                <a:ea typeface="Arial" panose="020B0604020202020204" pitchFamily="34" charset="0"/>
              </a:rPr>
              <a:t>clade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I</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mpox</a:t>
            </a:r>
            <a:r>
              <a:rPr lang="pt-BR" sz="1800" dirty="0">
                <a:solidFill>
                  <a:srgbClr val="000000"/>
                </a:solidFill>
                <a:effectLst/>
                <a:latin typeface="Arial" panose="020B0604020202020204" pitchFamily="34" charset="0"/>
                <a:ea typeface="Arial" panose="020B0604020202020204" pitchFamily="34" charset="0"/>
              </a:rPr>
              <a:t>).</a:t>
            </a:r>
            <a:br>
              <a:rPr lang="pt-BR" sz="1800" dirty="0">
                <a:solidFill>
                  <a:srgbClr val="000000"/>
                </a:solidFill>
                <a:effectLst/>
                <a:latin typeface="Arial" panose="020B0604020202020204" pitchFamily="34" charset="0"/>
                <a:ea typeface="Arial" panose="020B0604020202020204" pitchFamily="34" charset="0"/>
              </a:rPr>
            </a:br>
            <a:r>
              <a:rPr lang="pt-BR" sz="1800" dirty="0">
                <a:solidFill>
                  <a:srgbClr val="000000"/>
                </a:solidFill>
                <a:effectLst/>
                <a:latin typeface="Arial" panose="020B0604020202020204" pitchFamily="34" charset="0"/>
                <a:ea typeface="Arial" panose="020B0604020202020204" pitchFamily="34" charset="0"/>
              </a:rPr>
              <a:t>Des </a:t>
            </a:r>
            <a:r>
              <a:rPr lang="pt-BR" sz="1800" dirty="0" err="1">
                <a:solidFill>
                  <a:srgbClr val="000000"/>
                </a:solidFill>
                <a:effectLst/>
                <a:latin typeface="Arial" panose="020B0604020202020204" pitchFamily="34" charset="0"/>
                <a:ea typeface="Arial" panose="020B0604020202020204" pitchFamily="34" charset="0"/>
              </a:rPr>
              <a:t>travaux</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sont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en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cours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pour</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analyser</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la</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cohorte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en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ouvert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ainsi</a:t>
            </a:r>
            <a:r>
              <a:rPr lang="pt-BR" sz="1800" dirty="0">
                <a:solidFill>
                  <a:srgbClr val="000000"/>
                </a:solidFill>
                <a:effectLst/>
                <a:latin typeface="Arial" panose="020B0604020202020204" pitchFamily="34" charset="0"/>
                <a:ea typeface="Arial" panose="020B0604020202020204" pitchFamily="34" charset="0"/>
              </a:rPr>
              <a:t> que </a:t>
            </a:r>
            <a:r>
              <a:rPr lang="pt-BR" sz="1800" dirty="0" err="1">
                <a:solidFill>
                  <a:srgbClr val="000000"/>
                </a:solidFill>
                <a:effectLst/>
                <a:latin typeface="Arial" panose="020B0604020202020204" pitchFamily="34" charset="0"/>
                <a:ea typeface="Arial" panose="020B0604020202020204" pitchFamily="34" charset="0"/>
              </a:rPr>
              <a:t>les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résultats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pharmacocinétiques</a:t>
            </a:r>
            <a:r>
              <a:rPr lang="pt-BR" sz="1800" dirty="0">
                <a:solidFill>
                  <a:srgbClr val="000000"/>
                </a:solidFill>
                <a:effectLst/>
                <a:latin typeface="Arial" panose="020B0604020202020204" pitchFamily="34" charset="0"/>
                <a:ea typeface="Arial" panose="020B0604020202020204" pitchFamily="34" charset="0"/>
              </a:rPr>
              <a:t>/</a:t>
            </a:r>
            <a:r>
              <a:rPr lang="pt-BR" sz="1800" dirty="0" err="1">
                <a:solidFill>
                  <a:srgbClr val="000000"/>
                </a:solidFill>
                <a:effectLst/>
                <a:latin typeface="Arial" panose="020B0604020202020204" pitchFamily="34" charset="0"/>
                <a:ea typeface="Arial" panose="020B0604020202020204" pitchFamily="34" charset="0"/>
              </a:rPr>
              <a:t>pharmacodynamiques</a:t>
            </a:r>
            <a:r>
              <a:rPr lang="pt-BR" sz="1800" dirty="0">
                <a:solidFill>
                  <a:srgbClr val="000000"/>
                </a:solidFill>
                <a:effectLst/>
                <a:latin typeface="Arial" panose="020B0604020202020204" pitchFamily="34" charset="0"/>
                <a:ea typeface="Arial" panose="020B0604020202020204" pitchFamily="34" charset="0"/>
              </a:rPr>
              <a:t> et </a:t>
            </a:r>
            <a:r>
              <a:rPr lang="pt-BR" sz="1800" dirty="0" err="1">
                <a:solidFill>
                  <a:srgbClr val="000000"/>
                </a:solidFill>
                <a:effectLst/>
                <a:latin typeface="Arial" panose="020B0604020202020204" pitchFamily="34" charset="0"/>
                <a:ea typeface="Arial" panose="020B0604020202020204" pitchFamily="34" charset="0"/>
              </a:rPr>
              <a:t>virologiques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y</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compris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en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termes</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résistance</a:t>
            </a:r>
            <a:r>
              <a:rPr lang="pt-BR" sz="1800" dirty="0">
                <a:solidFill>
                  <a:srgbClr val="000000"/>
                </a:solidFill>
                <a:effectLst/>
                <a:latin typeface="Arial" panose="020B0604020202020204" pitchFamily="34" charset="0"/>
                <a:ea typeface="Arial" panose="020B0604020202020204" pitchFamily="34" charset="0"/>
              </a:rPr>
              <a:t>.</a:t>
            </a:r>
            <a:br>
              <a:rPr lang="pt-BR" sz="1800" dirty="0">
                <a:solidFill>
                  <a:srgbClr val="000000"/>
                </a:solidFill>
                <a:effectLst/>
                <a:latin typeface="Arial" panose="020B0604020202020204" pitchFamily="34" charset="0"/>
                <a:ea typeface="Arial" panose="020B0604020202020204" pitchFamily="34" charset="0"/>
              </a:rPr>
            </a:br>
            <a:r>
              <a:rPr lang="pt-BR" sz="1800" dirty="0" err="1">
                <a:solidFill>
                  <a:srgbClr val="000000"/>
                </a:solidFill>
                <a:effectLst/>
                <a:latin typeface="Arial" panose="020B0604020202020204" pitchFamily="34" charset="0"/>
                <a:ea typeface="Arial" panose="020B0604020202020204" pitchFamily="34" charset="0"/>
              </a:rPr>
              <a:t>Les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personnes</a:t>
            </a:r>
            <a:r>
              <a:rPr lang="pt-BR" sz="1800" dirty="0">
                <a:solidFill>
                  <a:srgbClr val="000000"/>
                </a:solidFill>
                <a:effectLst/>
                <a:latin typeface="Arial" panose="020B0604020202020204" pitchFamily="34" charset="0"/>
                <a:ea typeface="Arial" panose="020B0604020202020204" pitchFamily="34" charset="0"/>
              </a:rPr>
              <a:t> à plus </a:t>
            </a:r>
            <a:r>
              <a:rPr lang="pt-BR" sz="1800" dirty="0" err="1">
                <a:solidFill>
                  <a:srgbClr val="000000"/>
                </a:solidFill>
                <a:effectLst/>
                <a:latin typeface="Arial" panose="020B0604020202020204" pitchFamily="34" charset="0"/>
                <a:ea typeface="Arial" panose="020B0604020202020204" pitchFamily="34" charset="0"/>
              </a:rPr>
              <a:t>haut</a:t>
            </a:r>
            <a:r>
              <a:rPr lang="pt-BR" sz="1800" dirty="0">
                <a:solidFill>
                  <a:srgbClr val="000000"/>
                </a:solidFill>
                <a:effectLst/>
                <a:latin typeface="Arial" panose="020B0604020202020204" pitchFamily="34" charset="0"/>
                <a:ea typeface="Arial" panose="020B0604020202020204" pitchFamily="34" charset="0"/>
              </a:rPr>
              <a:t> risque de </a:t>
            </a:r>
            <a:r>
              <a:rPr lang="pt-BR" sz="1800" dirty="0" err="1">
                <a:solidFill>
                  <a:srgbClr val="000000"/>
                </a:solidFill>
                <a:effectLst/>
                <a:latin typeface="Arial" panose="020B0604020202020204" pitchFamily="34" charset="0"/>
                <a:ea typeface="Arial" panose="020B0604020202020204" pitchFamily="34" charset="0"/>
              </a:rPr>
              <a:t>progression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sévère</a:t>
            </a:r>
            <a:r>
              <a:rPr lang="pt-BR" sz="1800" dirty="0">
                <a:solidFill>
                  <a:srgbClr val="000000"/>
                </a:solidFill>
                <a:effectLst/>
                <a:latin typeface="Arial" panose="020B0604020202020204" pitchFamily="34" charset="0"/>
                <a:ea typeface="Arial" panose="020B0604020202020204" pitchFamily="34" charset="0"/>
              </a:rPr>
              <a:t> de </a:t>
            </a:r>
            <a:r>
              <a:rPr lang="pt-BR" sz="1800" dirty="0" err="1">
                <a:solidFill>
                  <a:srgbClr val="000000"/>
                </a:solidFill>
                <a:effectLst/>
                <a:latin typeface="Arial" panose="020B0604020202020204" pitchFamily="34" charset="0"/>
                <a:ea typeface="Arial" panose="020B0604020202020204" pitchFamily="34" charset="0"/>
              </a:rPr>
              <a:t>la</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maladie</a:t>
            </a:r>
            <a:r>
              <a:rPr lang="pt-BR" sz="1800" dirty="0">
                <a:solidFill>
                  <a:srgbClr val="000000"/>
                </a:solidFill>
                <a:effectLst/>
                <a:latin typeface="Arial" panose="020B0604020202020204" pitchFamily="34" charset="0"/>
                <a:ea typeface="Arial" panose="020B0604020202020204" pitchFamily="34" charset="0"/>
              </a:rPr>
              <a:t> n’</a:t>
            </a:r>
            <a:r>
              <a:rPr lang="pt-BR" sz="1800" dirty="0" err="1">
                <a:solidFill>
                  <a:srgbClr val="000000"/>
                </a:solidFill>
                <a:effectLst/>
                <a:latin typeface="Arial" panose="020B0604020202020204" pitchFamily="34" charset="0"/>
                <a:ea typeface="Arial" panose="020B0604020202020204" pitchFamily="34" charset="0"/>
              </a:rPr>
              <a:t>étaient</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pas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incluses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dans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la</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population</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randomisée</a:t>
            </a:r>
            <a:r>
              <a:rPr lang="pt-BR" sz="1800" dirty="0">
                <a:solidFill>
                  <a:srgbClr val="000000"/>
                </a:solidFill>
                <a:effectLst/>
                <a:latin typeface="Arial" panose="020B0604020202020204" pitchFamily="34" charset="0"/>
                <a:ea typeface="Arial" panose="020B0604020202020204" pitchFamily="34" charset="0"/>
              </a:rPr>
              <a:t>.</a:t>
            </a:r>
            <a:br>
              <a:rPr lang="pt-BR" sz="1800" dirty="0">
                <a:solidFill>
                  <a:srgbClr val="000000"/>
                </a:solidFill>
                <a:effectLst/>
                <a:latin typeface="Arial" panose="020B0604020202020204" pitchFamily="34" charset="0"/>
                <a:ea typeface="Arial" panose="020B0604020202020204" pitchFamily="34" charset="0"/>
              </a:rPr>
            </a:br>
            <a:r>
              <a:rPr lang="pt-BR" sz="1800" dirty="0">
                <a:solidFill>
                  <a:srgbClr val="000000"/>
                </a:solidFill>
                <a:effectLst/>
                <a:latin typeface="Arial" panose="020B0604020202020204" pitchFamily="34" charset="0"/>
                <a:ea typeface="Arial" panose="020B0604020202020204" pitchFamily="34" charset="0"/>
              </a:rPr>
              <a:t>Il </a:t>
            </a:r>
            <a:r>
              <a:rPr lang="pt-BR" sz="1800" dirty="0" err="1">
                <a:solidFill>
                  <a:srgbClr val="000000"/>
                </a:solidFill>
                <a:effectLst/>
                <a:latin typeface="Arial" panose="020B0604020202020204" pitchFamily="34" charset="0"/>
                <a:ea typeface="Arial" panose="020B0604020202020204" pitchFamily="34" charset="0"/>
              </a:rPr>
              <a:t>demeure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donc</a:t>
            </a:r>
            <a:r>
              <a:rPr lang="pt-BR" sz="1800" dirty="0">
                <a:solidFill>
                  <a:srgbClr val="000000"/>
                </a:solidFill>
                <a:effectLst/>
                <a:latin typeface="Arial" panose="020B0604020202020204" pitchFamily="34" charset="0"/>
                <a:ea typeface="Arial" panose="020B0604020202020204" pitchFamily="34" charset="0"/>
              </a:rPr>
              <a:t> crucial d’</a:t>
            </a:r>
            <a:r>
              <a:rPr lang="pt-BR" sz="1800" dirty="0" err="1">
                <a:solidFill>
                  <a:srgbClr val="000000"/>
                </a:solidFill>
                <a:effectLst/>
                <a:latin typeface="Arial" panose="020B0604020202020204" pitchFamily="34" charset="0"/>
                <a:ea typeface="Arial" panose="020B0604020202020204" pitchFamily="34" charset="0"/>
              </a:rPr>
              <a:t>identifier</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des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options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thérapeutiques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efficaces</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pour</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cette</a:t>
            </a:r>
            <a:r>
              <a:rPr lang="pt-BR" sz="1800" dirty="0">
                <a:solidFill>
                  <a:srgbClr val="000000"/>
                </a:solidFill>
                <a:effectLst/>
                <a:latin typeface="Arial" panose="020B0604020202020204" pitchFamily="34" charset="0"/>
                <a:ea typeface="Arial" panose="020B0604020202020204" pitchFamily="34" charset="0"/>
              </a:rPr>
              <a:t> </a:t>
            </a:r>
            <a:r>
              <a:rPr lang="pt-BR" sz="1800" dirty="0" err="1">
                <a:solidFill>
                  <a:srgbClr val="000000"/>
                </a:solidFill>
                <a:effectLst/>
                <a:latin typeface="Arial" panose="020B0604020202020204" pitchFamily="34" charset="0"/>
                <a:ea typeface="Arial" panose="020B0604020202020204" pitchFamily="34" charset="0"/>
              </a:rPr>
              <a:t>population</a:t>
            </a:r>
            <a:r>
              <a:rPr lang="pt-BR" sz="1800" dirty="0">
                <a:solidFill>
                  <a:srgbClr val="000000"/>
                </a:solidFill>
                <a:effectLst/>
                <a:latin typeface="Arial" panose="020B0604020202020204" pitchFamily="34" charset="0"/>
                <a:ea typeface="Arial" panose="020B0604020202020204" pitchFamily="34" charset="0"/>
              </a:rPr>
              <a:t>. </a:t>
            </a:r>
          </a:p>
        </p:txBody>
      </p:sp>
      <p:sp>
        <p:nvSpPr>
          <p:cNvPr id="674" name="Google Shape;674;p22:notes">
            <a:extLst>
              <a:ext uri="{FF2B5EF4-FFF2-40B4-BE49-F238E27FC236}">
                <a16:creationId xmlns:a16="http://schemas.microsoft.com/office/drawing/2014/main" id="{8C4F46BE-79FD-F35B-21DE-D9B933017A2C}"/>
              </a:ext>
            </a:extLst>
          </p:cNvPr>
          <p:cNvSpPr txBox="1">
            <a:spLocks noGrp="1"/>
          </p:cNvSpPr>
          <p:nvPr>
            <p:ph type="sldNum" idx="12"/>
          </p:nvPr>
        </p:nvSpPr>
        <p:spPr>
          <a:xfrm>
            <a:off x="3856737" y="9442154"/>
            <a:ext cx="2950475" cy="49877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fr-CH"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31799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2D4C3-5A11-BB0A-47FF-5EBDC7F600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E7CDECD-0AC7-D2DF-F5A3-B18D6C5DA58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BFF52A-B3A5-13EE-2736-10451262DEDD}"/>
              </a:ext>
            </a:extLst>
          </p:cNvPr>
          <p:cNvSpPr>
            <a:spLocks noGrp="1"/>
          </p:cNvSpPr>
          <p:nvPr>
            <p:ph type="body" idx="1"/>
          </p:nvPr>
        </p:nvSpPr>
        <p:spPr/>
        <p:txBody>
          <a:bodyPr/>
          <a:lstStyle/>
          <a:p>
            <a:pPr marL="0" indent="0">
              <a:buNone/>
            </a:pPr>
            <a:r>
              <a:rPr lang="fr-CH" sz="1200" b="1" i="0" u="none" strike="noStrike" kern="1200" dirty="0">
                <a:solidFill>
                  <a:schemeClr val="tx1"/>
                </a:solidFill>
                <a:effectLst/>
                <a:latin typeface="+mn-lt"/>
                <a:ea typeface="+mn-ea"/>
                <a:cs typeface="+mn-cs"/>
              </a:rPr>
              <a:t>I </a:t>
            </a:r>
            <a:r>
              <a:rPr lang="fr-CH" sz="1200" b="1" i="0" u="none" strike="noStrike" kern="1200" dirty="0" err="1">
                <a:solidFill>
                  <a:schemeClr val="tx1"/>
                </a:solidFill>
                <a:effectLst/>
                <a:latin typeface="+mn-lt"/>
                <a:ea typeface="+mn-ea"/>
                <a:cs typeface="+mn-cs"/>
              </a:rPr>
              <a:t>would</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now</a:t>
            </a:r>
            <a:r>
              <a:rPr lang="fr-CH" sz="1200" b="1" i="0" u="none" strike="noStrike" kern="1200" dirty="0">
                <a:solidFill>
                  <a:schemeClr val="tx1"/>
                </a:solidFill>
                <a:effectLst/>
                <a:latin typeface="+mn-lt"/>
                <a:ea typeface="+mn-ea"/>
                <a:cs typeface="+mn-cs"/>
              </a:rPr>
              <a:t> like to </a:t>
            </a:r>
            <a:r>
              <a:rPr lang="fr-CH" sz="1200" b="1" i="0" u="none" strike="noStrike" kern="1200" dirty="0" err="1">
                <a:solidFill>
                  <a:schemeClr val="tx1"/>
                </a:solidFill>
                <a:effectLst/>
                <a:latin typeface="+mn-lt"/>
                <a:ea typeface="+mn-ea"/>
                <a:cs typeface="+mn-cs"/>
              </a:rPr>
              <a:t>provide</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some</a:t>
            </a:r>
            <a:r>
              <a:rPr lang="fr-CH" sz="1200" b="1" i="0" u="none" strike="noStrike" kern="1200" dirty="0">
                <a:solidFill>
                  <a:schemeClr val="tx1"/>
                </a:solidFill>
                <a:effectLst/>
                <a:latin typeface="+mn-lt"/>
                <a:ea typeface="+mn-ea"/>
                <a:cs typeface="+mn-cs"/>
              </a:rPr>
              <a:t> brief updates </a:t>
            </a:r>
            <a:r>
              <a:rPr lang="fr-CH" sz="1200" b="1" i="0" u="none" strike="noStrike" kern="1200" dirty="0" err="1">
                <a:solidFill>
                  <a:schemeClr val="tx1"/>
                </a:solidFill>
                <a:effectLst/>
                <a:latin typeface="+mn-lt"/>
                <a:ea typeface="+mn-ea"/>
                <a:cs typeface="+mn-cs"/>
              </a:rPr>
              <a:t>from</a:t>
            </a:r>
            <a:r>
              <a:rPr lang="fr-CH" sz="1200" b="1" i="0" u="none" strike="noStrike" kern="1200" dirty="0">
                <a:solidFill>
                  <a:schemeClr val="tx1"/>
                </a:solidFill>
                <a:effectLst/>
                <a:latin typeface="+mn-lt"/>
                <a:ea typeface="+mn-ea"/>
                <a:cs typeface="+mn-cs"/>
              </a:rPr>
              <a:t> </a:t>
            </a:r>
            <a:r>
              <a:rPr lang="fr-CH" sz="1200" b="1" i="0" u="none" strike="noStrike" kern="1200" dirty="0" err="1">
                <a:solidFill>
                  <a:schemeClr val="tx1"/>
                </a:solidFill>
                <a:effectLst/>
                <a:latin typeface="+mn-lt"/>
                <a:ea typeface="+mn-ea"/>
                <a:cs typeface="+mn-cs"/>
              </a:rPr>
              <a:t>other</a:t>
            </a:r>
            <a:r>
              <a:rPr lang="fr-CH" sz="1200" b="1" i="0" u="none" strike="noStrike" kern="1200" dirty="0">
                <a:solidFill>
                  <a:schemeClr val="tx1"/>
                </a:solidFill>
                <a:effectLst/>
                <a:latin typeface="+mn-lt"/>
                <a:ea typeface="+mn-ea"/>
                <a:cs typeface="+mn-cs"/>
              </a:rPr>
              <a:t> important </a:t>
            </a:r>
            <a:r>
              <a:rPr lang="fr-CH" sz="1200" b="1" i="0" u="none" strike="noStrike" kern="1200" dirty="0" err="1">
                <a:solidFill>
                  <a:schemeClr val="tx1"/>
                </a:solidFill>
                <a:effectLst/>
                <a:latin typeface="+mn-lt"/>
                <a:ea typeface="+mn-ea"/>
                <a:cs typeface="+mn-cs"/>
              </a:rPr>
              <a:t>studies</a:t>
            </a:r>
            <a:r>
              <a:rPr lang="fr-CH" sz="1200" b="1" i="0" u="none" strike="noStrike" kern="1200" dirty="0">
                <a:solidFill>
                  <a:schemeClr val="tx1"/>
                </a:solidFill>
                <a:effectLst/>
                <a:latin typeface="+mn-lt"/>
                <a:ea typeface="+mn-ea"/>
                <a:cs typeface="+mn-cs"/>
              </a:rPr>
              <a:t>.</a:t>
            </a:r>
          </a:p>
          <a:p>
            <a:pPr marL="0" indent="0">
              <a:buNone/>
            </a:pPr>
            <a:endParaRPr lang="fr-CH" sz="1200" b="1" i="0" u="none" strike="noStrike" kern="1200" noProof="0" dirty="0">
              <a:solidFill>
                <a:schemeClr val="tx1"/>
              </a:solidFill>
              <a:effectLst/>
              <a:latin typeface="+mn-lt"/>
              <a:ea typeface="+mn-ea"/>
              <a:cs typeface="+mn-cs"/>
            </a:endParaRPr>
          </a:p>
          <a:p>
            <a:pPr marL="0" indent="0">
              <a:buNone/>
            </a:pPr>
            <a:endParaRPr lang="en-US" sz="1200" b="1" noProof="0" dirty="0">
              <a:solidFill>
                <a:srgbClr val="000000"/>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err="1">
                <a:solidFill>
                  <a:schemeClr val="bg2"/>
                </a:solidFill>
                <a:latin typeface="Calibri" panose="020F0502020204030204" pitchFamily="34" charset="0"/>
              </a:rPr>
              <a:t>Vannappagari</a:t>
            </a:r>
            <a:r>
              <a:rPr lang="en-US" altLang="en-US" sz="1200" b="0" dirty="0">
                <a:solidFill>
                  <a:schemeClr val="bg2"/>
                </a:solidFill>
                <a:latin typeface="Calibri" panose="020F0502020204030204" pitchFamily="34" charset="0"/>
              </a:rPr>
              <a:t>. IAS 2025.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OAB0402.</a:t>
            </a:r>
          </a:p>
          <a:p>
            <a:r>
              <a:rPr lang="en-US" sz="2400" dirty="0"/>
              <a:t>In this analysis, 42 pregnancies with CAB exposure reported to the Antiretroviral Pregnancy Registry → 43 outcomes, including 35 live births (81.4%)</a:t>
            </a:r>
          </a:p>
          <a:p>
            <a:pPr lvl="1"/>
            <a:r>
              <a:rPr lang="en-US" sz="2200" dirty="0"/>
              <a:t>Most individuals (n = 39) were exposed to CAB preconception: 27 were exposed 0-6 </a:t>
            </a:r>
            <a:r>
              <a:rPr lang="en-US" sz="2200" dirty="0" err="1"/>
              <a:t>mo</a:t>
            </a:r>
            <a:r>
              <a:rPr lang="en-US" sz="2200" dirty="0"/>
              <a:t> prior to pregnancy, and 12 were exposed 6-12 </a:t>
            </a:r>
            <a:r>
              <a:rPr lang="en-US" sz="2200" dirty="0" err="1"/>
              <a:t>mo</a:t>
            </a:r>
            <a:r>
              <a:rPr lang="en-US" sz="2200" dirty="0"/>
              <a:t> prior (earliest exposure)</a:t>
            </a:r>
          </a:p>
          <a:p>
            <a:r>
              <a:rPr lang="en-US" sz="2400" dirty="0"/>
              <a:t>1 congenital defect (congenital ptosis) was reported among all live births</a:t>
            </a:r>
          </a:p>
          <a:p>
            <a:r>
              <a:rPr lang="en-US" sz="2400" dirty="0"/>
              <a:t>Among the 33 singleton, live births without defects, 5 were preterm, 3 had low birth weight, and 3 had very low birth weight</a:t>
            </a:r>
          </a:p>
          <a:p>
            <a:r>
              <a:rPr lang="en-US" sz="2400" dirty="0"/>
              <a:t>Investigators concluded that the findings reflect the positive safety profile of CAB, but the results should be interpreted with caution due to the limited number of pregnancies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dirty="0">
              <a:solidFill>
                <a:schemeClr val="bg2"/>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solidFill>
                  <a:schemeClr val="bg2"/>
                </a:solidFill>
                <a:latin typeface="Calibri" panose="020F0502020204030204" pitchFamily="34" charset="0"/>
              </a:rPr>
              <a:t>Molina</a:t>
            </a:r>
          </a:p>
          <a:p>
            <a:pPr>
              <a:spcAft>
                <a:spcPts val="0"/>
              </a:spcAft>
            </a:pPr>
            <a:r>
              <a:rPr lang="en-US" sz="1200" noProof="0" dirty="0">
                <a:solidFill>
                  <a:srgbClr val="000000"/>
                </a:solidFill>
              </a:rPr>
              <a:t>Study halted after ~8 months with full enrollment due to decreases in total lymphocyte and CD4+ cell counts; development now continuing with reduced ISL dose (2 mg QW) and ULO 200 mg QW</a:t>
            </a:r>
          </a:p>
          <a:p>
            <a:endParaRPr lang="fr-FR" dirty="0"/>
          </a:p>
        </p:txBody>
      </p:sp>
      <p:sp>
        <p:nvSpPr>
          <p:cNvPr id="4" name="Espace réservé du numéro de diapositive 3">
            <a:extLst>
              <a:ext uri="{FF2B5EF4-FFF2-40B4-BE49-F238E27FC236}">
                <a16:creationId xmlns:a16="http://schemas.microsoft.com/office/drawing/2014/main" id="{BE49A382-F59E-2608-4FE7-00442953B8D9}"/>
              </a:ext>
            </a:extLst>
          </p:cNvPr>
          <p:cNvSpPr>
            <a:spLocks noGrp="1"/>
          </p:cNvSpPr>
          <p:nvPr>
            <p:ph type="sldNum" sz="quarter" idx="5"/>
          </p:nvPr>
        </p:nvSpPr>
        <p:spPr/>
        <p:txBody>
          <a:bodyPr/>
          <a:lstStyle/>
          <a:p>
            <a:fld id="{1BE8DCDC-D13C-2549-BE6A-717E9EED41AD}" type="slidenum">
              <a:rPr lang="en-GB" smtClean="0"/>
              <a:t>38</a:t>
            </a:fld>
            <a:endParaRPr lang="en-GB"/>
          </a:p>
        </p:txBody>
      </p:sp>
    </p:spTree>
    <p:extLst>
      <p:ext uri="{BB962C8B-B14F-4D97-AF65-F5344CB8AC3E}">
        <p14:creationId xmlns:p14="http://schemas.microsoft.com/office/powerpoint/2010/main" val="12884139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TCA was noninferior to ECA at post-treatment Week 24 in the ITT population but did not meet criteria for noninferiority at post-treatment Week 4 (the primary endpoint)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cs typeface="Calibri" panose="020F0502020204030204" pitchFamily="34" charset="0"/>
              </a:rPr>
              <a:t>Koethe. IAS 2025. </a:t>
            </a:r>
            <a:r>
              <a:rPr kumimoji="0" lang="en-US" sz="1200" b="0" i="0" u="none" strike="noStrike" kern="1200" cap="none" spc="-10" normalizeH="0" baseline="0" noProof="0" dirty="0" err="1">
                <a:ln>
                  <a:noFill/>
                </a:ln>
                <a:solidFill>
                  <a:srgbClr val="455560"/>
                </a:solidFill>
                <a:effectLst/>
                <a:uLnTx/>
                <a:uFillTx/>
                <a:latin typeface="Calibri" panose="020F0502020204030204" pitchFamily="34" charset="0"/>
                <a:cs typeface="Calibri" panose="020F0502020204030204" pitchFamily="34" charset="0"/>
              </a:rPr>
              <a:t>Abstr</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cs typeface="Calibri" panose="020F0502020204030204" pitchFamily="34" charset="0"/>
              </a:rPr>
              <a:t> OAB0206LB. </a:t>
            </a:r>
          </a:p>
          <a:p>
            <a:r>
              <a:rPr lang="en-US" sz="2200" b="1" noProof="0" dirty="0">
                <a:solidFill>
                  <a:srgbClr val="000000"/>
                </a:solidFill>
                <a:latin typeface="+mn-lt"/>
              </a:rPr>
              <a:t>Primary outcome: </a:t>
            </a:r>
            <a:r>
              <a:rPr lang="en-US" sz="2200" noProof="0" dirty="0">
                <a:solidFill>
                  <a:srgbClr val="000000"/>
                </a:solidFill>
                <a:latin typeface="+mn-lt"/>
              </a:rPr>
              <a:t>Weight change at 48 weeks</a:t>
            </a:r>
          </a:p>
          <a:p>
            <a:pPr lvl="1"/>
            <a:r>
              <a:rPr lang="en-US" sz="2000" noProof="0" dirty="0">
                <a:solidFill>
                  <a:srgbClr val="000000"/>
                </a:solidFill>
                <a:latin typeface="+mn-lt"/>
              </a:rPr>
              <a:t>Study 80% powered to detect 5% treatment difference between arms (DOR vs INSTI) (N = 150)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noProof="0" dirty="0">
                <a:solidFill>
                  <a:schemeClr val="bg1"/>
                </a:solidFill>
                <a:latin typeface="Calibri" panose="020F0502020204030204" pitchFamily="34" charset="0"/>
              </a:rPr>
              <a:t>Other strategies are required to reduce weight gain and associated complications in people with obesity and HIV</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spc="-10" noProof="0" dirty="0">
                <a:solidFill>
                  <a:srgbClr val="455560"/>
                </a:solidFill>
                <a:latin typeface="Calibri" panose="020F0502020204030204" pitchFamily="34" charset="0"/>
                <a:cs typeface="Calibri" panose="020F0502020204030204" pitchFamily="34" charset="0"/>
              </a:rPr>
              <a:t>Esser. IAS 2025. </a:t>
            </a:r>
            <a:r>
              <a:rPr lang="en-US" sz="1200" b="0" spc="-10" noProof="0" dirty="0" err="1">
                <a:solidFill>
                  <a:srgbClr val="455560"/>
                </a:solidFill>
                <a:latin typeface="Calibri" panose="020F0502020204030204" pitchFamily="34" charset="0"/>
                <a:cs typeface="Calibri" panose="020F0502020204030204" pitchFamily="34" charset="0"/>
              </a:rPr>
              <a:t>Abstr</a:t>
            </a:r>
            <a:r>
              <a:rPr lang="en-US" sz="1200" b="0" spc="-10" noProof="0" dirty="0">
                <a:solidFill>
                  <a:srgbClr val="455560"/>
                </a:solidFill>
                <a:latin typeface="Calibri" panose="020F0502020204030204" pitchFamily="34" charset="0"/>
                <a:cs typeface="Calibri" panose="020F0502020204030204" pitchFamily="34" charset="0"/>
              </a:rPr>
              <a:t> OAB0203.</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noProof="0" dirty="0">
              <a:solidFill>
                <a:schemeClr val="bg1"/>
              </a:solidFill>
              <a:latin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39</a:t>
            </a:fld>
            <a:endParaRPr lang="en-GB"/>
          </a:p>
        </p:txBody>
      </p:sp>
    </p:spTree>
    <p:extLst>
      <p:ext uri="{BB962C8B-B14F-4D97-AF65-F5344CB8AC3E}">
        <p14:creationId xmlns:p14="http://schemas.microsoft.com/office/powerpoint/2010/main" val="4094233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1B77D-06D4-0223-78FF-A24767076E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8E590-B5BC-1199-ED47-4DC77E2C6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790EB-1C47-BABF-5BDA-E6FE8930EB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B078C7-B4FD-3924-96B5-0B694989F677}"/>
              </a:ext>
            </a:extLst>
          </p:cNvPr>
          <p:cNvSpPr>
            <a:spLocks noGrp="1"/>
          </p:cNvSpPr>
          <p:nvPr>
            <p:ph type="sldNum" sz="quarter" idx="5"/>
          </p:nvPr>
        </p:nvSpPr>
        <p:spPr/>
        <p:txBody>
          <a:bodyPr/>
          <a:lstStyle/>
          <a:p>
            <a:fld id="{1BE8DCDC-D13C-2549-BE6A-717E9EED41AD}" type="slidenum">
              <a:rPr lang="en-GB" smtClean="0"/>
              <a:t>40</a:t>
            </a:fld>
            <a:endParaRPr lang="en-GB"/>
          </a:p>
        </p:txBody>
      </p:sp>
    </p:spTree>
    <p:extLst>
      <p:ext uri="{BB962C8B-B14F-4D97-AF65-F5344CB8AC3E}">
        <p14:creationId xmlns:p14="http://schemas.microsoft.com/office/powerpoint/2010/main" val="24441084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b="1" dirty="0"/>
              <a:t>Le réservoir du VIH est complexe – une feuille de route pour le développement d’interventions curatives</a:t>
            </a:r>
            <a:endParaRPr lang="fr-CH" dirty="0"/>
          </a:p>
          <a:p>
            <a:r>
              <a:rPr lang="fr-CH" dirty="0"/>
              <a:t>Immunothérapie, thérapie génique, cibles virales spécifiques et génétique de l’hôte ouvrent de nouvelles perspectives.</a:t>
            </a:r>
          </a:p>
          <a:p>
            <a:r>
              <a:rPr lang="fr-CH" dirty="0"/>
              <a:t>Les vaccins contre le VIH sont indispensables – tant pour la prévention que pour la guérison.</a:t>
            </a:r>
          </a:p>
          <a:p>
            <a:r>
              <a:rPr lang="fr-CH" dirty="0"/>
              <a:t>Le vaccin est probablement l’outil ayant l’impact le plus large et le plus durable, capable de toucher des populations diverses.</a:t>
            </a:r>
          </a:p>
          <a:p>
            <a:r>
              <a:rPr lang="fr-CH" dirty="0"/>
              <a:t>Des études innovantes, combinées, rapides, précliniques et cliniques, à l’échelle mondiale, sont essentielles.</a:t>
            </a:r>
          </a:p>
          <a:p>
            <a:r>
              <a:rPr lang="fr-CH" dirty="0"/>
              <a:t>La biologie du VIH est de mieux en mieux comprise – une connaissance approfondie de la virologie du VIH rend possibles de nouvelles approches.</a:t>
            </a:r>
          </a:p>
          <a:p>
            <a:r>
              <a:rPr lang="fr-CH" dirty="0"/>
              <a:t>Les stratégies basées sur MX2, TIP, l’excision, les cellules CAR-T et les anticorps neutralisants à large spectre (</a:t>
            </a:r>
            <a:r>
              <a:rPr lang="fr-CH" dirty="0" err="1"/>
              <a:t>bnAbs</a:t>
            </a:r>
            <a:r>
              <a:rPr lang="fr-CH" dirty="0"/>
              <a:t>) optimisés sont en cours de développement.</a:t>
            </a:r>
          </a:p>
          <a:p>
            <a:r>
              <a:rPr lang="fr-CH" dirty="0"/>
              <a:t>Les défis restent considérables, mais nos connaissances et nos outils progressent, et l’avenir recèle de véritables opportunités que la communauté scientifique mondiale peut saisir.</a:t>
            </a:r>
          </a:p>
          <a:p>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41</a:t>
            </a:fld>
            <a:endParaRPr lang="en-GB"/>
          </a:p>
        </p:txBody>
      </p:sp>
    </p:spTree>
    <p:extLst>
      <p:ext uri="{BB962C8B-B14F-4D97-AF65-F5344CB8AC3E}">
        <p14:creationId xmlns:p14="http://schemas.microsoft.com/office/powerpoint/2010/main" val="32872840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a:t>« Des études pertinentes ont été présentées, avec un fort accent sur les traitements antirétroviraux à longue durée d’action—injectables ou oraux—ainsi que sur l’utilisation de combinaisons à deux médicaments et de traitements intermittents dans les pays à revenu faible et intermédiaire.</a:t>
            </a:r>
          </a:p>
          <a:p>
            <a:r>
              <a:rPr lang="fr-CH" dirty="0"/>
              <a:t>Certaines de ces stratégies ont été intégrées dans les recommandations, telles que la recommandation de l’OMS d’utiliser le CAB-RPV à longue durée d’action pour les personnes virémique suppressives, ou le DTG-3TC pour la simplification du traitement.</a:t>
            </a:r>
          </a:p>
          <a:p>
            <a:r>
              <a:rPr lang="fr-CH" dirty="0"/>
              <a:t>Bien que les contraintes de financement aient été un thème récurrent tout au long de la conférence, le message clé à retenir est – nous ne reviendrons pas </a:t>
            </a:r>
            <a:r>
              <a:rPr lang="fr-CH"/>
              <a:t>en arrière</a:t>
            </a:r>
            <a:endParaRPr lang="fr-CH" dirty="0"/>
          </a:p>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42</a:t>
            </a:fld>
            <a:endParaRPr lang="en-GB"/>
          </a:p>
        </p:txBody>
      </p:sp>
    </p:spTree>
    <p:extLst>
      <p:ext uri="{BB962C8B-B14F-4D97-AF65-F5344CB8AC3E}">
        <p14:creationId xmlns:p14="http://schemas.microsoft.com/office/powerpoint/2010/main" val="1591109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Les engagements politiques—via un financement durable, l’adaptation aux préférences en matière de </a:t>
            </a:r>
            <a:r>
              <a:rPr lang="fr-CH" dirty="0" err="1"/>
              <a:t>PrEP</a:t>
            </a:r>
            <a:r>
              <a:rPr lang="fr-CH" dirty="0"/>
              <a:t> et l’élimination du stigma et de la discrimination—sont essentiels pour favoriser l’adoption de la </a:t>
            </a:r>
            <a:r>
              <a:rPr lang="fr-CH" dirty="0" err="1"/>
              <a:t>PrEP</a:t>
            </a:r>
            <a:r>
              <a:rPr lang="fr-CH" dirty="0"/>
              <a:t> et faire progresser la prévention du VIH.</a:t>
            </a:r>
            <a:br>
              <a:rPr lang="fr-CH" dirty="0"/>
            </a:br>
            <a:r>
              <a:rPr lang="fr-CH" dirty="0"/>
              <a:t>Nous devons avancer, et nous avancerons, sans jamais revenir en arrière</a:t>
            </a:r>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43</a:t>
            </a:fld>
            <a:endParaRPr lang="en-GB"/>
          </a:p>
        </p:txBody>
      </p:sp>
    </p:spTree>
    <p:extLst>
      <p:ext uri="{BB962C8B-B14F-4D97-AF65-F5344CB8AC3E}">
        <p14:creationId xmlns:p14="http://schemas.microsoft.com/office/powerpoint/2010/main" val="7440079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Prendre en compte les déterminants sociaux de la santé est essentiel dans la prise en charge du VIH, car ils influencent directement le risque d’infection, l’accès aux services et les résultats du traitement.</a:t>
            </a:r>
            <a:endParaRPr lang="fr-FR" dirty="0"/>
          </a:p>
        </p:txBody>
      </p:sp>
      <p:sp>
        <p:nvSpPr>
          <p:cNvPr id="4" name="Espace réservé du numéro de diapositive 3"/>
          <p:cNvSpPr>
            <a:spLocks noGrp="1"/>
          </p:cNvSpPr>
          <p:nvPr>
            <p:ph type="sldNum" sz="quarter" idx="5"/>
          </p:nvPr>
        </p:nvSpPr>
        <p:spPr/>
        <p:txBody>
          <a:bodyPr/>
          <a:lstStyle/>
          <a:p>
            <a:fld id="{1BE8DCDC-D13C-2549-BE6A-717E9EED41AD}" type="slidenum">
              <a:rPr lang="en-GB" smtClean="0"/>
              <a:t>44</a:t>
            </a:fld>
            <a:endParaRPr lang="en-GB"/>
          </a:p>
        </p:txBody>
      </p:sp>
    </p:spTree>
    <p:extLst>
      <p:ext uri="{BB962C8B-B14F-4D97-AF65-F5344CB8AC3E}">
        <p14:creationId xmlns:p14="http://schemas.microsoft.com/office/powerpoint/2010/main" val="1142744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15.sv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Master" Target="../slideMasters/slideMaster6.xml"/><Relationship Id="rId4" Type="http://schemas.openxmlformats.org/officeDocument/2006/relationships/hyperlink" Target="https://iasociety.org/"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ide de Título">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E06508-29B0-CD26-5E55-B30DFEB51329}"/>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1812056"/>
            <a:ext cx="7357341" cy="4296397"/>
          </a:xfrm>
          <a:prstGeom prst="rect">
            <a:avLst/>
          </a:prstGeom>
        </p:spPr>
        <p:txBody>
          <a:bodyPr lIns="0" tIns="0" rIns="0" bIns="0" anchor="ctr" anchorCtr="0">
            <a:normAutofit/>
          </a:bodyPr>
          <a:lstStyle>
            <a:lvl1pPr>
              <a:defRPr sz="6000"/>
            </a:lvl1pPr>
          </a:lstStyle>
          <a:p>
            <a:r>
              <a:rPr lang="pt-BR" noProof="0"/>
              <a:t>Clique para editar o título Mestre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2">
            <a:extLst>
              <a:ext uri="{FF2B5EF4-FFF2-40B4-BE49-F238E27FC236}">
                <a16:creationId xmlns:a16="http://schemas.microsoft.com/office/drawing/2014/main" id="{27F30928-B8B0-4CD7-EA8A-AA46742A9F83}"/>
              </a:ext>
            </a:extLst>
          </p:cNvPr>
          <p:cNvSpPr>
            <a:spLocks noGrp="1"/>
          </p:cNvSpPr>
          <p:nvPr>
            <p:ph type="body" sz="quarter" idx="10" hasCustomPrompt="1"/>
          </p:nvPr>
        </p:nvSpPr>
        <p:spPr>
          <a:xfrm>
            <a:off x="4116388" y="1162358"/>
            <a:ext cx="7357344" cy="433798"/>
          </a:xfrm>
          <a:prstGeom prst="rect">
            <a:avLst/>
          </a:prstGeom>
        </p:spPr>
        <p:txBody>
          <a:bodyPr lIns="0" tIns="0" rIns="0" bIns="0" anchor="t">
            <a:normAutofit/>
          </a:bodyPr>
          <a:lstStyle>
            <a:lvl1pPr marL="0" indent="0">
              <a:buNone/>
              <a:defRPr sz="2800" b="1" i="0">
                <a:solidFill>
                  <a:schemeClr val="accent1"/>
                </a:solidFill>
                <a:latin typeface="Arial" panose="020B0604020202020204" pitchFamily="34" charset="0"/>
                <a:ea typeface="IAS Ribbon Sans Bold" pitchFamily="2" charset="0"/>
              </a:defRPr>
            </a:lvl1pPr>
          </a:lstStyle>
          <a:p>
            <a:pPr lvl="0"/>
            <a:r>
              <a:rPr lang="en-GB" noProof="0" dirty="0"/>
              <a:t>Session name</a:t>
            </a:r>
          </a:p>
        </p:txBody>
      </p:sp>
      <p:sp>
        <p:nvSpPr>
          <p:cNvPr id="5" name="Text Placeholder 4">
            <a:extLst>
              <a:ext uri="{FF2B5EF4-FFF2-40B4-BE49-F238E27FC236}">
                <a16:creationId xmlns:a16="http://schemas.microsoft.com/office/drawing/2014/main" id="{3C0750B0-F078-4486-2017-F8B331530B6F}"/>
              </a:ext>
            </a:extLst>
          </p:cNvPr>
          <p:cNvSpPr>
            <a:spLocks noGrp="1"/>
          </p:cNvSpPr>
          <p:nvPr>
            <p:ph type="body" sz="quarter" idx="11" hasCustomPrompt="1"/>
          </p:nvPr>
        </p:nvSpPr>
        <p:spPr>
          <a:xfrm>
            <a:off x="4116388" y="696043"/>
            <a:ext cx="7357344" cy="385199"/>
          </a:xfrm>
          <a:prstGeom prst="rect">
            <a:avLst/>
          </a:prstGeom>
        </p:spPr>
        <p:txBody>
          <a:bodyPr lIns="0" tIns="0" rIns="0" bIns="0" anchor="b">
            <a:normAutofit/>
          </a:bodyPr>
          <a:lstStyle>
            <a:lvl1pPr marL="0" indent="0">
              <a:buNone/>
              <a:defRPr sz="1600"/>
            </a:lvl1pPr>
          </a:lstStyle>
          <a:p>
            <a:pPr lvl="0"/>
            <a:r>
              <a:rPr lang="en-GB" noProof="0" dirty="0"/>
              <a:t>Presenter name &amp; affiliation</a:t>
            </a:r>
          </a:p>
        </p:txBody>
      </p:sp>
      <p:sp>
        <p:nvSpPr>
          <p:cNvPr id="16" name="TextBox 15">
            <a:extLst>
              <a:ext uri="{FF2B5EF4-FFF2-40B4-BE49-F238E27FC236}">
                <a16:creationId xmlns:a16="http://schemas.microsoft.com/office/drawing/2014/main" id="{92A26220-484C-E021-DC95-3F0DB77700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extBox 17">
            <a:extLst>
              <a:ext uri="{FF2B5EF4-FFF2-40B4-BE49-F238E27FC236}">
                <a16:creationId xmlns:a16="http://schemas.microsoft.com/office/drawing/2014/main" id="{58538053-F5FF-0EEB-86C2-6343D0DDDCD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3" name="Picture 2">
            <a:extLst>
              <a:ext uri="{FF2B5EF4-FFF2-40B4-BE49-F238E27FC236}">
                <a16:creationId xmlns:a16="http://schemas.microsoft.com/office/drawing/2014/main" id="{433650E2-923F-C3D8-A779-3D63B9AD3B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89214" y="4060719"/>
            <a:ext cx="3069934" cy="2287762"/>
          </a:xfrm>
          <a:prstGeom prst="rect">
            <a:avLst/>
          </a:prstGeom>
        </p:spPr>
      </p:pic>
      <p:pic>
        <p:nvPicPr>
          <p:cNvPr id="20" name="Picture 19">
            <a:extLst>
              <a:ext uri="{FF2B5EF4-FFF2-40B4-BE49-F238E27FC236}">
                <a16:creationId xmlns:a16="http://schemas.microsoft.com/office/drawing/2014/main" id="{DB1003BC-2DBC-50F0-53BB-5291084D702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10800000">
            <a:off x="0" y="0"/>
            <a:ext cx="3600000" cy="3600000"/>
          </a:xfrm>
          <a:prstGeom prst="rect">
            <a:avLst/>
          </a:prstGeom>
        </p:spPr>
      </p:pic>
    </p:spTree>
    <p:extLst>
      <p:ext uri="{BB962C8B-B14F-4D97-AF65-F5344CB8AC3E}">
        <p14:creationId xmlns:p14="http://schemas.microsoft.com/office/powerpoint/2010/main" val="897030422"/>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abeçalho da Seção">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pt-BR" noProof="0"/>
              <a:t>Clique para editar o título Mestre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F3BF5EE9-054B-49CF-C714-3B4EF9E4C64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5" name="TextBox 4">
            <a:extLst>
              <a:ext uri="{FF2B5EF4-FFF2-40B4-BE49-F238E27FC236}">
                <a16:creationId xmlns:a16="http://schemas.microsoft.com/office/drawing/2014/main" id="{7370DA7D-2DD8-A57A-3FF5-CAA8CD78ED41}"/>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3" name="Picture 2">
            <a:extLst>
              <a:ext uri="{FF2B5EF4-FFF2-40B4-BE49-F238E27FC236}">
                <a16:creationId xmlns:a16="http://schemas.microsoft.com/office/drawing/2014/main" id="{72C70770-A7D4-D1BA-618C-E7C4E5567B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172892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ítulo e Conteúdo">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lstStyle>
            <a:lvl1pPr marL="0" indent="0">
              <a:buFont typeface="Courier New" panose="02070309020205020404" pitchFamily="49" charset="0"/>
              <a:buNone/>
              <a:defRPr sz="20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6" name="TextBox 15">
            <a:extLst>
              <a:ext uri="{FF2B5EF4-FFF2-40B4-BE49-F238E27FC236}">
                <a16:creationId xmlns:a16="http://schemas.microsoft.com/office/drawing/2014/main" id="{CEED8009-8440-8D46-8AD7-A2541109AEA4}"/>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dirty="0"/>
              <a:t>Clique para editar o título Mestre</a:t>
            </a:r>
            <a:endParaRPr lang="en-GB" noProof="0" dirty="0"/>
          </a:p>
        </p:txBody>
      </p:sp>
      <p:pic>
        <p:nvPicPr>
          <p:cNvPr id="3" name="Picture 2">
            <a:extLst>
              <a:ext uri="{FF2B5EF4-FFF2-40B4-BE49-F238E27FC236}">
                <a16:creationId xmlns:a16="http://schemas.microsoft.com/office/drawing/2014/main" id="{304A4F27-4DA0-09FA-F328-C702D6A3E7C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7091"/>
            <a:ext cx="3569400" cy="4759200"/>
          </a:xfrm>
          <a:prstGeom prst="rect">
            <a:avLst/>
          </a:prstGeom>
        </p:spPr>
      </p:pic>
    </p:spTree>
    <p:extLst>
      <p:ext uri="{BB962C8B-B14F-4D97-AF65-F5344CB8AC3E}">
        <p14:creationId xmlns:p14="http://schemas.microsoft.com/office/powerpoint/2010/main" val="251818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2000"/>
            </a:lvl1pPr>
          </a:lstStyle>
          <a:p>
            <a:r>
              <a:rPr lang="en-GB" noProof="0"/>
              <a:t>Nulla quis lorem ut libero malesuada feugiat. Curabitur non nulla sit amet nisl tempus convallis quis ac lectus.</a:t>
            </a:r>
          </a:p>
          <a:p>
            <a:r>
              <a:rPr lang="en-GB" noProof="0"/>
              <a:t>Proin eget tortor risus. Lorem ipsum dolor sit amet, consectetur adipiscing elit.</a:t>
            </a:r>
          </a:p>
          <a:p>
            <a:pPr marL="457200" indent="-457200">
              <a:buFont typeface="Arial" panose="020B0604020202020204" pitchFamily="34" charset="0"/>
              <a:buChar char="•"/>
            </a:pPr>
            <a:r>
              <a:rPr lang="en-GB" noProof="0"/>
              <a:t>Donec rutrum congue leo eget malesuada.</a:t>
            </a:r>
          </a:p>
          <a:p>
            <a:pPr marL="457200" indent="-457200">
              <a:buFont typeface="Arial" panose="020B0604020202020204" pitchFamily="34" charset="0"/>
              <a:buChar char="•"/>
            </a:pPr>
            <a:r>
              <a:rPr lang="en-GB" noProof="0"/>
              <a:t>Curabitur aliquet quam id dui posuere blandit.</a:t>
            </a:r>
          </a:p>
          <a:p>
            <a:pPr marL="457200" indent="-457200">
              <a:buFont typeface="Arial" panose="020B0604020202020204" pitchFamily="34" charset="0"/>
              <a:buChar char="•"/>
            </a:pPr>
            <a:r>
              <a:rPr lang="en-GB" noProof="0"/>
              <a:t>Proin eget tortor risus.</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t"/>
          <a:lstStyle/>
          <a:p>
            <a:r>
              <a:rPr lang="pt-BR" noProof="0"/>
              <a:t>Clique para editar o título Mestre</a:t>
            </a:r>
            <a:endParaRPr lang="en-GB" noProof="0" dirty="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
        <p:nvSpPr>
          <p:cNvPr id="2" name="Retângulo 1">
            <a:extLst>
              <a:ext uri="{FF2B5EF4-FFF2-40B4-BE49-F238E27FC236}">
                <a16:creationId xmlns:a16="http://schemas.microsoft.com/office/drawing/2014/main" id="{C4D9E607-38A3-BB91-64DF-E34F3B98BD98}"/>
              </a:ext>
            </a:extLst>
          </p:cNvPr>
          <p:cNvSpPr/>
          <p:nvPr userDrawn="1"/>
        </p:nvSpPr>
        <p:spPr>
          <a:xfrm>
            <a:off x="9853127" y="0"/>
            <a:ext cx="2118049"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pt-BR" dirty="0">
              <a:latin typeface="Arial" panose="020B0604020202020204" pitchFamily="34" charset="0"/>
            </a:endParaRPr>
          </a:p>
        </p:txBody>
      </p:sp>
    </p:spTree>
    <p:extLst>
      <p:ext uri="{BB962C8B-B14F-4D97-AF65-F5344CB8AC3E}">
        <p14:creationId xmlns:p14="http://schemas.microsoft.com/office/powerpoint/2010/main" val="345305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ente Títul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t"/>
          <a:lstStyle/>
          <a:p>
            <a:r>
              <a:rPr lang="pt-BR" noProof="0"/>
              <a:t>Clique para editar o título Mestre</a:t>
            </a:r>
            <a:endParaRPr lang="en-GB" noProof="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D592C575-DA7D-953C-CA15-BC6E2454581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
        <p:nvSpPr>
          <p:cNvPr id="4" name="Retângulo 3">
            <a:extLst>
              <a:ext uri="{FF2B5EF4-FFF2-40B4-BE49-F238E27FC236}">
                <a16:creationId xmlns:a16="http://schemas.microsoft.com/office/drawing/2014/main" id="{C2E59DFE-E664-05D6-D3D7-D913FB0C5F17}"/>
              </a:ext>
            </a:extLst>
          </p:cNvPr>
          <p:cNvSpPr/>
          <p:nvPr userDrawn="1"/>
        </p:nvSpPr>
        <p:spPr>
          <a:xfrm>
            <a:off x="9675845" y="0"/>
            <a:ext cx="2516155" cy="209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pt-BR" dirty="0">
              <a:latin typeface="Arial" panose="020B0604020202020204" pitchFamily="34" charset="0"/>
            </a:endParaRPr>
          </a:p>
        </p:txBody>
      </p:sp>
    </p:spTree>
    <p:extLst>
      <p:ext uri="{BB962C8B-B14F-4D97-AF65-F5344CB8AC3E}">
        <p14:creationId xmlns:p14="http://schemas.microsoft.com/office/powerpoint/2010/main" val="243017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ação">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hasCustomPrompt="1"/>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Arial" panose="020B0604020202020204" pitchFamily="34" charset="0"/>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noProof="0" dirty="0"/>
              <a:t>Caption</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hasCustomPrompt="1"/>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Arial" panose="020B0604020202020204" pitchFamily="34" charset="0"/>
                <a:ea typeface="IAS Ribbon Sans Bold" pitchFamily="2" charset="0"/>
              </a:defRPr>
            </a:lvl1pPr>
          </a:lstStyle>
          <a:p>
            <a:pPr lvl="0"/>
            <a:r>
              <a:rPr lang="en-GB" noProof="0" dirty="0"/>
              <a:t>Caption</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2215138238"/>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uas Partes de Conteúdo">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lstStyle>
            <a:lvl1pPr marL="0" indent="0">
              <a:buNone/>
              <a:defRPr sz="2000"/>
            </a:lvl1pPr>
          </a:lstStyle>
          <a:p>
            <a:pPr lvl="0"/>
            <a:r>
              <a:rPr lang="pt-BR" noProof="0"/>
              <a:t>Clique para editar os estilos de texto Mestres</a:t>
            </a:r>
          </a:p>
        </p:txBody>
      </p:sp>
      <p:sp>
        <p:nvSpPr>
          <p:cNvPr id="8" name="TextBox 7">
            <a:extLst>
              <a:ext uri="{FF2B5EF4-FFF2-40B4-BE49-F238E27FC236}">
                <a16:creationId xmlns:a16="http://schemas.microsoft.com/office/drawing/2014/main" id="{A3180687-9ED9-514C-9D5C-4D3E7505506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dirty="0"/>
          </a:p>
        </p:txBody>
      </p:sp>
      <p:sp>
        <p:nvSpPr>
          <p:cNvPr id="11" name="TextBox 10">
            <a:extLst>
              <a:ext uri="{FF2B5EF4-FFF2-40B4-BE49-F238E27FC236}">
                <a16:creationId xmlns:a16="http://schemas.microsoft.com/office/drawing/2014/main" id="{917245EE-BB3A-034C-BE06-055376C80D0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2" name="TextBox 11">
            <a:extLst>
              <a:ext uri="{FF2B5EF4-FFF2-40B4-BE49-F238E27FC236}">
                <a16:creationId xmlns:a16="http://schemas.microsoft.com/office/drawing/2014/main" id="{48551B1C-217B-4F4B-81FF-529B758036DF}"/>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372378534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normAutofit/>
          </a:bodyPr>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dirty="0"/>
          </a:p>
        </p:txBody>
      </p:sp>
      <p:sp>
        <p:nvSpPr>
          <p:cNvPr id="9" name="TextBox 8">
            <a:extLst>
              <a:ext uri="{FF2B5EF4-FFF2-40B4-BE49-F238E27FC236}">
                <a16:creationId xmlns:a16="http://schemas.microsoft.com/office/drawing/2014/main" id="{57465E4D-8ADE-2143-908C-7C2920965AC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1" name="TextBox 10">
            <a:extLst>
              <a:ext uri="{FF2B5EF4-FFF2-40B4-BE49-F238E27FC236}">
                <a16:creationId xmlns:a16="http://schemas.microsoft.com/office/drawing/2014/main" id="{5D76478F-F1E2-AD47-BAC6-395C98E2FF59}"/>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3" name="TextBox 12">
            <a:extLst>
              <a:ext uri="{FF2B5EF4-FFF2-40B4-BE49-F238E27FC236}">
                <a16:creationId xmlns:a16="http://schemas.microsoft.com/office/drawing/2014/main" id="{67AD4010-0096-6B46-B74C-E77670FCDEA8}"/>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969897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Tree>
    <p:extLst>
      <p:ext uri="{BB962C8B-B14F-4D97-AF65-F5344CB8AC3E}">
        <p14:creationId xmlns:p14="http://schemas.microsoft.com/office/powerpoint/2010/main" val="165527641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Tree>
    <p:extLst>
      <p:ext uri="{BB962C8B-B14F-4D97-AF65-F5344CB8AC3E}">
        <p14:creationId xmlns:p14="http://schemas.microsoft.com/office/powerpoint/2010/main" val="81185980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Tree>
    <p:extLst>
      <p:ext uri="{BB962C8B-B14F-4D97-AF65-F5344CB8AC3E}">
        <p14:creationId xmlns:p14="http://schemas.microsoft.com/office/powerpoint/2010/main" val="27623840"/>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mage with Caption">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a:t>Nulla quis lorem ut libero malesuada feugiat. Curabitur non nulla sit amet nisl tempus convallis quis ac lectus.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4" name="Picture 3">
            <a:extLst>
              <a:ext uri="{FF2B5EF4-FFF2-40B4-BE49-F238E27FC236}">
                <a16:creationId xmlns:a16="http://schemas.microsoft.com/office/drawing/2014/main" id="{747D33BA-66D6-E190-0410-77B932AF243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1622376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mage with Caption 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05FD00EE-BA8D-4911-16EE-CA53007DC87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3095162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Image and Content - Pattern 1">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1" name="TextBox 10">
            <a:extLst>
              <a:ext uri="{FF2B5EF4-FFF2-40B4-BE49-F238E27FC236}">
                <a16:creationId xmlns:a16="http://schemas.microsoft.com/office/drawing/2014/main" id="{AF9BC3C2-303A-12CB-9291-D0D960E99FC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2" name="TextBox 11">
            <a:extLst>
              <a:ext uri="{FF2B5EF4-FFF2-40B4-BE49-F238E27FC236}">
                <a16:creationId xmlns:a16="http://schemas.microsoft.com/office/drawing/2014/main" id="{E7A9DA97-3B37-BB0F-1BE6-74FB3CC95EA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2" name="Picture 1">
            <a:extLst>
              <a:ext uri="{FF2B5EF4-FFF2-40B4-BE49-F238E27FC236}">
                <a16:creationId xmlns:a16="http://schemas.microsoft.com/office/drawing/2014/main" id="{48BEA962-3AAC-3B82-0C01-F2793670FFB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7090"/>
            <a:ext cx="2380438" cy="4759200"/>
          </a:xfrm>
          <a:prstGeom prst="rect">
            <a:avLst/>
          </a:prstGeom>
        </p:spPr>
      </p:pic>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168630134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mage and Content - Pattern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1" name="TextBox 10">
            <a:extLst>
              <a:ext uri="{FF2B5EF4-FFF2-40B4-BE49-F238E27FC236}">
                <a16:creationId xmlns:a16="http://schemas.microsoft.com/office/drawing/2014/main" id="{AF9BC3C2-303A-12CB-9291-D0D960E99FC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2" name="TextBox 11">
            <a:extLst>
              <a:ext uri="{FF2B5EF4-FFF2-40B4-BE49-F238E27FC236}">
                <a16:creationId xmlns:a16="http://schemas.microsoft.com/office/drawing/2014/main" id="{E7A9DA97-3B37-BB0F-1BE6-74FB3CC95EA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2" name="Picture 1">
            <a:extLst>
              <a:ext uri="{FF2B5EF4-FFF2-40B4-BE49-F238E27FC236}">
                <a16:creationId xmlns:a16="http://schemas.microsoft.com/office/drawing/2014/main" id="{B587F51E-9D60-F793-C968-27BFB682864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0" y="2097090"/>
            <a:ext cx="2381293" cy="4760909"/>
          </a:xfrm>
          <a:prstGeom prst="rect">
            <a:avLst/>
          </a:prstGeom>
        </p:spPr>
      </p:pic>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356947576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7" name="TextBox 6">
            <a:extLst>
              <a:ext uri="{FF2B5EF4-FFF2-40B4-BE49-F238E27FC236}">
                <a16:creationId xmlns:a16="http://schemas.microsoft.com/office/drawing/2014/main" id="{A60FD6BC-85DA-4F47-A647-F2C427823D9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0" name="TextBox 9">
            <a:extLst>
              <a:ext uri="{FF2B5EF4-FFF2-40B4-BE49-F238E27FC236}">
                <a16:creationId xmlns:a16="http://schemas.microsoft.com/office/drawing/2014/main" id="{74D34DC7-EE56-704B-BED2-428093484F6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1" name="TextBox 10">
            <a:extLst>
              <a:ext uri="{FF2B5EF4-FFF2-40B4-BE49-F238E27FC236}">
                <a16:creationId xmlns:a16="http://schemas.microsoft.com/office/drawing/2014/main" id="{C51A06C6-814D-4A47-8F9A-552C373FA66E}"/>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335566686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Arial" panose="020B0604020202020204" pitchFamily="34" charset="0"/>
                <a:ea typeface="IAS Ribbon Sans Regular" pitchFamily="2" charset="0"/>
              </a:defRPr>
            </a:lvl1pPr>
          </a:lstStyle>
          <a:p>
            <a:r>
              <a:rPr lang="en-GB" noProof="0" dirty="0"/>
              <a:t>“Click to edit Master title style”</a:t>
            </a:r>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Arial" panose="020B0604020202020204" pitchFamily="34" charset="0"/>
                <a:ea typeface="IAS Ribbon Sans Regular" pitchFamily="2" charset="0"/>
              </a:defRPr>
            </a:lvl1pPr>
          </a:lstStyle>
          <a:p>
            <a:pPr lvl="0"/>
            <a:r>
              <a:rPr lang="en-GB" noProof="0" dirty="0"/>
              <a:t>Quote citation</a:t>
            </a:r>
          </a:p>
        </p:txBody>
      </p:sp>
      <p:sp>
        <p:nvSpPr>
          <p:cNvPr id="3" name="TextBox 2">
            <a:extLst>
              <a:ext uri="{FF2B5EF4-FFF2-40B4-BE49-F238E27FC236}">
                <a16:creationId xmlns:a16="http://schemas.microsoft.com/office/drawing/2014/main" id="{BE9CD793-F130-9CB2-2451-FA943BB6AE2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6" name="TextBox 5">
            <a:extLst>
              <a:ext uri="{FF2B5EF4-FFF2-40B4-BE49-F238E27FC236}">
                <a16:creationId xmlns:a16="http://schemas.microsoft.com/office/drawing/2014/main" id="{AE239B4C-6F81-2889-0EB9-39A0F6583ECD}"/>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5" name="Picture 4">
            <a:extLst>
              <a:ext uri="{FF2B5EF4-FFF2-40B4-BE49-F238E27FC236}">
                <a16:creationId xmlns:a16="http://schemas.microsoft.com/office/drawing/2014/main" id="{A65E9DFF-8818-3B55-540A-51B035EB08D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246645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819484250"/>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Em Branco">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BC9E3BDD-B75B-6F21-799C-DDB872D44F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3" name="TextBox 10">
            <a:extLst>
              <a:ext uri="{FF2B5EF4-FFF2-40B4-BE49-F238E27FC236}">
                <a16:creationId xmlns:a16="http://schemas.microsoft.com/office/drawing/2014/main" id="{FD534175-797A-CA1E-74CB-AAEABB7BC79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pPr algn="r"/>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Tree>
    <p:extLst>
      <p:ext uri="{BB962C8B-B14F-4D97-AF65-F5344CB8AC3E}">
        <p14:creationId xmlns:p14="http://schemas.microsoft.com/office/powerpoint/2010/main" val="220077357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cSld name="1_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3AE502-5D8A-9FF9-1F39-85C3979CF4C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4C9F228-A260-0185-9BAA-E813AA4C439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58A97EA-0DDE-978E-4E55-FFF142A3C3EA}"/>
              </a:ext>
            </a:extLst>
          </p:cNvPr>
          <p:cNvSpPr>
            <a:spLocks noGrp="1"/>
          </p:cNvSpPr>
          <p:nvPr>
            <p:ph type="dt" sz="half" idx="10"/>
          </p:nvPr>
        </p:nvSpPr>
        <p:spPr/>
        <p:txBody>
          <a:bodyPr/>
          <a:lstStyle>
            <a:lvl1pPr>
              <a:defRPr>
                <a:latin typeface="Arial" panose="020B0604020202020204" pitchFamily="34" charset="0"/>
              </a:defRPr>
            </a:lvl1pPr>
          </a:lstStyle>
          <a:p>
            <a:fld id="{B982560D-EAB4-41B9-8234-DF00148B0D71}" type="datetimeFigureOut">
              <a:rPr lang="pt-BR" smtClean="0"/>
              <a:pPr/>
              <a:t>03/09/2025</a:t>
            </a:fld>
            <a:endParaRPr lang="pt-BR"/>
          </a:p>
        </p:txBody>
      </p:sp>
      <p:sp>
        <p:nvSpPr>
          <p:cNvPr id="5" name="Espaço Reservado para Rodapé 4">
            <a:extLst>
              <a:ext uri="{FF2B5EF4-FFF2-40B4-BE49-F238E27FC236}">
                <a16:creationId xmlns:a16="http://schemas.microsoft.com/office/drawing/2014/main" id="{35FDA142-3208-C3DD-828E-E7B9514FAAC1}"/>
              </a:ext>
            </a:extLst>
          </p:cNvPr>
          <p:cNvSpPr>
            <a:spLocks noGrp="1"/>
          </p:cNvSpPr>
          <p:nvPr>
            <p:ph type="ftr" sz="quarter" idx="11"/>
          </p:nvPr>
        </p:nvSpPr>
        <p:spPr/>
        <p:txBody>
          <a:bodyPr/>
          <a:lstStyle>
            <a:lvl1pPr>
              <a:defRPr>
                <a:latin typeface="Arial" panose="020B0604020202020204" pitchFamily="34" charset="0"/>
              </a:defRPr>
            </a:lvl1pPr>
          </a:lstStyle>
          <a:p>
            <a:endParaRPr lang="pt-BR"/>
          </a:p>
        </p:txBody>
      </p:sp>
      <p:sp>
        <p:nvSpPr>
          <p:cNvPr id="6" name="Espaço Reservado para Número de Slide 5">
            <a:extLst>
              <a:ext uri="{FF2B5EF4-FFF2-40B4-BE49-F238E27FC236}">
                <a16:creationId xmlns:a16="http://schemas.microsoft.com/office/drawing/2014/main" id="{CCB8FCBC-D152-A16B-69D8-3EF030D7AB7A}"/>
              </a:ext>
            </a:extLst>
          </p:cNvPr>
          <p:cNvSpPr>
            <a:spLocks noGrp="1"/>
          </p:cNvSpPr>
          <p:nvPr>
            <p:ph type="sldNum" sz="quarter" idx="12"/>
          </p:nvPr>
        </p:nvSpPr>
        <p:spPr/>
        <p:txBody>
          <a:bodyPr/>
          <a:lstStyle>
            <a:lvl1pPr>
              <a:defRPr>
                <a:latin typeface="Arial" panose="020B0604020202020204" pitchFamily="34" charset="0"/>
              </a:defRPr>
            </a:lvl1pPr>
          </a:lstStyle>
          <a:p>
            <a:fld id="{D461FB4A-F8D0-45EF-8847-05AD60DCE42B}" type="slidenum">
              <a:rPr lang="pt-BR" smtClean="0"/>
              <a:pPr/>
              <a:t>‹N°›</a:t>
            </a:fld>
            <a:endParaRPr lang="pt-BR"/>
          </a:p>
        </p:txBody>
      </p:sp>
    </p:spTree>
    <p:extLst>
      <p:ext uri="{BB962C8B-B14F-4D97-AF65-F5344CB8AC3E}">
        <p14:creationId xmlns:p14="http://schemas.microsoft.com/office/powerpoint/2010/main" val="543890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80896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37ED68-144F-5B63-1F37-8855E33D23B6}"/>
              </a:ext>
            </a:extLst>
          </p:cNvPr>
          <p:cNvSpPr>
            <a:spLocks noGrp="1"/>
          </p:cNvSpPr>
          <p:nvPr>
            <p:ph type="dt" sz="half" idx="10"/>
          </p:nvPr>
        </p:nvSpPr>
        <p:spPr/>
        <p:txBody>
          <a:bodyPr/>
          <a:lstStyle/>
          <a:p>
            <a:fld id="{269D28DA-3568-AD44-B1F6-AAD6EDEBC2A1}" type="datetimeFigureOut">
              <a:rPr lang="en-US" smtClean="0"/>
              <a:t>9/3/25</a:t>
            </a:fld>
            <a:endParaRPr lang="en-US"/>
          </a:p>
        </p:txBody>
      </p:sp>
      <p:sp>
        <p:nvSpPr>
          <p:cNvPr id="3" name="Footer Placeholder 2">
            <a:extLst>
              <a:ext uri="{FF2B5EF4-FFF2-40B4-BE49-F238E27FC236}">
                <a16:creationId xmlns:a16="http://schemas.microsoft.com/office/drawing/2014/main" id="{FA71F147-99A9-8AB4-B8B4-FB4A85CF4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8D051C-7371-29D0-1E61-C05107C256C5}"/>
              </a:ext>
            </a:extLst>
          </p:cNvPr>
          <p:cNvSpPr>
            <a:spLocks noGrp="1"/>
          </p:cNvSpPr>
          <p:nvPr>
            <p:ph type="sldNum" sz="quarter" idx="12"/>
          </p:nvPr>
        </p:nvSpPr>
        <p:spPr/>
        <p:txBody>
          <a:bodyPr/>
          <a:lstStyle/>
          <a:p>
            <a:fld id="{A30B9EC0-399C-0742-8C8D-8411339A1237}" type="slidenum">
              <a:rPr lang="en-US" smtClean="0"/>
              <a:t>‹N°›</a:t>
            </a:fld>
            <a:endParaRPr lang="en-US"/>
          </a:p>
        </p:txBody>
      </p:sp>
    </p:spTree>
    <p:extLst>
      <p:ext uri="{BB962C8B-B14F-4D97-AF65-F5344CB8AC3E}">
        <p14:creationId xmlns:p14="http://schemas.microsoft.com/office/powerpoint/2010/main" val="1371885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1812056"/>
            <a:ext cx="7357341" cy="4296397"/>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4" name="Text Placeholder 2">
            <a:extLst>
              <a:ext uri="{FF2B5EF4-FFF2-40B4-BE49-F238E27FC236}">
                <a16:creationId xmlns:a16="http://schemas.microsoft.com/office/drawing/2014/main" id="{27F30928-B8B0-4CD7-EA8A-AA46742A9F83}"/>
              </a:ext>
            </a:extLst>
          </p:cNvPr>
          <p:cNvSpPr>
            <a:spLocks noGrp="1"/>
          </p:cNvSpPr>
          <p:nvPr>
            <p:ph type="body" sz="quarter" idx="10" hasCustomPrompt="1"/>
          </p:nvPr>
        </p:nvSpPr>
        <p:spPr>
          <a:xfrm>
            <a:off x="4116388" y="1162358"/>
            <a:ext cx="7357344" cy="433798"/>
          </a:xfrm>
          <a:prstGeom prst="rect">
            <a:avLst/>
          </a:prstGeom>
        </p:spPr>
        <p:txBody>
          <a:bodyPr lIns="0" tIns="0" rIns="0" bIns="0" anchor="t">
            <a:normAutofit/>
          </a:bodyPr>
          <a:lstStyle>
            <a:lvl1pPr marL="0" indent="0">
              <a:buNone/>
              <a:defRPr sz="2800" b="1" i="0">
                <a:solidFill>
                  <a:schemeClr val="accent1"/>
                </a:solidFill>
                <a:latin typeface="+mj-lt"/>
                <a:ea typeface="IAS Ribbon Sans Bold" pitchFamily="2" charset="0"/>
              </a:defRPr>
            </a:lvl1pPr>
          </a:lstStyle>
          <a:p>
            <a:pPr lvl="0"/>
            <a:r>
              <a:rPr lang="en-GB" noProof="0" dirty="0"/>
              <a:t>Session name</a:t>
            </a:r>
          </a:p>
        </p:txBody>
      </p:sp>
      <p:sp>
        <p:nvSpPr>
          <p:cNvPr id="5" name="Text Placeholder 4">
            <a:extLst>
              <a:ext uri="{FF2B5EF4-FFF2-40B4-BE49-F238E27FC236}">
                <a16:creationId xmlns:a16="http://schemas.microsoft.com/office/drawing/2014/main" id="{3C0750B0-F078-4486-2017-F8B331530B6F}"/>
              </a:ext>
            </a:extLst>
          </p:cNvPr>
          <p:cNvSpPr>
            <a:spLocks noGrp="1"/>
          </p:cNvSpPr>
          <p:nvPr>
            <p:ph type="body" sz="quarter" idx="11" hasCustomPrompt="1"/>
          </p:nvPr>
        </p:nvSpPr>
        <p:spPr>
          <a:xfrm>
            <a:off x="4116388" y="696043"/>
            <a:ext cx="7357344" cy="385199"/>
          </a:xfrm>
          <a:prstGeom prst="rect">
            <a:avLst/>
          </a:prstGeom>
        </p:spPr>
        <p:txBody>
          <a:bodyPr lIns="0" tIns="0" rIns="0" bIns="0" anchor="b">
            <a:normAutofit/>
          </a:bodyPr>
          <a:lstStyle>
            <a:lvl1pPr marL="0" indent="0">
              <a:buNone/>
              <a:defRPr sz="1600"/>
            </a:lvl1pPr>
          </a:lstStyle>
          <a:p>
            <a:pPr lvl="0"/>
            <a:r>
              <a:rPr lang="en-GB" noProof="0" dirty="0"/>
              <a:t>Presenter name &amp; affiliation</a:t>
            </a:r>
          </a:p>
        </p:txBody>
      </p:sp>
      <p:sp>
        <p:nvSpPr>
          <p:cNvPr id="18" name="TextBox 17">
            <a:extLst>
              <a:ext uri="{FF2B5EF4-FFF2-40B4-BE49-F238E27FC236}">
                <a16:creationId xmlns:a16="http://schemas.microsoft.com/office/drawing/2014/main" id="{58538053-F5FF-0EEB-86C2-6343D0DDDCD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2" name="Rectangle 1">
            <a:extLst>
              <a:ext uri="{FF2B5EF4-FFF2-40B4-BE49-F238E27FC236}">
                <a16:creationId xmlns:a16="http://schemas.microsoft.com/office/drawing/2014/main" id="{AA59130A-C07C-74F5-F7D0-98CA8D6D1EA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TextBox 5">
            <a:extLst>
              <a:ext uri="{FF2B5EF4-FFF2-40B4-BE49-F238E27FC236}">
                <a16:creationId xmlns:a16="http://schemas.microsoft.com/office/drawing/2014/main" id="{9AE29D7D-D7E4-DEA4-06F6-B53D5751B174}"/>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15A07090-E888-1E28-15C2-E3D2334B31F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89214" y="4060719"/>
            <a:ext cx="3069934" cy="2287762"/>
          </a:xfrm>
          <a:prstGeom prst="rect">
            <a:avLst/>
          </a:prstGeom>
        </p:spPr>
      </p:pic>
      <p:pic>
        <p:nvPicPr>
          <p:cNvPr id="10" name="Picture 9">
            <a:extLst>
              <a:ext uri="{FF2B5EF4-FFF2-40B4-BE49-F238E27FC236}">
                <a16:creationId xmlns:a16="http://schemas.microsoft.com/office/drawing/2014/main" id="{17A287E0-F360-9745-7D9A-2B2D692B3C4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10800000">
            <a:off x="0" y="0"/>
            <a:ext cx="3600000" cy="3600000"/>
          </a:xfrm>
          <a:prstGeom prst="rect">
            <a:avLst/>
          </a:prstGeom>
        </p:spPr>
      </p:pic>
    </p:spTree>
    <p:extLst>
      <p:ext uri="{BB962C8B-B14F-4D97-AF65-F5344CB8AC3E}">
        <p14:creationId xmlns:p14="http://schemas.microsoft.com/office/powerpoint/2010/main" val="347184036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954B-0CA1-4D47-94A5-AE0C39C83378}"/>
              </a:ext>
            </a:extLst>
          </p:cNvPr>
          <p:cNvSpPr>
            <a:spLocks noGrp="1"/>
          </p:cNvSpPr>
          <p:nvPr>
            <p:ph type="title"/>
          </p:nvPr>
        </p:nvSpPr>
        <p:spPr/>
        <p:txBody>
          <a:bodyPr/>
          <a:lstStyle>
            <a:lvl1pPr algn="ctr">
              <a:defRPr/>
            </a:lvl1pPr>
          </a:lstStyle>
          <a:p>
            <a:r>
              <a:rPr lang="en-US"/>
              <a:t>Click to edit Master title style</a:t>
            </a:r>
          </a:p>
        </p:txBody>
      </p:sp>
      <p:sp>
        <p:nvSpPr>
          <p:cNvPr id="3" name="Date Placeholder 2">
            <a:extLst>
              <a:ext uri="{FF2B5EF4-FFF2-40B4-BE49-F238E27FC236}">
                <a16:creationId xmlns:a16="http://schemas.microsoft.com/office/drawing/2014/main" id="{0521F56A-311E-4DCE-99E7-819BC935CEAF}"/>
              </a:ext>
            </a:extLst>
          </p:cNvPr>
          <p:cNvSpPr>
            <a:spLocks noGrp="1"/>
          </p:cNvSpPr>
          <p:nvPr>
            <p:ph type="dt" sz="half" idx="10"/>
          </p:nvPr>
        </p:nvSpPr>
        <p:spPr/>
        <p:txBody>
          <a:bodyPr/>
          <a:lstStyle/>
          <a:p>
            <a:fld id="{40EC5802-6D69-4355-9B9D-D1EA0DB0ECEC}" type="datetime1">
              <a:rPr lang="en-US" smtClean="0"/>
              <a:t>9/3/25</a:t>
            </a:fld>
            <a:endParaRPr lang="en-US" dirty="0"/>
          </a:p>
        </p:txBody>
      </p:sp>
      <p:sp>
        <p:nvSpPr>
          <p:cNvPr id="4" name="Footer Placeholder 3">
            <a:extLst>
              <a:ext uri="{FF2B5EF4-FFF2-40B4-BE49-F238E27FC236}">
                <a16:creationId xmlns:a16="http://schemas.microsoft.com/office/drawing/2014/main" id="{1B19DF03-B983-40F7-8A24-30A7F1F8BC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9859BD-89A9-4A28-BA8C-B1CB6ABD20E3}"/>
              </a:ext>
            </a:extLst>
          </p:cNvPr>
          <p:cNvSpPr>
            <a:spLocks noGrp="1"/>
          </p:cNvSpPr>
          <p:nvPr>
            <p:ph type="sldNum" sz="quarter" idx="12"/>
          </p:nvPr>
        </p:nvSpPr>
        <p:spPr/>
        <p:txBody>
          <a:bodyPr/>
          <a:lstStyle/>
          <a:p>
            <a:fld id="{40220F71-43C7-494A-B1EA-E3678AE455DE}" type="slidenum">
              <a:rPr lang="en-US" smtClean="0"/>
              <a:t>‹N°›</a:t>
            </a:fld>
            <a:endParaRPr lang="en-US" dirty="0"/>
          </a:p>
        </p:txBody>
      </p:sp>
    </p:spTree>
    <p:extLst>
      <p:ext uri="{BB962C8B-B14F-4D97-AF65-F5344CB8AC3E}">
        <p14:creationId xmlns:p14="http://schemas.microsoft.com/office/powerpoint/2010/main" val="5818195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Slide de Título">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E06508-29B0-CD26-5E55-B30DFEB51329}"/>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1812056"/>
            <a:ext cx="7357341" cy="4296397"/>
          </a:xfrm>
          <a:prstGeom prst="rect">
            <a:avLst/>
          </a:prstGeom>
        </p:spPr>
        <p:txBody>
          <a:bodyPr lIns="0" tIns="0" rIns="0" bIns="0" anchor="ctr" anchorCtr="0">
            <a:normAutofit/>
          </a:bodyPr>
          <a:lstStyle>
            <a:lvl1pPr>
              <a:defRPr sz="6000"/>
            </a:lvl1pPr>
          </a:lstStyle>
          <a:p>
            <a:r>
              <a:rPr lang="pt-BR" noProof="0"/>
              <a:t>Clique para editar o título Mestre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2">
            <a:extLst>
              <a:ext uri="{FF2B5EF4-FFF2-40B4-BE49-F238E27FC236}">
                <a16:creationId xmlns:a16="http://schemas.microsoft.com/office/drawing/2014/main" id="{27F30928-B8B0-4CD7-EA8A-AA46742A9F83}"/>
              </a:ext>
            </a:extLst>
          </p:cNvPr>
          <p:cNvSpPr>
            <a:spLocks noGrp="1"/>
          </p:cNvSpPr>
          <p:nvPr>
            <p:ph type="body" sz="quarter" idx="10" hasCustomPrompt="1"/>
          </p:nvPr>
        </p:nvSpPr>
        <p:spPr>
          <a:xfrm>
            <a:off x="4116388" y="1162358"/>
            <a:ext cx="7357344" cy="433798"/>
          </a:xfrm>
          <a:prstGeom prst="rect">
            <a:avLst/>
          </a:prstGeom>
        </p:spPr>
        <p:txBody>
          <a:bodyPr lIns="0" tIns="0" rIns="0" bIns="0" anchor="t">
            <a:normAutofit/>
          </a:bodyPr>
          <a:lstStyle>
            <a:lvl1pPr marL="0" indent="0">
              <a:buNone/>
              <a:defRPr sz="2800" b="1" i="0">
                <a:solidFill>
                  <a:schemeClr val="accent1"/>
                </a:solidFill>
                <a:latin typeface="+mj-lt"/>
                <a:ea typeface="IAS Ribbon Sans Bold" pitchFamily="2" charset="0"/>
              </a:defRPr>
            </a:lvl1pPr>
          </a:lstStyle>
          <a:p>
            <a:pPr lvl="0"/>
            <a:r>
              <a:rPr lang="en-GB" noProof="0" dirty="0"/>
              <a:t>Session name</a:t>
            </a:r>
          </a:p>
        </p:txBody>
      </p:sp>
      <p:sp>
        <p:nvSpPr>
          <p:cNvPr id="5" name="Text Placeholder 4">
            <a:extLst>
              <a:ext uri="{FF2B5EF4-FFF2-40B4-BE49-F238E27FC236}">
                <a16:creationId xmlns:a16="http://schemas.microsoft.com/office/drawing/2014/main" id="{3C0750B0-F078-4486-2017-F8B331530B6F}"/>
              </a:ext>
            </a:extLst>
          </p:cNvPr>
          <p:cNvSpPr>
            <a:spLocks noGrp="1"/>
          </p:cNvSpPr>
          <p:nvPr>
            <p:ph type="body" sz="quarter" idx="11" hasCustomPrompt="1"/>
          </p:nvPr>
        </p:nvSpPr>
        <p:spPr>
          <a:xfrm>
            <a:off x="4116388" y="696043"/>
            <a:ext cx="7357344" cy="385199"/>
          </a:xfrm>
          <a:prstGeom prst="rect">
            <a:avLst/>
          </a:prstGeom>
        </p:spPr>
        <p:txBody>
          <a:bodyPr lIns="0" tIns="0" rIns="0" bIns="0" anchor="b">
            <a:normAutofit/>
          </a:bodyPr>
          <a:lstStyle>
            <a:lvl1pPr marL="0" indent="0">
              <a:buNone/>
              <a:defRPr sz="1600"/>
            </a:lvl1pPr>
          </a:lstStyle>
          <a:p>
            <a:pPr lvl="0"/>
            <a:r>
              <a:rPr lang="en-GB" noProof="0" dirty="0"/>
              <a:t>Presenter name &amp; affiliation</a:t>
            </a:r>
          </a:p>
        </p:txBody>
      </p:sp>
      <p:sp>
        <p:nvSpPr>
          <p:cNvPr id="16" name="TextBox 15">
            <a:extLst>
              <a:ext uri="{FF2B5EF4-FFF2-40B4-BE49-F238E27FC236}">
                <a16:creationId xmlns:a16="http://schemas.microsoft.com/office/drawing/2014/main" id="{92A26220-484C-E021-DC95-3F0DB77700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extBox 17">
            <a:extLst>
              <a:ext uri="{FF2B5EF4-FFF2-40B4-BE49-F238E27FC236}">
                <a16:creationId xmlns:a16="http://schemas.microsoft.com/office/drawing/2014/main" id="{58538053-F5FF-0EEB-86C2-6343D0DDDCD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3" name="Picture 2">
            <a:extLst>
              <a:ext uri="{FF2B5EF4-FFF2-40B4-BE49-F238E27FC236}">
                <a16:creationId xmlns:a16="http://schemas.microsoft.com/office/drawing/2014/main" id="{433650E2-923F-C3D8-A779-3D63B9AD3B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89214" y="4060719"/>
            <a:ext cx="3069934" cy="2287762"/>
          </a:xfrm>
          <a:prstGeom prst="rect">
            <a:avLst/>
          </a:prstGeom>
        </p:spPr>
      </p:pic>
      <p:pic>
        <p:nvPicPr>
          <p:cNvPr id="20" name="Picture 19">
            <a:extLst>
              <a:ext uri="{FF2B5EF4-FFF2-40B4-BE49-F238E27FC236}">
                <a16:creationId xmlns:a16="http://schemas.microsoft.com/office/drawing/2014/main" id="{DB1003BC-2DBC-50F0-53BB-5291084D702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10800000">
            <a:off x="0" y="0"/>
            <a:ext cx="3600000" cy="3600000"/>
          </a:xfrm>
          <a:prstGeom prst="rect">
            <a:avLst/>
          </a:prstGeom>
        </p:spPr>
      </p:pic>
    </p:spTree>
    <p:extLst>
      <p:ext uri="{BB962C8B-B14F-4D97-AF65-F5344CB8AC3E}">
        <p14:creationId xmlns:p14="http://schemas.microsoft.com/office/powerpoint/2010/main" val="3091970221"/>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Cabeçalho da Seção">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pt-BR" noProof="0"/>
              <a:t>Clique para editar o título Mestre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3BF5EE9-054B-49CF-C714-3B4EF9E4C64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5" name="TextBox 4">
            <a:extLst>
              <a:ext uri="{FF2B5EF4-FFF2-40B4-BE49-F238E27FC236}">
                <a16:creationId xmlns:a16="http://schemas.microsoft.com/office/drawing/2014/main" id="{7370DA7D-2DD8-A57A-3FF5-CAA8CD78ED41}"/>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3" name="Picture 2">
            <a:extLst>
              <a:ext uri="{FF2B5EF4-FFF2-40B4-BE49-F238E27FC236}">
                <a16:creationId xmlns:a16="http://schemas.microsoft.com/office/drawing/2014/main" id="{72C70770-A7D4-D1BA-618C-E7C4E5567B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31779101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Somente Títul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t"/>
          <a:lstStyle/>
          <a:p>
            <a:r>
              <a:rPr lang="pt-BR" noProof="0"/>
              <a:t>Clique para editar o título Mestre</a:t>
            </a:r>
            <a:endParaRPr lang="en-GB" noProof="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3" name="Picture 2">
            <a:extLst>
              <a:ext uri="{FF2B5EF4-FFF2-40B4-BE49-F238E27FC236}">
                <a16:creationId xmlns:a16="http://schemas.microsoft.com/office/drawing/2014/main" id="{D592C575-DA7D-953C-CA15-BC6E2454581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Tree>
    <p:extLst>
      <p:ext uri="{BB962C8B-B14F-4D97-AF65-F5344CB8AC3E}">
        <p14:creationId xmlns:p14="http://schemas.microsoft.com/office/powerpoint/2010/main" val="42440573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Duas Partes de Conteúdo">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lstStyle>
            <a:lvl1pPr marL="0" indent="0">
              <a:buNone/>
              <a:defRPr sz="2000"/>
            </a:lvl1pPr>
          </a:lstStyle>
          <a:p>
            <a:pPr lvl="0"/>
            <a:r>
              <a:rPr lang="pt-BR" noProof="0"/>
              <a:t>Clique para editar os estilos de texto Mestres</a:t>
            </a:r>
          </a:p>
        </p:txBody>
      </p:sp>
      <p:sp>
        <p:nvSpPr>
          <p:cNvPr id="8" name="TextBox 7">
            <a:extLst>
              <a:ext uri="{FF2B5EF4-FFF2-40B4-BE49-F238E27FC236}">
                <a16:creationId xmlns:a16="http://schemas.microsoft.com/office/drawing/2014/main" id="{A3180687-9ED9-514C-9D5C-4D3E7505506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dirty="0"/>
          </a:p>
        </p:txBody>
      </p:sp>
      <p:sp>
        <p:nvSpPr>
          <p:cNvPr id="11" name="TextBox 10">
            <a:extLst>
              <a:ext uri="{FF2B5EF4-FFF2-40B4-BE49-F238E27FC236}">
                <a16:creationId xmlns:a16="http://schemas.microsoft.com/office/drawing/2014/main" id="{917245EE-BB3A-034C-BE06-055376C80D0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2" name="TextBox 11">
            <a:extLst>
              <a:ext uri="{FF2B5EF4-FFF2-40B4-BE49-F238E27FC236}">
                <a16:creationId xmlns:a16="http://schemas.microsoft.com/office/drawing/2014/main" id="{48551B1C-217B-4F4B-81FF-529B758036DF}"/>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524558221"/>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normAutofit/>
          </a:bodyPr>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dirty="0"/>
          </a:p>
        </p:txBody>
      </p:sp>
      <p:sp>
        <p:nvSpPr>
          <p:cNvPr id="9" name="TextBox 8">
            <a:extLst>
              <a:ext uri="{FF2B5EF4-FFF2-40B4-BE49-F238E27FC236}">
                <a16:creationId xmlns:a16="http://schemas.microsoft.com/office/drawing/2014/main" id="{57465E4D-8ADE-2143-908C-7C2920965AC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1" name="TextBox 10">
            <a:extLst>
              <a:ext uri="{FF2B5EF4-FFF2-40B4-BE49-F238E27FC236}">
                <a16:creationId xmlns:a16="http://schemas.microsoft.com/office/drawing/2014/main" id="{5D76478F-F1E2-AD47-BAC6-395C98E2FF59}"/>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3" name="TextBox 12">
            <a:extLst>
              <a:ext uri="{FF2B5EF4-FFF2-40B4-BE49-F238E27FC236}">
                <a16:creationId xmlns:a16="http://schemas.microsoft.com/office/drawing/2014/main" id="{67AD4010-0096-6B46-B74C-E77670FCDEA8}"/>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4183680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dirty="0"/>
              <a:t>Clique para editar o título Mestre</a:t>
            </a:r>
            <a:endParaRPr lang="en-GB" noProof="0" dirty="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Tree>
    <p:extLst>
      <p:ext uri="{BB962C8B-B14F-4D97-AF65-F5344CB8AC3E}">
        <p14:creationId xmlns:p14="http://schemas.microsoft.com/office/powerpoint/2010/main" val="87239125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Tree>
    <p:extLst>
      <p:ext uri="{BB962C8B-B14F-4D97-AF65-F5344CB8AC3E}">
        <p14:creationId xmlns:p14="http://schemas.microsoft.com/office/powerpoint/2010/main" val="324458100"/>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Tree>
    <p:extLst>
      <p:ext uri="{BB962C8B-B14F-4D97-AF65-F5344CB8AC3E}">
        <p14:creationId xmlns:p14="http://schemas.microsoft.com/office/powerpoint/2010/main" val="3001938430"/>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Image with Caption 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2" name="Picture 1">
            <a:extLst>
              <a:ext uri="{FF2B5EF4-FFF2-40B4-BE49-F238E27FC236}">
                <a16:creationId xmlns:a16="http://schemas.microsoft.com/office/drawing/2014/main" id="{05FD00EE-BA8D-4911-16EE-CA53007DC87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40478388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Image and Content - Pattern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1" name="TextBox 10">
            <a:extLst>
              <a:ext uri="{FF2B5EF4-FFF2-40B4-BE49-F238E27FC236}">
                <a16:creationId xmlns:a16="http://schemas.microsoft.com/office/drawing/2014/main" id="{AF9BC3C2-303A-12CB-9291-D0D960E99FC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2" name="TextBox 11">
            <a:extLst>
              <a:ext uri="{FF2B5EF4-FFF2-40B4-BE49-F238E27FC236}">
                <a16:creationId xmlns:a16="http://schemas.microsoft.com/office/drawing/2014/main" id="{E7A9DA97-3B37-BB0F-1BE6-74FB3CC95EA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2" name="Picture 1">
            <a:extLst>
              <a:ext uri="{FF2B5EF4-FFF2-40B4-BE49-F238E27FC236}">
                <a16:creationId xmlns:a16="http://schemas.microsoft.com/office/drawing/2014/main" id="{B587F51E-9D60-F793-C968-27BFB682864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0" y="2097090"/>
            <a:ext cx="2381293" cy="4760909"/>
          </a:xfrm>
          <a:prstGeom prst="rect">
            <a:avLst/>
          </a:prstGeom>
        </p:spPr>
      </p:pic>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800707941"/>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7" name="TextBox 6">
            <a:extLst>
              <a:ext uri="{FF2B5EF4-FFF2-40B4-BE49-F238E27FC236}">
                <a16:creationId xmlns:a16="http://schemas.microsoft.com/office/drawing/2014/main" id="{A60FD6BC-85DA-4F47-A647-F2C427823D9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0" name="TextBox 9">
            <a:extLst>
              <a:ext uri="{FF2B5EF4-FFF2-40B4-BE49-F238E27FC236}">
                <a16:creationId xmlns:a16="http://schemas.microsoft.com/office/drawing/2014/main" id="{74D34DC7-EE56-704B-BED2-428093484F6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1" name="TextBox 10">
            <a:extLst>
              <a:ext uri="{FF2B5EF4-FFF2-40B4-BE49-F238E27FC236}">
                <a16:creationId xmlns:a16="http://schemas.microsoft.com/office/drawing/2014/main" id="{C51A06C6-814D-4A47-8F9A-552C373FA66E}"/>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4252273388"/>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2000"/>
            </a:lvl1pPr>
          </a:lstStyle>
          <a:p>
            <a:r>
              <a:rPr lang="en-GB" noProof="0"/>
              <a:t>Nulla quis lorem ut libero malesuada feugiat. Curabitur non nulla sit amet nisl tempus convallis quis ac lectus.</a:t>
            </a:r>
          </a:p>
          <a:p>
            <a:r>
              <a:rPr lang="en-GB" noProof="0"/>
              <a:t>Proin eget tortor risus. Lorem ipsum dolor sit amet, consectetur adipiscing elit.</a:t>
            </a:r>
          </a:p>
          <a:p>
            <a:pPr marL="457200" indent="-457200">
              <a:buFont typeface="Arial" panose="020B0604020202020204" pitchFamily="34" charset="0"/>
              <a:buChar char="•"/>
            </a:pPr>
            <a:r>
              <a:rPr lang="en-GB" noProof="0"/>
              <a:t>Donec rutrum congue leo eget malesuada.</a:t>
            </a:r>
          </a:p>
          <a:p>
            <a:pPr marL="457200" indent="-457200">
              <a:buFont typeface="Arial" panose="020B0604020202020204" pitchFamily="34" charset="0"/>
              <a:buChar char="•"/>
            </a:pPr>
            <a:r>
              <a:rPr lang="en-GB" noProof="0"/>
              <a:t>Curabitur aliquet quam id dui posuere blandit.</a:t>
            </a:r>
          </a:p>
          <a:p>
            <a:pPr marL="457200" indent="-457200">
              <a:buFont typeface="Arial" panose="020B0604020202020204" pitchFamily="34" charset="0"/>
              <a:buChar char="•"/>
            </a:pPr>
            <a:r>
              <a:rPr lang="en-GB" noProof="0"/>
              <a:t>Proin eget tortor risus.</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t"/>
          <a:lstStyle/>
          <a:p>
            <a:r>
              <a:rPr lang="pt-BR" noProof="0"/>
              <a:t>Clique para editar o título Mestre</a:t>
            </a:r>
            <a:endParaRPr lang="en-GB" noProof="0" dirty="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
        <p:nvSpPr>
          <p:cNvPr id="2" name="Retângulo 1">
            <a:extLst>
              <a:ext uri="{FF2B5EF4-FFF2-40B4-BE49-F238E27FC236}">
                <a16:creationId xmlns:a16="http://schemas.microsoft.com/office/drawing/2014/main" id="{C4D9E607-38A3-BB91-64DF-E34F3B98BD98}"/>
              </a:ext>
            </a:extLst>
          </p:cNvPr>
          <p:cNvSpPr/>
          <p:nvPr userDrawn="1"/>
        </p:nvSpPr>
        <p:spPr>
          <a:xfrm>
            <a:off x="9853127" y="0"/>
            <a:ext cx="2118049"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pt-BR" dirty="0">
              <a:latin typeface="Arial" panose="020B0604020202020204" pitchFamily="34" charset="0"/>
            </a:endParaRPr>
          </a:p>
        </p:txBody>
      </p:sp>
    </p:spTree>
    <p:extLst>
      <p:ext uri="{BB962C8B-B14F-4D97-AF65-F5344CB8AC3E}">
        <p14:creationId xmlns:p14="http://schemas.microsoft.com/office/powerpoint/2010/main" val="1526543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3122260"/>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1_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Master title style”</a:t>
            </a:r>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3" name="TextBox 2">
            <a:extLst>
              <a:ext uri="{FF2B5EF4-FFF2-40B4-BE49-F238E27FC236}">
                <a16:creationId xmlns:a16="http://schemas.microsoft.com/office/drawing/2014/main" id="{BE9CD793-F130-9CB2-2451-FA943BB6AE2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6" name="TextBox 5">
            <a:extLst>
              <a:ext uri="{FF2B5EF4-FFF2-40B4-BE49-F238E27FC236}">
                <a16:creationId xmlns:a16="http://schemas.microsoft.com/office/drawing/2014/main" id="{AE239B4C-6F81-2889-0EB9-39A0F6583ECD}"/>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pic>
        <p:nvPicPr>
          <p:cNvPr id="5" name="Picture 4">
            <a:extLst>
              <a:ext uri="{FF2B5EF4-FFF2-40B4-BE49-F238E27FC236}">
                <a16:creationId xmlns:a16="http://schemas.microsoft.com/office/drawing/2014/main" id="{A65E9DFF-8818-3B55-540A-51B035EB08D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27955864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2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64326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7"/>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6" y="1535117"/>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DEC011-DA96-4A47-9C9B-18634EFA223A}" type="datetime1">
              <a:rPr lang="en-US" smtClean="0">
                <a:solidFill>
                  <a:prstClr val="black">
                    <a:tint val="75000"/>
                  </a:prstClr>
                </a:solidFill>
                <a:latin typeface="Calibri"/>
              </a:rPr>
              <a:pPr/>
              <a:t>9/3/25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E665EDC-1A0A-B449-8ED6-7435A21D4FCE}"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extLst>
      <p:ext uri="{BB962C8B-B14F-4D97-AF65-F5344CB8AC3E}">
        <p14:creationId xmlns:p14="http://schemas.microsoft.com/office/powerpoint/2010/main" val="5650662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E06508-29B0-CD26-5E55-B30DFEB51329}"/>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1812056"/>
            <a:ext cx="7357341" cy="4296397"/>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2">
            <a:extLst>
              <a:ext uri="{FF2B5EF4-FFF2-40B4-BE49-F238E27FC236}">
                <a16:creationId xmlns:a16="http://schemas.microsoft.com/office/drawing/2014/main" id="{27F30928-B8B0-4CD7-EA8A-AA46742A9F83}"/>
              </a:ext>
            </a:extLst>
          </p:cNvPr>
          <p:cNvSpPr>
            <a:spLocks noGrp="1"/>
          </p:cNvSpPr>
          <p:nvPr>
            <p:ph type="body" sz="quarter" idx="10" hasCustomPrompt="1"/>
          </p:nvPr>
        </p:nvSpPr>
        <p:spPr>
          <a:xfrm>
            <a:off x="4116388" y="1162358"/>
            <a:ext cx="7357344" cy="433798"/>
          </a:xfrm>
          <a:prstGeom prst="rect">
            <a:avLst/>
          </a:prstGeom>
        </p:spPr>
        <p:txBody>
          <a:bodyPr lIns="0" tIns="0" rIns="0" bIns="0" anchor="t">
            <a:normAutofit/>
          </a:bodyPr>
          <a:lstStyle>
            <a:lvl1pPr marL="0" indent="0">
              <a:buNone/>
              <a:defRPr sz="2800" b="1" i="0">
                <a:solidFill>
                  <a:schemeClr val="accent1"/>
                </a:solidFill>
                <a:latin typeface="+mj-lt"/>
                <a:ea typeface="IAS Ribbon Sans Bold" pitchFamily="2" charset="0"/>
              </a:defRPr>
            </a:lvl1pPr>
          </a:lstStyle>
          <a:p>
            <a:pPr lvl="0"/>
            <a:r>
              <a:rPr lang="en-GB" noProof="0" dirty="0"/>
              <a:t>Session name</a:t>
            </a:r>
          </a:p>
        </p:txBody>
      </p:sp>
      <p:sp>
        <p:nvSpPr>
          <p:cNvPr id="5" name="Text Placeholder 4">
            <a:extLst>
              <a:ext uri="{FF2B5EF4-FFF2-40B4-BE49-F238E27FC236}">
                <a16:creationId xmlns:a16="http://schemas.microsoft.com/office/drawing/2014/main" id="{3C0750B0-F078-4486-2017-F8B331530B6F}"/>
              </a:ext>
            </a:extLst>
          </p:cNvPr>
          <p:cNvSpPr>
            <a:spLocks noGrp="1"/>
          </p:cNvSpPr>
          <p:nvPr>
            <p:ph type="body" sz="quarter" idx="11" hasCustomPrompt="1"/>
          </p:nvPr>
        </p:nvSpPr>
        <p:spPr>
          <a:xfrm>
            <a:off x="4116388" y="696043"/>
            <a:ext cx="7357344" cy="385199"/>
          </a:xfrm>
          <a:prstGeom prst="rect">
            <a:avLst/>
          </a:prstGeom>
        </p:spPr>
        <p:txBody>
          <a:bodyPr lIns="0" tIns="0" rIns="0" bIns="0" anchor="b">
            <a:normAutofit/>
          </a:bodyPr>
          <a:lstStyle>
            <a:lvl1pPr marL="0" indent="0">
              <a:buNone/>
              <a:defRPr sz="1600"/>
            </a:lvl1pPr>
          </a:lstStyle>
          <a:p>
            <a:pPr lvl="0"/>
            <a:r>
              <a:rPr lang="en-GB" noProof="0" dirty="0"/>
              <a:t>Presenter name &amp; affiliation</a:t>
            </a:r>
          </a:p>
        </p:txBody>
      </p:sp>
      <p:sp>
        <p:nvSpPr>
          <p:cNvPr id="16" name="TextBox 15">
            <a:extLst>
              <a:ext uri="{FF2B5EF4-FFF2-40B4-BE49-F238E27FC236}">
                <a16:creationId xmlns:a16="http://schemas.microsoft.com/office/drawing/2014/main" id="{92A26220-484C-E021-DC95-3F0DB77700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extBox 17">
            <a:extLst>
              <a:ext uri="{FF2B5EF4-FFF2-40B4-BE49-F238E27FC236}">
                <a16:creationId xmlns:a16="http://schemas.microsoft.com/office/drawing/2014/main" id="{58538053-F5FF-0EEB-86C2-6343D0DDDCD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pic>
        <p:nvPicPr>
          <p:cNvPr id="3" name="Picture 2">
            <a:extLst>
              <a:ext uri="{FF2B5EF4-FFF2-40B4-BE49-F238E27FC236}">
                <a16:creationId xmlns:a16="http://schemas.microsoft.com/office/drawing/2014/main" id="{433650E2-923F-C3D8-A779-3D63B9AD3B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89214" y="4060719"/>
            <a:ext cx="3069934" cy="2287762"/>
          </a:xfrm>
          <a:prstGeom prst="rect">
            <a:avLst/>
          </a:prstGeom>
        </p:spPr>
      </p:pic>
      <p:pic>
        <p:nvPicPr>
          <p:cNvPr id="20" name="Picture 19">
            <a:extLst>
              <a:ext uri="{FF2B5EF4-FFF2-40B4-BE49-F238E27FC236}">
                <a16:creationId xmlns:a16="http://schemas.microsoft.com/office/drawing/2014/main" id="{DB1003BC-2DBC-50F0-53BB-5291084D702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10800000">
            <a:off x="0" y="0"/>
            <a:ext cx="3600000" cy="3600000"/>
          </a:xfrm>
          <a:prstGeom prst="rect">
            <a:avLst/>
          </a:prstGeom>
        </p:spPr>
      </p:pic>
    </p:spTree>
    <p:extLst>
      <p:ext uri="{BB962C8B-B14F-4D97-AF65-F5344CB8AC3E}">
        <p14:creationId xmlns:p14="http://schemas.microsoft.com/office/powerpoint/2010/main" val="3612208493"/>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3BF5EE9-054B-49CF-C714-3B4EF9E4C64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5" name="TextBox 4">
            <a:extLst>
              <a:ext uri="{FF2B5EF4-FFF2-40B4-BE49-F238E27FC236}">
                <a16:creationId xmlns:a16="http://schemas.microsoft.com/office/drawing/2014/main" id="{7370DA7D-2DD8-A57A-3FF5-CAA8CD78ED41}"/>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pic>
        <p:nvPicPr>
          <p:cNvPr id="3" name="Picture 2">
            <a:extLst>
              <a:ext uri="{FF2B5EF4-FFF2-40B4-BE49-F238E27FC236}">
                <a16:creationId xmlns:a16="http://schemas.microsoft.com/office/drawing/2014/main" id="{72C70770-A7D4-D1BA-618C-E7C4E5567B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2828384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lstStyle>
            <a:lvl1pPr marL="0" indent="0">
              <a:buFont typeface="Courier New" panose="02070309020205020404" pitchFamily="49" charset="0"/>
              <a:buNone/>
              <a:defRPr sz="20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6" name="TextBox 15">
            <a:extLst>
              <a:ext uri="{FF2B5EF4-FFF2-40B4-BE49-F238E27FC236}">
                <a16:creationId xmlns:a16="http://schemas.microsoft.com/office/drawing/2014/main" id="{CEED8009-8440-8D46-8AD7-A2541109AEA4}"/>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pic>
        <p:nvPicPr>
          <p:cNvPr id="3" name="Picture 2">
            <a:extLst>
              <a:ext uri="{FF2B5EF4-FFF2-40B4-BE49-F238E27FC236}">
                <a16:creationId xmlns:a16="http://schemas.microsoft.com/office/drawing/2014/main" id="{304A4F27-4DA0-09FA-F328-C702D6A3E7C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7091"/>
            <a:ext cx="3569400" cy="4759200"/>
          </a:xfrm>
          <a:prstGeom prst="rect">
            <a:avLst/>
          </a:prstGeom>
        </p:spPr>
      </p:pic>
    </p:spTree>
    <p:extLst>
      <p:ext uri="{BB962C8B-B14F-4D97-AF65-F5344CB8AC3E}">
        <p14:creationId xmlns:p14="http://schemas.microsoft.com/office/powerpoint/2010/main" val="8163759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t"/>
          <a:lstStyle/>
          <a:p>
            <a:r>
              <a:rPr lang="en-US" noProof="0"/>
              <a:t>Click to edit Master title style</a:t>
            </a:r>
            <a:endParaRPr lang="en-GB" noProof="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3" name="Picture 2">
            <a:extLst>
              <a:ext uri="{FF2B5EF4-FFF2-40B4-BE49-F238E27FC236}">
                <a16:creationId xmlns:a16="http://schemas.microsoft.com/office/drawing/2014/main" id="{D592C575-DA7D-953C-CA15-BC6E2454581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Tree>
    <p:extLst>
      <p:ext uri="{BB962C8B-B14F-4D97-AF65-F5344CB8AC3E}">
        <p14:creationId xmlns:p14="http://schemas.microsoft.com/office/powerpoint/2010/main" val="37533579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lstStyle>
            <a:lvl1pPr marL="0" indent="0">
              <a:buNone/>
              <a:defRPr sz="2000"/>
            </a:lvl1pPr>
          </a:lstStyle>
          <a:p>
            <a:pPr lvl="0"/>
            <a:r>
              <a:rPr lang="en-US" noProof="0"/>
              <a:t>Click to edit Master text styles</a:t>
            </a:r>
          </a:p>
        </p:txBody>
      </p:sp>
      <p:sp>
        <p:nvSpPr>
          <p:cNvPr id="8" name="TextBox 7">
            <a:extLst>
              <a:ext uri="{FF2B5EF4-FFF2-40B4-BE49-F238E27FC236}">
                <a16:creationId xmlns:a16="http://schemas.microsoft.com/office/drawing/2014/main" id="{A3180687-9ED9-514C-9D5C-4D3E7505506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dirty="0"/>
          </a:p>
        </p:txBody>
      </p:sp>
      <p:sp>
        <p:nvSpPr>
          <p:cNvPr id="11" name="TextBox 10">
            <a:extLst>
              <a:ext uri="{FF2B5EF4-FFF2-40B4-BE49-F238E27FC236}">
                <a16:creationId xmlns:a16="http://schemas.microsoft.com/office/drawing/2014/main" id="{917245EE-BB3A-034C-BE06-055376C80D0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2" name="TextBox 11">
            <a:extLst>
              <a:ext uri="{FF2B5EF4-FFF2-40B4-BE49-F238E27FC236}">
                <a16:creationId xmlns:a16="http://schemas.microsoft.com/office/drawing/2014/main" id="{48551B1C-217B-4F4B-81FF-529B758036DF}"/>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3981624359"/>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normAutofit/>
          </a:bodyPr>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665294"/>
            <a:ext cx="5437187" cy="1428641"/>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57465E4D-8ADE-2143-908C-7C2920965AC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1" name="TextBox 10">
            <a:extLst>
              <a:ext uri="{FF2B5EF4-FFF2-40B4-BE49-F238E27FC236}">
                <a16:creationId xmlns:a16="http://schemas.microsoft.com/office/drawing/2014/main" id="{5D76478F-F1E2-AD47-BAC6-395C98E2FF59}"/>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3" name="TextBox 12">
            <a:extLst>
              <a:ext uri="{FF2B5EF4-FFF2-40B4-BE49-F238E27FC236}">
                <a16:creationId xmlns:a16="http://schemas.microsoft.com/office/drawing/2014/main" id="{67AD4010-0096-6B46-B74C-E77670FCDEA8}"/>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38611501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Tree>
    <p:extLst>
      <p:ext uri="{BB962C8B-B14F-4D97-AF65-F5344CB8AC3E}">
        <p14:creationId xmlns:p14="http://schemas.microsoft.com/office/powerpoint/2010/main" val="2022887811"/>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Tree>
    <p:extLst>
      <p:ext uri="{BB962C8B-B14F-4D97-AF65-F5344CB8AC3E}">
        <p14:creationId xmlns:p14="http://schemas.microsoft.com/office/powerpoint/2010/main" val="231236599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Tree>
    <p:extLst>
      <p:ext uri="{BB962C8B-B14F-4D97-AF65-F5344CB8AC3E}">
        <p14:creationId xmlns:p14="http://schemas.microsoft.com/office/powerpoint/2010/main" val="30391273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Image with Caption 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2" name="Picture 1">
            <a:extLst>
              <a:ext uri="{FF2B5EF4-FFF2-40B4-BE49-F238E27FC236}">
                <a16:creationId xmlns:a16="http://schemas.microsoft.com/office/drawing/2014/main" id="{05FD00EE-BA8D-4911-16EE-CA53007DC87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Tree>
    <p:extLst>
      <p:ext uri="{BB962C8B-B14F-4D97-AF65-F5344CB8AC3E}">
        <p14:creationId xmlns:p14="http://schemas.microsoft.com/office/powerpoint/2010/main" val="1722562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Image and Content - Pattern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1" name="TextBox 10">
            <a:extLst>
              <a:ext uri="{FF2B5EF4-FFF2-40B4-BE49-F238E27FC236}">
                <a16:creationId xmlns:a16="http://schemas.microsoft.com/office/drawing/2014/main" id="{AF9BC3C2-303A-12CB-9291-D0D960E99FC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2" name="TextBox 11">
            <a:extLst>
              <a:ext uri="{FF2B5EF4-FFF2-40B4-BE49-F238E27FC236}">
                <a16:creationId xmlns:a16="http://schemas.microsoft.com/office/drawing/2014/main" id="{E7A9DA97-3B37-BB0F-1BE6-74FB3CC95EA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pic>
        <p:nvPicPr>
          <p:cNvPr id="2" name="Picture 1">
            <a:extLst>
              <a:ext uri="{FF2B5EF4-FFF2-40B4-BE49-F238E27FC236}">
                <a16:creationId xmlns:a16="http://schemas.microsoft.com/office/drawing/2014/main" id="{B587F51E-9D60-F793-C968-27BFB682864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0" y="2097090"/>
            <a:ext cx="2381293" cy="4760909"/>
          </a:xfrm>
          <a:prstGeom prst="rect">
            <a:avLst/>
          </a:prstGeom>
        </p:spPr>
      </p:pic>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Tree>
    <p:extLst>
      <p:ext uri="{BB962C8B-B14F-4D97-AF65-F5344CB8AC3E}">
        <p14:creationId xmlns:p14="http://schemas.microsoft.com/office/powerpoint/2010/main" val="1113231771"/>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7" name="TextBox 6">
            <a:extLst>
              <a:ext uri="{FF2B5EF4-FFF2-40B4-BE49-F238E27FC236}">
                <a16:creationId xmlns:a16="http://schemas.microsoft.com/office/drawing/2014/main" id="{A60FD6BC-85DA-4F47-A647-F2C427823D9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0" name="TextBox 9">
            <a:extLst>
              <a:ext uri="{FF2B5EF4-FFF2-40B4-BE49-F238E27FC236}">
                <a16:creationId xmlns:a16="http://schemas.microsoft.com/office/drawing/2014/main" id="{74D34DC7-EE56-704B-BED2-428093484F6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1" name="TextBox 10">
            <a:extLst>
              <a:ext uri="{FF2B5EF4-FFF2-40B4-BE49-F238E27FC236}">
                <a16:creationId xmlns:a16="http://schemas.microsoft.com/office/drawing/2014/main" id="{C51A06C6-814D-4A47-8F9A-552C373FA66E}"/>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160143902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44816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64817" y="786384"/>
            <a:ext cx="10978081" cy="2239920"/>
          </a:xfrm>
        </p:spPr>
        <p:txBody>
          <a:bodyPr lIns="0" tIns="0" rIns="0" bIns="0">
            <a:normAutofit/>
          </a:bodyPr>
          <a:lstStyle>
            <a:lvl1pPr>
              <a:lnSpc>
                <a:spcPct val="90000"/>
              </a:lnSpc>
              <a:defRPr sz="3800" b="0" cap="none" spc="131">
                <a:solidFill>
                  <a:srgbClr val="000000"/>
                </a:solidFill>
                <a:latin typeface="Arial" panose="020B0604020202020204" pitchFamily="34" charset="0"/>
                <a:cs typeface="Arial" panose="020B0604020202020204" pitchFamily="34" charset="0"/>
              </a:defRPr>
            </a:lvl1pPr>
          </a:lstStyle>
          <a:p>
            <a:r>
              <a:rPr lang="en-US" dirty="0"/>
              <a:t>&lt;Insert Title&gt;</a:t>
            </a:r>
          </a:p>
        </p:txBody>
      </p:sp>
      <p:sp>
        <p:nvSpPr>
          <p:cNvPr id="3" name="Subtitle 2"/>
          <p:cNvSpPr>
            <a:spLocks noGrp="1"/>
          </p:cNvSpPr>
          <p:nvPr>
            <p:ph type="subTitle" idx="1" hasCustomPrompt="1"/>
          </p:nvPr>
        </p:nvSpPr>
        <p:spPr>
          <a:xfrm>
            <a:off x="864817" y="4238501"/>
            <a:ext cx="10978080" cy="924363"/>
          </a:xfrm>
          <a:prstGeom prst="rect">
            <a:avLst/>
          </a:prstGeom>
        </p:spPr>
        <p:txBody>
          <a:bodyPr lIns="0" tIns="0" rIns="0" bIns="0">
            <a:noAutofit/>
          </a:bodyPr>
          <a:lstStyle>
            <a:lvl1pPr marL="0" indent="0" algn="l">
              <a:lnSpc>
                <a:spcPct val="100000"/>
              </a:lnSpc>
              <a:spcBef>
                <a:spcPts val="1200"/>
              </a:spcBef>
              <a:buNone/>
              <a:defRPr sz="1600" spc="31" baseline="0">
                <a:solidFill>
                  <a:srgbClr val="000000"/>
                </a:solidFill>
              </a:defRPr>
            </a:lvl1pPr>
            <a:lvl2pPr marL="457250" indent="0" algn="ctr">
              <a:buNone/>
              <a:defRPr>
                <a:solidFill>
                  <a:schemeClr val="tx1">
                    <a:tint val="75000"/>
                  </a:schemeClr>
                </a:solidFill>
              </a:defRPr>
            </a:lvl2pPr>
            <a:lvl3pPr marL="914498" indent="0" algn="ctr">
              <a:buNone/>
              <a:defRPr>
                <a:solidFill>
                  <a:schemeClr val="tx1">
                    <a:tint val="75000"/>
                  </a:schemeClr>
                </a:solidFill>
              </a:defRPr>
            </a:lvl3pPr>
            <a:lvl4pPr marL="1371748" indent="0" algn="ctr">
              <a:buNone/>
              <a:defRPr>
                <a:solidFill>
                  <a:schemeClr val="tx1">
                    <a:tint val="75000"/>
                  </a:schemeClr>
                </a:solidFill>
              </a:defRPr>
            </a:lvl4pPr>
            <a:lvl5pPr marL="1828998" indent="0" algn="ctr">
              <a:buNone/>
              <a:defRPr>
                <a:solidFill>
                  <a:schemeClr val="tx1">
                    <a:tint val="75000"/>
                  </a:schemeClr>
                </a:solidFill>
              </a:defRPr>
            </a:lvl5pPr>
            <a:lvl6pPr marL="2286248" indent="0" algn="ctr">
              <a:buNone/>
              <a:defRPr>
                <a:solidFill>
                  <a:schemeClr val="tx1">
                    <a:tint val="75000"/>
                  </a:schemeClr>
                </a:solidFill>
              </a:defRPr>
            </a:lvl6pPr>
            <a:lvl7pPr marL="2743497" indent="0" algn="ctr">
              <a:buNone/>
              <a:defRPr>
                <a:solidFill>
                  <a:schemeClr val="tx1">
                    <a:tint val="75000"/>
                  </a:schemeClr>
                </a:solidFill>
              </a:defRPr>
            </a:lvl7pPr>
            <a:lvl8pPr marL="3200747" indent="0" algn="ctr">
              <a:buNone/>
              <a:defRPr>
                <a:solidFill>
                  <a:schemeClr val="tx1">
                    <a:tint val="75000"/>
                  </a:schemeClr>
                </a:solidFill>
              </a:defRPr>
            </a:lvl8pPr>
            <a:lvl9pPr marL="3657997" indent="0" algn="ctr">
              <a:buNone/>
              <a:defRPr>
                <a:solidFill>
                  <a:schemeClr val="tx1">
                    <a:tint val="75000"/>
                  </a:schemeClr>
                </a:solidFill>
              </a:defRPr>
            </a:lvl9pPr>
          </a:lstStyle>
          <a:p>
            <a:r>
              <a:rPr lang="en-US" dirty="0"/>
              <a:t>&lt;Affiliations&gt;</a:t>
            </a:r>
          </a:p>
        </p:txBody>
      </p:sp>
      <p:sp>
        <p:nvSpPr>
          <p:cNvPr id="9" name="Text Placeholder 8"/>
          <p:cNvSpPr>
            <a:spLocks noGrp="1"/>
          </p:cNvSpPr>
          <p:nvPr>
            <p:ph type="body" sz="quarter" idx="13" hasCustomPrompt="1"/>
          </p:nvPr>
        </p:nvSpPr>
        <p:spPr>
          <a:xfrm>
            <a:off x="864817" y="3582608"/>
            <a:ext cx="10978081" cy="656883"/>
          </a:xfrm>
          <a:prstGeom prst="rect">
            <a:avLst/>
          </a:prstGeom>
        </p:spPr>
        <p:txBody>
          <a:bodyPr lIns="0" tIns="0" rIns="0" bIns="0" anchor="t">
            <a:noAutofit/>
          </a:bodyPr>
          <a:lstStyle>
            <a:lvl1pPr marL="0" indent="0">
              <a:buNone/>
              <a:defRPr sz="2000" b="0" spc="31">
                <a:solidFill>
                  <a:srgbClr val="000000"/>
                </a:solidFill>
                <a:latin typeface="Arial" panose="020B0604020202020204" pitchFamily="34" charset="0"/>
                <a:cs typeface="Arial" panose="020B0604020202020204" pitchFamily="34" charset="0"/>
              </a:defRPr>
            </a:lvl1pPr>
            <a:lvl2pPr>
              <a:defRPr sz="1467"/>
            </a:lvl2pPr>
            <a:lvl3pPr>
              <a:defRPr sz="1467"/>
            </a:lvl3pPr>
            <a:lvl4pPr>
              <a:defRPr sz="1467"/>
            </a:lvl4pPr>
            <a:lvl5pPr>
              <a:defRPr sz="1467"/>
            </a:lvl5pPr>
          </a:lstStyle>
          <a:p>
            <a:pPr lvl="0"/>
            <a:r>
              <a:rPr lang="en-US" dirty="0"/>
              <a:t>&lt;Authors&gt;</a:t>
            </a:r>
          </a:p>
        </p:txBody>
      </p:sp>
      <p:sp>
        <p:nvSpPr>
          <p:cNvPr id="7" name="Text Placeholder 4">
            <a:extLst>
              <a:ext uri="{FF2B5EF4-FFF2-40B4-BE49-F238E27FC236}">
                <a16:creationId xmlns:a16="http://schemas.microsoft.com/office/drawing/2014/main" id="{D2571DC2-D6A3-4185-B1A8-3DB7ADC1CFEA}"/>
              </a:ext>
            </a:extLst>
          </p:cNvPr>
          <p:cNvSpPr>
            <a:spLocks noGrp="1"/>
          </p:cNvSpPr>
          <p:nvPr>
            <p:ph type="body" sz="quarter" idx="15" hasCustomPrompt="1"/>
          </p:nvPr>
        </p:nvSpPr>
        <p:spPr>
          <a:xfrm>
            <a:off x="7610947"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4" name="Rectangle 3">
            <a:extLst>
              <a:ext uri="{FF2B5EF4-FFF2-40B4-BE49-F238E27FC236}">
                <a16:creationId xmlns:a16="http://schemas.microsoft.com/office/drawing/2014/main" id="{B57B93F3-F76B-6B32-6BFF-AE04A79B27B3}"/>
              </a:ext>
            </a:extLst>
          </p:cNvPr>
          <p:cNvSpPr/>
          <p:nvPr userDrawn="1"/>
        </p:nvSpPr>
        <p:spPr>
          <a:xfrm>
            <a:off x="0" y="-2"/>
            <a:ext cx="692727" cy="6858001"/>
          </a:xfrm>
          <a:prstGeom prst="rect">
            <a:avLst/>
          </a:prstGeom>
          <a:solidFill>
            <a:schemeClr val="bg2"/>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600" spc="30" dirty="0"/>
          </a:p>
        </p:txBody>
      </p:sp>
      <p:cxnSp>
        <p:nvCxnSpPr>
          <p:cNvPr id="8" name="Straight Connector 7">
            <a:extLst>
              <a:ext uri="{FF2B5EF4-FFF2-40B4-BE49-F238E27FC236}">
                <a16:creationId xmlns:a16="http://schemas.microsoft.com/office/drawing/2014/main" id="{29E31562-4309-AB16-5795-77103BC5B3C0}"/>
              </a:ext>
            </a:extLst>
          </p:cNvPr>
          <p:cNvCxnSpPr>
            <a:cxnSpLocks/>
          </p:cNvCxnSpPr>
          <p:nvPr userDrawn="1"/>
        </p:nvCxnSpPr>
        <p:spPr>
          <a:xfrm>
            <a:off x="870337" y="3275393"/>
            <a:ext cx="10934700"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Footer Placeholder 2">
            <a:extLst>
              <a:ext uri="{FF2B5EF4-FFF2-40B4-BE49-F238E27FC236}">
                <a16:creationId xmlns:a16="http://schemas.microsoft.com/office/drawing/2014/main" id="{63A4ABEF-630D-F074-215D-98D55F76574E}"/>
              </a:ext>
            </a:extLst>
          </p:cNvPr>
          <p:cNvSpPr>
            <a:spLocks noGrp="1"/>
          </p:cNvSpPr>
          <p:nvPr>
            <p:ph type="ftr" sz="quarter" idx="3"/>
          </p:nvPr>
        </p:nvSpPr>
        <p:spPr>
          <a:xfrm>
            <a:off x="832918" y="6356350"/>
            <a:ext cx="11190513" cy="501650"/>
          </a:xfrm>
          <a:prstGeom prst="rect">
            <a:avLst/>
          </a:prstGeom>
        </p:spPr>
        <p:txBody>
          <a:bodyPr vert="horz" lIns="0" tIns="0" rIns="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091544629"/>
      </p:ext>
    </p:extLst>
  </p:cSld>
  <p:clrMapOvr>
    <a:masterClrMapping/>
  </p:clrMapOvr>
  <p:hf hdr="0" dt="0"/>
  <p:extLst>
    <p:ext uri="{DCECCB84-F9BA-43D5-87BE-67443E8EF086}">
      <p15:sldGuideLst xmlns:p15="http://schemas.microsoft.com/office/powerpoint/2012/main">
        <p15:guide id="3" orient="horz" pos="480">
          <p15:clr>
            <a:srgbClr val="FBAE40"/>
          </p15:clr>
        </p15:guide>
        <p15:guide id="4" orient="horz" pos="4056">
          <p15:clr>
            <a:srgbClr val="FBAE40"/>
          </p15:clr>
        </p15:guide>
        <p15:guide id="5" pos="52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4904" y="786384"/>
            <a:ext cx="10978081" cy="2239920"/>
          </a:xfrm>
        </p:spPr>
        <p:txBody>
          <a:bodyPr lIns="0" tIns="0" rIns="0" bIns="0">
            <a:normAutofit/>
          </a:bodyPr>
          <a:lstStyle>
            <a:lvl1pPr>
              <a:lnSpc>
                <a:spcPct val="90000"/>
              </a:lnSpc>
              <a:defRPr sz="3800" b="0" cap="none" spc="131">
                <a:solidFill>
                  <a:srgbClr val="000000"/>
                </a:solidFill>
                <a:latin typeface="Arial" panose="020B0604020202020204" pitchFamily="34" charset="0"/>
                <a:cs typeface="Arial" panose="020B0604020202020204" pitchFamily="34" charset="0"/>
              </a:defRPr>
            </a:lvl1pPr>
          </a:lstStyle>
          <a:p>
            <a:r>
              <a:rPr lang="en-US" dirty="0"/>
              <a:t>&lt;Section Title&gt;</a:t>
            </a:r>
          </a:p>
        </p:txBody>
      </p:sp>
      <p:sp>
        <p:nvSpPr>
          <p:cNvPr id="9" name="Text Placeholder 8"/>
          <p:cNvSpPr>
            <a:spLocks noGrp="1"/>
          </p:cNvSpPr>
          <p:nvPr>
            <p:ph type="body" sz="quarter" idx="13" hasCustomPrompt="1"/>
          </p:nvPr>
        </p:nvSpPr>
        <p:spPr>
          <a:xfrm>
            <a:off x="374904" y="3582608"/>
            <a:ext cx="10978081" cy="924364"/>
          </a:xfrm>
          <a:prstGeom prst="rect">
            <a:avLst/>
          </a:prstGeom>
        </p:spPr>
        <p:txBody>
          <a:bodyPr lIns="0" tIns="0" rIns="0" bIns="0">
            <a:noAutofit/>
          </a:bodyPr>
          <a:lstStyle>
            <a:lvl1pPr marL="0" indent="0">
              <a:buNone/>
              <a:defRPr sz="2400" b="0" spc="31">
                <a:solidFill>
                  <a:srgbClr val="000000"/>
                </a:solidFill>
                <a:latin typeface="Arial" panose="020B0604020202020204" pitchFamily="34" charset="0"/>
                <a:cs typeface="Arial" panose="020B0604020202020204" pitchFamily="34" charset="0"/>
              </a:defRPr>
            </a:lvl1pPr>
            <a:lvl2pPr>
              <a:defRPr sz="1467"/>
            </a:lvl2pPr>
            <a:lvl3pPr>
              <a:defRPr sz="1467"/>
            </a:lvl3pPr>
            <a:lvl4pPr>
              <a:defRPr sz="1467"/>
            </a:lvl4pPr>
            <a:lvl5pPr>
              <a:defRPr sz="1467"/>
            </a:lvl5pPr>
          </a:lstStyle>
          <a:p>
            <a:pPr lvl="0"/>
            <a:r>
              <a:rPr lang="en-US" dirty="0"/>
              <a:t>&lt;Subsection Title&gt;</a:t>
            </a:r>
          </a:p>
        </p:txBody>
      </p:sp>
      <p:sp>
        <p:nvSpPr>
          <p:cNvPr id="7" name="Text Placeholder 4">
            <a:extLst>
              <a:ext uri="{FF2B5EF4-FFF2-40B4-BE49-F238E27FC236}">
                <a16:creationId xmlns:a16="http://schemas.microsoft.com/office/drawing/2014/main" id="{D2571DC2-D6A3-4185-B1A8-3DB7ADC1CFEA}"/>
              </a:ext>
            </a:extLst>
          </p:cNvPr>
          <p:cNvSpPr>
            <a:spLocks noGrp="1"/>
          </p:cNvSpPr>
          <p:nvPr>
            <p:ph type="body" sz="quarter" idx="15" hasCustomPrompt="1"/>
          </p:nvPr>
        </p:nvSpPr>
        <p:spPr>
          <a:xfrm>
            <a:off x="7610947"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3" name="Footer Placeholder 2">
            <a:extLst>
              <a:ext uri="{FF2B5EF4-FFF2-40B4-BE49-F238E27FC236}">
                <a16:creationId xmlns:a16="http://schemas.microsoft.com/office/drawing/2014/main" id="{01D04DFF-2CBF-7FB1-EFD3-128F332EDF9B}"/>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cxnSp>
        <p:nvCxnSpPr>
          <p:cNvPr id="5" name="Straight Connector 4">
            <a:extLst>
              <a:ext uri="{FF2B5EF4-FFF2-40B4-BE49-F238E27FC236}">
                <a16:creationId xmlns:a16="http://schemas.microsoft.com/office/drawing/2014/main" id="{945CEA5A-B47A-97CE-EFBE-29381B3A3D22}"/>
              </a:ext>
            </a:extLst>
          </p:cNvPr>
          <p:cNvCxnSpPr>
            <a:cxnSpLocks/>
          </p:cNvCxnSpPr>
          <p:nvPr userDrawn="1"/>
        </p:nvCxnSpPr>
        <p:spPr>
          <a:xfrm>
            <a:off x="368710" y="3275393"/>
            <a:ext cx="11436327"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599941"/>
      </p:ext>
    </p:extLst>
  </p:cSld>
  <p:clrMapOvr>
    <a:masterClrMapping/>
  </p:clrMapOvr>
  <p:hf hdr="0" dt="0"/>
  <p:extLst>
    <p:ext uri="{DCECCB84-F9BA-43D5-87BE-67443E8EF086}">
      <p15:sldGuideLst xmlns:p15="http://schemas.microsoft.com/office/powerpoint/2012/main">
        <p15:guide id="3" orient="horz" pos="480">
          <p15:clr>
            <a:srgbClr val="FBAE40"/>
          </p15:clr>
        </p15:guide>
        <p15:guide id="4" orient="horz" pos="4056">
          <p15:clr>
            <a:srgbClr val="FBAE40"/>
          </p15:clr>
        </p15:guide>
        <p15:guide id="5" pos="52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1598085"/>
            <a:ext cx="11436348" cy="4482044"/>
          </a:xfrm>
          <a:prstGeom prst="rect">
            <a:avLst/>
          </a:prstGeom>
        </p:spPr>
        <p:txBody>
          <a:bodyPr lIns="0" tIns="0" rIns="0" bIns="0">
            <a:normAutofit/>
          </a:bodyPr>
          <a:lstStyle>
            <a:lvl1pPr>
              <a:lnSpc>
                <a:spcPct val="100000"/>
              </a:lnSpc>
              <a:spcBef>
                <a:spcPts val="1200"/>
              </a:spcBef>
              <a:buClr>
                <a:schemeClr val="bg2"/>
              </a:buClr>
              <a:defRPr sz="2200">
                <a:solidFill>
                  <a:srgbClr val="000000"/>
                </a:solidFill>
                <a:latin typeface="Arial" panose="020B0604020202020204" pitchFamily="34" charset="0"/>
                <a:cs typeface="Arial" panose="020B0604020202020204" pitchFamily="34" charset="0"/>
              </a:defRPr>
            </a:lvl1pPr>
            <a:lvl2pPr marL="514350" indent="-285750">
              <a:lnSpc>
                <a:spcPct val="100000"/>
              </a:lnSpc>
              <a:spcBef>
                <a:spcPts val="200"/>
              </a:spcBef>
              <a:buClr>
                <a:schemeClr val="bg2"/>
              </a:buClr>
              <a:buSzPct val="100000"/>
              <a:buFont typeface="Arial Narrow" panose="020B0606020202030204" pitchFamily="34" charset="0"/>
              <a:buChar char="–"/>
              <a:defRPr sz="2200">
                <a:solidFill>
                  <a:srgbClr val="000000"/>
                </a:solidFill>
                <a:latin typeface="Arial" panose="020B0604020202020204" pitchFamily="34" charset="0"/>
                <a:cs typeface="Arial" panose="020B0604020202020204" pitchFamily="34" charset="0"/>
              </a:defRPr>
            </a:lvl2pPr>
            <a:lvl3pPr marL="742950" indent="-228600">
              <a:lnSpc>
                <a:spcPct val="100000"/>
              </a:lnSpc>
              <a:spcBef>
                <a:spcPts val="200"/>
              </a:spcBef>
              <a:buClr>
                <a:schemeClr val="bg2"/>
              </a:buClr>
              <a:buFont typeface="Wingdings" panose="05000000000000000000" pitchFamily="2" charset="2"/>
              <a:buChar char="§"/>
              <a:defRPr sz="2200">
                <a:solidFill>
                  <a:srgbClr val="000000"/>
                </a:solidFill>
                <a:latin typeface="Arial" panose="020B0604020202020204" pitchFamily="34" charset="0"/>
                <a:cs typeface="Arial" panose="020B0604020202020204" pitchFamily="34" charset="0"/>
              </a:defRPr>
            </a:lvl3pPr>
            <a:lvl4pPr marL="1028700" indent="-228600">
              <a:lnSpc>
                <a:spcPct val="100000"/>
              </a:lnSpc>
              <a:spcBef>
                <a:spcPts val="200"/>
              </a:spcBef>
              <a:buClr>
                <a:schemeClr val="bg2"/>
              </a:buClr>
              <a:buSzPct val="100000"/>
              <a:tabLst/>
              <a:defRPr sz="2200">
                <a:solidFill>
                  <a:srgbClr val="000000"/>
                </a:solidFill>
                <a:latin typeface="Arial" panose="020B0604020202020204" pitchFamily="34" charset="0"/>
                <a:cs typeface="Arial" panose="020B0604020202020204" pitchFamily="34" charset="0"/>
              </a:defRPr>
            </a:lvl4pPr>
            <a:lvl5pPr marL="1257300" indent="-171450">
              <a:lnSpc>
                <a:spcPct val="100000"/>
              </a:lnSpc>
              <a:spcBef>
                <a:spcPts val="200"/>
              </a:spcBef>
              <a:buClr>
                <a:schemeClr val="bg2"/>
              </a:buClr>
              <a:defRPr sz="2200">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a:xfrm>
            <a:off x="377825" y="255181"/>
            <a:ext cx="11436349" cy="972746"/>
          </a:xfrm>
        </p:spPr>
        <p:txBody>
          <a:bodyPr lIns="0" tIns="0" rIns="0" bIns="45720" anchor="b">
            <a:noAutofit/>
          </a:bodyPr>
          <a:lstStyle>
            <a:lvl1pPr>
              <a:defRPr sz="3200" b="0">
                <a:solidFill>
                  <a:srgbClr val="000000"/>
                </a:solidFill>
                <a:latin typeface="Arial" panose="020B0604020202020204" pitchFamily="34" charset="0"/>
                <a:cs typeface="Arial" panose="020B0604020202020204" pitchFamily="34" charset="0"/>
              </a:defRPr>
            </a:lvl1pPr>
          </a:lstStyle>
          <a:p>
            <a:r>
              <a:rPr lang="en-US" dirty="0"/>
              <a:t>&lt;Slide Title&gt;</a:t>
            </a:r>
          </a:p>
        </p:txBody>
      </p:sp>
      <p:cxnSp>
        <p:nvCxnSpPr>
          <p:cNvPr id="10" name="Straight Connector 9">
            <a:extLst>
              <a:ext uri="{FF2B5EF4-FFF2-40B4-BE49-F238E27FC236}">
                <a16:creationId xmlns:a16="http://schemas.microsoft.com/office/drawing/2014/main" id="{A0D126F0-0D23-46CA-BFB7-A1BFB0B90603}"/>
              </a:ext>
            </a:extLst>
          </p:cNvPr>
          <p:cNvCxnSpPr/>
          <p:nvPr/>
        </p:nvCxnSpPr>
        <p:spPr>
          <a:xfrm>
            <a:off x="377825" y="1227932"/>
            <a:ext cx="1143635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Footer Placeholder 2">
            <a:extLst>
              <a:ext uri="{FF2B5EF4-FFF2-40B4-BE49-F238E27FC236}">
                <a16:creationId xmlns:a16="http://schemas.microsoft.com/office/drawing/2014/main" id="{57B7DAE8-9A88-41ED-9152-A2693AB22A3F}"/>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
        <p:nvSpPr>
          <p:cNvPr id="5" name="Text Placeholder 4">
            <a:extLst>
              <a:ext uri="{FF2B5EF4-FFF2-40B4-BE49-F238E27FC236}">
                <a16:creationId xmlns:a16="http://schemas.microsoft.com/office/drawing/2014/main" id="{6CFC96CB-0B90-4F97-BEB8-48B483269B75}"/>
              </a:ext>
            </a:extLst>
          </p:cNvPr>
          <p:cNvSpPr>
            <a:spLocks noGrp="1"/>
          </p:cNvSpPr>
          <p:nvPr>
            <p:ph type="body" sz="quarter" idx="15" hasCustomPrompt="1"/>
          </p:nvPr>
        </p:nvSpPr>
        <p:spPr>
          <a:xfrm>
            <a:off x="7620000"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marL="0" marR="0" lvl="0" indent="0" algn="r" defTabSz="457250" rtl="0" eaLnBrk="1" fontAlgn="auto" latinLnBrk="0" hangingPunct="1">
              <a:lnSpc>
                <a:spcPct val="100000"/>
              </a:lnSpc>
              <a:spcBef>
                <a:spcPts val="0"/>
              </a:spcBef>
              <a:spcAft>
                <a:spcPts val="0"/>
              </a:spcAft>
              <a:buClr>
                <a:schemeClr val="bg2"/>
              </a:buClr>
              <a:buSzPct val="95000"/>
              <a:buFontTx/>
              <a:buNone/>
              <a:tabLst/>
              <a:defRPr/>
            </a:pPr>
            <a:r>
              <a:rPr lang="en-US" dirty="0"/>
              <a:t>Label for locking</a:t>
            </a:r>
          </a:p>
        </p:txBody>
      </p:sp>
    </p:spTree>
    <p:extLst>
      <p:ext uri="{BB962C8B-B14F-4D97-AF65-F5344CB8AC3E}">
        <p14:creationId xmlns:p14="http://schemas.microsoft.com/office/powerpoint/2010/main" val="106679308"/>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er with Subhea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2061029"/>
            <a:ext cx="11436348" cy="4019099"/>
          </a:xfrm>
          <a:prstGeom prst="rect">
            <a:avLst/>
          </a:prstGeom>
        </p:spPr>
        <p:txBody>
          <a:bodyPr lIns="0" tIns="0" rIns="0" bIns="0">
            <a:normAutofit/>
          </a:bodyPr>
          <a:lstStyle>
            <a:lvl1pPr>
              <a:lnSpc>
                <a:spcPct val="100000"/>
              </a:lnSpc>
              <a:spcBef>
                <a:spcPts val="1200"/>
              </a:spcBef>
              <a:buClr>
                <a:schemeClr val="bg2"/>
              </a:buClr>
              <a:defRPr sz="2200">
                <a:solidFill>
                  <a:srgbClr val="000000"/>
                </a:solidFill>
                <a:latin typeface="Arial" panose="020B0604020202020204" pitchFamily="34" charset="0"/>
                <a:cs typeface="Arial" panose="020B0604020202020204" pitchFamily="34" charset="0"/>
              </a:defRPr>
            </a:lvl1pPr>
            <a:lvl2pPr marL="514350" indent="-285750">
              <a:lnSpc>
                <a:spcPct val="100000"/>
              </a:lnSpc>
              <a:spcBef>
                <a:spcPts val="200"/>
              </a:spcBef>
              <a:buClr>
                <a:schemeClr val="bg2"/>
              </a:buClr>
              <a:buSzPct val="100000"/>
              <a:buFont typeface="Arial Narrow" panose="020B0606020202030204" pitchFamily="34" charset="0"/>
              <a:buChar char="–"/>
              <a:defRPr sz="2200">
                <a:solidFill>
                  <a:srgbClr val="000000"/>
                </a:solidFill>
                <a:latin typeface="Arial" panose="020B0604020202020204" pitchFamily="34" charset="0"/>
                <a:cs typeface="Arial" panose="020B0604020202020204" pitchFamily="34" charset="0"/>
              </a:defRPr>
            </a:lvl2pPr>
            <a:lvl3pPr marL="742950" indent="-228600">
              <a:lnSpc>
                <a:spcPct val="100000"/>
              </a:lnSpc>
              <a:spcBef>
                <a:spcPts val="200"/>
              </a:spcBef>
              <a:buClr>
                <a:schemeClr val="bg2"/>
              </a:buClr>
              <a:buFont typeface="Wingdings" panose="05000000000000000000" pitchFamily="2" charset="2"/>
              <a:buChar char="§"/>
              <a:defRPr sz="2200">
                <a:solidFill>
                  <a:srgbClr val="000000"/>
                </a:solidFill>
                <a:latin typeface="Arial" panose="020B0604020202020204" pitchFamily="34" charset="0"/>
                <a:cs typeface="Arial" panose="020B0604020202020204" pitchFamily="34" charset="0"/>
              </a:defRPr>
            </a:lvl3pPr>
            <a:lvl4pPr marL="1028700" indent="-228600">
              <a:lnSpc>
                <a:spcPct val="100000"/>
              </a:lnSpc>
              <a:spcBef>
                <a:spcPts val="200"/>
              </a:spcBef>
              <a:buClr>
                <a:schemeClr val="bg2"/>
              </a:buClr>
              <a:buSzPct val="100000"/>
              <a:tabLst/>
              <a:defRPr sz="2200">
                <a:solidFill>
                  <a:srgbClr val="000000"/>
                </a:solidFill>
                <a:latin typeface="Arial" panose="020B0604020202020204" pitchFamily="34" charset="0"/>
                <a:cs typeface="Arial" panose="020B0604020202020204" pitchFamily="34" charset="0"/>
              </a:defRPr>
            </a:lvl4pPr>
            <a:lvl5pPr marL="1257300" indent="-171450">
              <a:lnSpc>
                <a:spcPct val="100000"/>
              </a:lnSpc>
              <a:spcBef>
                <a:spcPts val="200"/>
              </a:spcBef>
              <a:buClr>
                <a:schemeClr val="bg2"/>
              </a:buClr>
              <a:defRPr sz="2200">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a:xfrm>
            <a:off x="377825" y="276447"/>
            <a:ext cx="11436349" cy="951480"/>
          </a:xfrm>
        </p:spPr>
        <p:txBody>
          <a:bodyPr lIns="0" tIns="0" rIns="0" bIns="45720" anchor="b">
            <a:noAutofit/>
          </a:bodyPr>
          <a:lstStyle>
            <a:lvl1pPr>
              <a:defRPr sz="3200" b="0">
                <a:solidFill>
                  <a:srgbClr val="000000"/>
                </a:solidFill>
                <a:latin typeface="Arial" panose="020B0604020202020204" pitchFamily="34" charset="0"/>
                <a:cs typeface="Arial" panose="020B0604020202020204" pitchFamily="34" charset="0"/>
              </a:defRPr>
            </a:lvl1pPr>
          </a:lstStyle>
          <a:p>
            <a:r>
              <a:rPr lang="en-US" dirty="0"/>
              <a:t>&lt;Slide Title&gt;</a:t>
            </a:r>
          </a:p>
        </p:txBody>
      </p:sp>
      <p:cxnSp>
        <p:nvCxnSpPr>
          <p:cNvPr id="10" name="Straight Connector 9">
            <a:extLst>
              <a:ext uri="{FF2B5EF4-FFF2-40B4-BE49-F238E27FC236}">
                <a16:creationId xmlns:a16="http://schemas.microsoft.com/office/drawing/2014/main" id="{A0D126F0-0D23-46CA-BFB7-A1BFB0B90603}"/>
              </a:ext>
            </a:extLst>
          </p:cNvPr>
          <p:cNvCxnSpPr/>
          <p:nvPr/>
        </p:nvCxnSpPr>
        <p:spPr>
          <a:xfrm>
            <a:off x="377825" y="1227932"/>
            <a:ext cx="1143635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CFC96CB-0B90-4F97-BEB8-48B483269B75}"/>
              </a:ext>
            </a:extLst>
          </p:cNvPr>
          <p:cNvSpPr>
            <a:spLocks noGrp="1"/>
          </p:cNvSpPr>
          <p:nvPr>
            <p:ph type="body" sz="quarter" idx="15" hasCustomPrompt="1"/>
          </p:nvPr>
        </p:nvSpPr>
        <p:spPr>
          <a:xfrm>
            <a:off x="7620000"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marL="0" marR="0" lvl="0" indent="0" algn="r" defTabSz="457250" rtl="0" eaLnBrk="1" fontAlgn="auto" latinLnBrk="0" hangingPunct="1">
              <a:lnSpc>
                <a:spcPct val="100000"/>
              </a:lnSpc>
              <a:spcBef>
                <a:spcPts val="0"/>
              </a:spcBef>
              <a:spcAft>
                <a:spcPts val="0"/>
              </a:spcAft>
              <a:buClr>
                <a:schemeClr val="bg2"/>
              </a:buClr>
              <a:buSzPct val="95000"/>
              <a:buFontTx/>
              <a:buNone/>
              <a:tabLst/>
              <a:defRPr/>
            </a:pPr>
            <a:r>
              <a:rPr lang="en-US" dirty="0"/>
              <a:t>Label for locking</a:t>
            </a:r>
          </a:p>
        </p:txBody>
      </p:sp>
      <p:sp>
        <p:nvSpPr>
          <p:cNvPr id="8" name="Footer Placeholder 2">
            <a:extLst>
              <a:ext uri="{FF2B5EF4-FFF2-40B4-BE49-F238E27FC236}">
                <a16:creationId xmlns:a16="http://schemas.microsoft.com/office/drawing/2014/main" id="{57B7DAE8-9A88-41ED-9152-A2693AB22A3F}"/>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
        <p:nvSpPr>
          <p:cNvPr id="4" name="Text Placeholder 9">
            <a:extLst>
              <a:ext uri="{FF2B5EF4-FFF2-40B4-BE49-F238E27FC236}">
                <a16:creationId xmlns:a16="http://schemas.microsoft.com/office/drawing/2014/main" id="{6E75E460-B64C-67C2-925D-7E0841CF3ED5}"/>
              </a:ext>
            </a:extLst>
          </p:cNvPr>
          <p:cNvSpPr>
            <a:spLocks noGrp="1"/>
          </p:cNvSpPr>
          <p:nvPr>
            <p:ph type="body" sz="quarter" idx="13" hasCustomPrompt="1"/>
          </p:nvPr>
        </p:nvSpPr>
        <p:spPr>
          <a:xfrm>
            <a:off x="381000" y="1382487"/>
            <a:ext cx="11433175" cy="547914"/>
          </a:xfrm>
          <a:prstGeom prst="rect">
            <a:avLst/>
          </a:prstGeom>
        </p:spPr>
        <p:txBody>
          <a:bodyPr>
            <a:normAutofit/>
          </a:bodyPr>
          <a:lstStyle>
            <a:lvl1pPr marL="0" indent="0">
              <a:buNone/>
              <a:defRPr sz="2400" b="1">
                <a:solidFill>
                  <a:schemeClr val="tx1"/>
                </a:solidFill>
              </a:defRPr>
            </a:lvl1pPr>
          </a:lstStyle>
          <a:p>
            <a:pPr lvl="0"/>
            <a:r>
              <a:rPr lang="en-US" dirty="0"/>
              <a:t>&lt;Insert Subhead&gt;</a:t>
            </a:r>
          </a:p>
        </p:txBody>
      </p:sp>
    </p:spTree>
    <p:extLst>
      <p:ext uri="{BB962C8B-B14F-4D97-AF65-F5344CB8AC3E}">
        <p14:creationId xmlns:p14="http://schemas.microsoft.com/office/powerpoint/2010/main" val="232702598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7825" y="244549"/>
            <a:ext cx="11436349" cy="983378"/>
          </a:xfrm>
        </p:spPr>
        <p:txBody>
          <a:bodyPr lIns="0" tIns="0" rIns="0" bIns="45720" anchor="b">
            <a:noAutofit/>
          </a:bodyPr>
          <a:lstStyle>
            <a:lvl1pPr>
              <a:defRPr sz="3200" b="0">
                <a:solidFill>
                  <a:srgbClr val="000000"/>
                </a:solidFill>
                <a:latin typeface="Arial" panose="020B0604020202020204" pitchFamily="34" charset="0"/>
                <a:cs typeface="Arial" panose="020B0604020202020204" pitchFamily="34" charset="0"/>
              </a:defRPr>
            </a:lvl1pPr>
          </a:lstStyle>
          <a:p>
            <a:r>
              <a:rPr lang="en-US" dirty="0"/>
              <a:t>&lt;Slide Title&gt;</a:t>
            </a:r>
          </a:p>
        </p:txBody>
      </p:sp>
      <p:cxnSp>
        <p:nvCxnSpPr>
          <p:cNvPr id="10" name="Straight Connector 9">
            <a:extLst>
              <a:ext uri="{FF2B5EF4-FFF2-40B4-BE49-F238E27FC236}">
                <a16:creationId xmlns:a16="http://schemas.microsoft.com/office/drawing/2014/main" id="{A0D126F0-0D23-46CA-BFB7-A1BFB0B90603}"/>
              </a:ext>
            </a:extLst>
          </p:cNvPr>
          <p:cNvCxnSpPr/>
          <p:nvPr/>
        </p:nvCxnSpPr>
        <p:spPr>
          <a:xfrm>
            <a:off x="377825" y="1227932"/>
            <a:ext cx="1143635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E3D41DD0-2BAD-40ED-B59C-AAADB26A054A}"/>
              </a:ext>
            </a:extLst>
          </p:cNvPr>
          <p:cNvSpPr>
            <a:spLocks noGrp="1"/>
          </p:cNvSpPr>
          <p:nvPr>
            <p:ph type="body" sz="quarter" idx="15" hasCustomPrompt="1"/>
          </p:nvPr>
        </p:nvSpPr>
        <p:spPr>
          <a:xfrm>
            <a:off x="7620000"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7" name="Footer Placeholder 2">
            <a:extLst>
              <a:ext uri="{FF2B5EF4-FFF2-40B4-BE49-F238E27FC236}">
                <a16:creationId xmlns:a16="http://schemas.microsoft.com/office/drawing/2014/main" id="{922FE14F-A39F-4BF4-8EAE-B628F105CC12}"/>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675851812"/>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Text Placeholder 4">
            <a:extLst>
              <a:ext uri="{FF2B5EF4-FFF2-40B4-BE49-F238E27FC236}">
                <a16:creationId xmlns:a16="http://schemas.microsoft.com/office/drawing/2014/main" id="{E3D41DD0-2BAD-40ED-B59C-AAADB26A054A}"/>
              </a:ext>
            </a:extLst>
          </p:cNvPr>
          <p:cNvSpPr>
            <a:spLocks noGrp="1"/>
          </p:cNvSpPr>
          <p:nvPr>
            <p:ph type="body" sz="quarter" idx="15" hasCustomPrompt="1"/>
          </p:nvPr>
        </p:nvSpPr>
        <p:spPr>
          <a:xfrm>
            <a:off x="7620000"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7" name="Footer Placeholder 2">
            <a:extLst>
              <a:ext uri="{FF2B5EF4-FFF2-40B4-BE49-F238E27FC236}">
                <a16:creationId xmlns:a16="http://schemas.microsoft.com/office/drawing/2014/main" id="{922FE14F-A39F-4BF4-8EAE-B628F105CC12}"/>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551276545"/>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colum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6CE5D1F0-AB30-43D1-A0AE-998C4E040FC2}"/>
              </a:ext>
            </a:extLst>
          </p:cNvPr>
          <p:cNvSpPr>
            <a:spLocks noGrp="1"/>
          </p:cNvSpPr>
          <p:nvPr>
            <p:ph type="title" hasCustomPrompt="1"/>
          </p:nvPr>
        </p:nvSpPr>
        <p:spPr>
          <a:xfrm>
            <a:off x="377825" y="313267"/>
            <a:ext cx="11436349" cy="914660"/>
          </a:xfrm>
        </p:spPr>
        <p:txBody>
          <a:bodyPr lIns="0" tIns="0" rIns="0" bIns="45720" anchor="b">
            <a:noAutofit/>
          </a:bodyPr>
          <a:lstStyle>
            <a:lvl1pPr>
              <a:defRPr sz="3200" b="0">
                <a:solidFill>
                  <a:srgbClr val="000000"/>
                </a:solidFill>
                <a:latin typeface="Arial" panose="020B0604020202020204" pitchFamily="34" charset="0"/>
                <a:cs typeface="Arial" panose="020B0604020202020204" pitchFamily="34" charset="0"/>
              </a:defRPr>
            </a:lvl1pPr>
          </a:lstStyle>
          <a:p>
            <a:r>
              <a:rPr lang="en-US" dirty="0"/>
              <a:t>&lt;Slide Title&gt;</a:t>
            </a:r>
          </a:p>
        </p:txBody>
      </p:sp>
      <p:sp>
        <p:nvSpPr>
          <p:cNvPr id="12" name="Content Placeholder 2"/>
          <p:cNvSpPr>
            <a:spLocks noGrp="1"/>
          </p:cNvSpPr>
          <p:nvPr>
            <p:ph idx="13"/>
          </p:nvPr>
        </p:nvSpPr>
        <p:spPr>
          <a:xfrm>
            <a:off x="381001" y="1598085"/>
            <a:ext cx="5514564" cy="4482044"/>
          </a:xfrm>
          <a:prstGeom prst="rect">
            <a:avLst/>
          </a:prstGeom>
        </p:spPr>
        <p:txBody>
          <a:bodyPr lIns="0" tIns="0" rIns="0" bIns="0"/>
          <a:lstStyle>
            <a:lvl1pPr>
              <a:spcBef>
                <a:spcPts val="1200"/>
              </a:spcBef>
              <a:buClr>
                <a:schemeClr val="bg2"/>
              </a:buClr>
              <a:defRPr>
                <a:solidFill>
                  <a:srgbClr val="000000"/>
                </a:solidFill>
              </a:defRPr>
            </a:lvl1pPr>
            <a:lvl2pPr marL="509588" indent="-276225">
              <a:buClr>
                <a:schemeClr val="bg2"/>
              </a:buClr>
              <a:buFont typeface="Arial Narrow" panose="020B0606020202030204" pitchFamily="34" charset="0"/>
              <a:buChar char="–"/>
              <a:defRPr>
                <a:solidFill>
                  <a:srgbClr val="000000"/>
                </a:solidFill>
              </a:defRPr>
            </a:lvl2pPr>
            <a:lvl3pPr>
              <a:buClr>
                <a:schemeClr val="bg2"/>
              </a:buClr>
              <a:defRPr>
                <a:solidFill>
                  <a:srgbClr val="000000"/>
                </a:solidFill>
              </a:defRPr>
            </a:lvl3pPr>
            <a:lvl4pPr>
              <a:buClr>
                <a:schemeClr val="bg2"/>
              </a:buClr>
              <a:defRPr>
                <a:solidFill>
                  <a:srgbClr val="000000"/>
                </a:solidFill>
              </a:defRPr>
            </a:lvl4pPr>
            <a:lvl5pPr>
              <a:buClr>
                <a:schemeClr val="bg2"/>
              </a:buCl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
          </p:nvPr>
        </p:nvSpPr>
        <p:spPr>
          <a:xfrm>
            <a:off x="6307016" y="1598085"/>
            <a:ext cx="5514564" cy="4482044"/>
          </a:xfrm>
          <a:prstGeom prst="rect">
            <a:avLst/>
          </a:prstGeom>
        </p:spPr>
        <p:txBody>
          <a:bodyPr lIns="0" tIns="0" rIns="0" bIns="0"/>
          <a:lstStyle>
            <a:lvl1pPr>
              <a:spcBef>
                <a:spcPts val="1200"/>
              </a:spcBef>
              <a:buClr>
                <a:schemeClr val="bg2"/>
              </a:buClr>
              <a:defRPr>
                <a:solidFill>
                  <a:srgbClr val="000000"/>
                </a:solidFill>
              </a:defRPr>
            </a:lvl1pPr>
            <a:lvl2pPr marL="509588" indent="-276225">
              <a:buClr>
                <a:schemeClr val="bg2"/>
              </a:buClr>
              <a:buFont typeface="Arial Narrow" panose="020B0606020202030204" pitchFamily="34" charset="0"/>
              <a:buChar char="–"/>
              <a:defRPr>
                <a:solidFill>
                  <a:srgbClr val="000000"/>
                </a:solidFill>
              </a:defRPr>
            </a:lvl2pPr>
            <a:lvl3pPr>
              <a:buClr>
                <a:schemeClr val="bg2"/>
              </a:buClr>
              <a:defRPr>
                <a:solidFill>
                  <a:srgbClr val="000000"/>
                </a:solidFill>
              </a:defRPr>
            </a:lvl3pPr>
            <a:lvl4pPr>
              <a:buClr>
                <a:schemeClr val="bg2"/>
              </a:buClr>
              <a:defRPr>
                <a:solidFill>
                  <a:srgbClr val="000000"/>
                </a:solidFill>
              </a:defRPr>
            </a:lvl4pPr>
            <a:lvl5pPr>
              <a:buClr>
                <a:schemeClr val="bg2"/>
              </a:buCl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a:extLst>
              <a:ext uri="{FF2B5EF4-FFF2-40B4-BE49-F238E27FC236}">
                <a16:creationId xmlns:a16="http://schemas.microsoft.com/office/drawing/2014/main" id="{C260AA23-087E-4675-9E2F-DDEBC5D945D6}"/>
              </a:ext>
            </a:extLst>
          </p:cNvPr>
          <p:cNvCxnSpPr/>
          <p:nvPr/>
        </p:nvCxnSpPr>
        <p:spPr>
          <a:xfrm>
            <a:off x="377825" y="1227932"/>
            <a:ext cx="1143635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ext Placeholder 4">
            <a:extLst>
              <a:ext uri="{FF2B5EF4-FFF2-40B4-BE49-F238E27FC236}">
                <a16:creationId xmlns:a16="http://schemas.microsoft.com/office/drawing/2014/main" id="{D1C18BB7-8B96-401D-A546-77E2D23E1CAA}"/>
              </a:ext>
            </a:extLst>
          </p:cNvPr>
          <p:cNvSpPr>
            <a:spLocks noGrp="1"/>
          </p:cNvSpPr>
          <p:nvPr>
            <p:ph type="body" sz="quarter" idx="15" hasCustomPrompt="1"/>
          </p:nvPr>
        </p:nvSpPr>
        <p:spPr>
          <a:xfrm>
            <a:off x="7620000"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9" name="Footer Placeholder 2">
            <a:extLst>
              <a:ext uri="{FF2B5EF4-FFF2-40B4-BE49-F238E27FC236}">
                <a16:creationId xmlns:a16="http://schemas.microsoft.com/office/drawing/2014/main" id="{C36112B8-8E42-4B63-B721-4E1EF886376A}"/>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932082252"/>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 stacked text content">
    <p:spTree>
      <p:nvGrpSpPr>
        <p:cNvPr id="1" name=""/>
        <p:cNvGrpSpPr/>
        <p:nvPr/>
      </p:nvGrpSpPr>
      <p:grpSpPr>
        <a:xfrm>
          <a:off x="0" y="0"/>
          <a:ext cx="0" cy="0"/>
          <a:chOff x="0" y="0"/>
          <a:chExt cx="0" cy="0"/>
        </a:xfrm>
      </p:grpSpPr>
      <p:sp>
        <p:nvSpPr>
          <p:cNvPr id="9" name="Content Placeholder 2"/>
          <p:cNvSpPr>
            <a:spLocks noGrp="1"/>
          </p:cNvSpPr>
          <p:nvPr>
            <p:ph idx="15"/>
          </p:nvPr>
        </p:nvSpPr>
        <p:spPr>
          <a:xfrm>
            <a:off x="381000" y="1598084"/>
            <a:ext cx="11430000" cy="2622224"/>
          </a:xfrm>
          <a:prstGeom prst="rect">
            <a:avLst/>
          </a:prstGeom>
        </p:spPr>
        <p:txBody>
          <a:bodyPr lIns="0" tIns="0" rIns="0" bIns="0"/>
          <a:lstStyle>
            <a:lvl1pPr>
              <a:spcBef>
                <a:spcPts val="1200"/>
              </a:spcBef>
              <a:buClr>
                <a:schemeClr val="bg2"/>
              </a:buClr>
              <a:defRPr>
                <a:solidFill>
                  <a:srgbClr val="000000"/>
                </a:solidFill>
              </a:defRPr>
            </a:lvl1pPr>
            <a:lvl2pPr marL="509588" indent="-276225">
              <a:buFont typeface="Arial Narrow" panose="020B0606020202030204" pitchFamily="34" charset="0"/>
              <a:buChar char="–"/>
              <a:tabLst/>
              <a:defRPr>
                <a:solidFill>
                  <a:srgbClr val="000000"/>
                </a:solidFill>
              </a:defRPr>
            </a:lvl2pPr>
            <a:lvl3pPr>
              <a:buClr>
                <a:schemeClr val="bg2"/>
              </a:buClr>
              <a:defRPr>
                <a:solidFill>
                  <a:srgbClr val="000000"/>
                </a:solidFill>
              </a:defRPr>
            </a:lvl3pPr>
            <a:lvl4pPr>
              <a:defRPr>
                <a:solidFill>
                  <a:srgbClr val="000000"/>
                </a:solidFill>
              </a:defRPr>
            </a:lvl4pPr>
            <a:lvl5pPr>
              <a:buClr>
                <a:schemeClr val="bg2"/>
              </a:buCl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16"/>
          </p:nvPr>
        </p:nvSpPr>
        <p:spPr>
          <a:xfrm>
            <a:off x="377826" y="4392248"/>
            <a:ext cx="11433174" cy="1727200"/>
          </a:xfrm>
          <a:prstGeom prst="rect">
            <a:avLst/>
          </a:prstGeom>
        </p:spPr>
        <p:txBody>
          <a:bodyPr lIns="0" tIns="0" rIns="0" bIns="0"/>
          <a:lstStyle>
            <a:lvl1pPr>
              <a:spcBef>
                <a:spcPts val="1200"/>
              </a:spcBef>
              <a:defRPr>
                <a:solidFill>
                  <a:srgbClr val="000000"/>
                </a:solidFill>
              </a:defRPr>
            </a:lvl1pPr>
            <a:lvl2pPr marL="509588" indent="-276225">
              <a:buFont typeface="Arial Narrow" panose="020B0606020202030204" pitchFamily="34" charset="0"/>
              <a:buChar cha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id="{ED8B0AF7-33D8-4EB8-97F6-21BCAD234435}"/>
              </a:ext>
            </a:extLst>
          </p:cNvPr>
          <p:cNvSpPr>
            <a:spLocks noGrp="1"/>
          </p:cNvSpPr>
          <p:nvPr>
            <p:ph type="title" hasCustomPrompt="1"/>
          </p:nvPr>
        </p:nvSpPr>
        <p:spPr>
          <a:xfrm>
            <a:off x="377825" y="313267"/>
            <a:ext cx="11436349" cy="914660"/>
          </a:xfrm>
        </p:spPr>
        <p:txBody>
          <a:bodyPr lIns="0" tIns="0" rIns="0" bIns="45720" anchor="b">
            <a:normAutofit/>
          </a:bodyPr>
          <a:lstStyle>
            <a:lvl1pPr>
              <a:defRPr sz="3200" b="0">
                <a:solidFill>
                  <a:srgbClr val="000000"/>
                </a:solidFill>
                <a:latin typeface="Arial" panose="020B0604020202020204" pitchFamily="34" charset="0"/>
                <a:cs typeface="Arial" panose="020B0604020202020204" pitchFamily="34" charset="0"/>
              </a:defRPr>
            </a:lvl1pPr>
          </a:lstStyle>
          <a:p>
            <a:r>
              <a:rPr lang="en-US" dirty="0"/>
              <a:t>&lt;Slide Title&gt;</a:t>
            </a:r>
          </a:p>
        </p:txBody>
      </p:sp>
      <p:cxnSp>
        <p:nvCxnSpPr>
          <p:cNvPr id="13" name="Straight Connector 12">
            <a:extLst>
              <a:ext uri="{FF2B5EF4-FFF2-40B4-BE49-F238E27FC236}">
                <a16:creationId xmlns:a16="http://schemas.microsoft.com/office/drawing/2014/main" id="{65E91ED9-7601-4209-BA9A-3074EC6DAD40}"/>
              </a:ext>
            </a:extLst>
          </p:cNvPr>
          <p:cNvCxnSpPr/>
          <p:nvPr/>
        </p:nvCxnSpPr>
        <p:spPr>
          <a:xfrm>
            <a:off x="377825" y="1227932"/>
            <a:ext cx="1143635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D1A9998E-C754-4ED1-9ABC-7B99E87CA2AE}"/>
              </a:ext>
            </a:extLst>
          </p:cNvPr>
          <p:cNvSpPr>
            <a:spLocks noGrp="1"/>
          </p:cNvSpPr>
          <p:nvPr>
            <p:ph type="body" sz="quarter" idx="17" hasCustomPrompt="1"/>
          </p:nvPr>
        </p:nvSpPr>
        <p:spPr>
          <a:xfrm>
            <a:off x="7620000"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10" name="Footer Placeholder 2">
            <a:extLst>
              <a:ext uri="{FF2B5EF4-FFF2-40B4-BE49-F238E27FC236}">
                <a16:creationId xmlns:a16="http://schemas.microsoft.com/office/drawing/2014/main" id="{3B5BC054-C3FB-4A91-85D1-FAF830CF0E2C}"/>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473431453"/>
      </p:ext>
    </p:extLst>
  </p:cSld>
  <p:clrMapOvr>
    <a:masterClrMapping/>
  </p:clrMapOvr>
  <p:extLst>
    <p:ext uri="{DCECCB84-F9BA-43D5-87BE-67443E8EF086}">
      <p15:sldGuideLst xmlns:p15="http://schemas.microsoft.com/office/powerpoint/2012/main">
        <p15:guide id="3" pos="3840">
          <p15:clr>
            <a:srgbClr val="FBAE40"/>
          </p15:clr>
        </p15:guide>
        <p15:guide id="4" orient="horz" pos="27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los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4904" y="1199338"/>
            <a:ext cx="10978081" cy="2239920"/>
          </a:xfrm>
        </p:spPr>
        <p:txBody>
          <a:bodyPr lIns="0" tIns="0" rIns="0" bIns="0">
            <a:normAutofit/>
          </a:bodyPr>
          <a:lstStyle>
            <a:lvl1pPr>
              <a:lnSpc>
                <a:spcPct val="90000"/>
              </a:lnSpc>
              <a:defRPr sz="3800" b="0" cap="none" spc="131">
                <a:solidFill>
                  <a:srgbClr val="000000"/>
                </a:solidFill>
                <a:latin typeface="Arial" panose="020B0604020202020204" pitchFamily="34" charset="0"/>
                <a:cs typeface="Arial" panose="020B0604020202020204" pitchFamily="34" charset="0"/>
              </a:defRPr>
            </a:lvl1pPr>
          </a:lstStyle>
          <a:p>
            <a:r>
              <a:rPr lang="en-US" dirty="0"/>
              <a:t>&lt;Closing Slide&gt;</a:t>
            </a:r>
          </a:p>
        </p:txBody>
      </p:sp>
      <p:sp>
        <p:nvSpPr>
          <p:cNvPr id="7" name="Text Placeholder 4">
            <a:extLst>
              <a:ext uri="{FF2B5EF4-FFF2-40B4-BE49-F238E27FC236}">
                <a16:creationId xmlns:a16="http://schemas.microsoft.com/office/drawing/2014/main" id="{D2571DC2-D6A3-4185-B1A8-3DB7ADC1CFEA}"/>
              </a:ext>
            </a:extLst>
          </p:cNvPr>
          <p:cNvSpPr>
            <a:spLocks noGrp="1"/>
          </p:cNvSpPr>
          <p:nvPr>
            <p:ph type="body" sz="quarter" idx="15" hasCustomPrompt="1"/>
          </p:nvPr>
        </p:nvSpPr>
        <p:spPr>
          <a:xfrm>
            <a:off x="7610947"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3" name="Footer Placeholder 2">
            <a:extLst>
              <a:ext uri="{FF2B5EF4-FFF2-40B4-BE49-F238E27FC236}">
                <a16:creationId xmlns:a16="http://schemas.microsoft.com/office/drawing/2014/main" id="{01D04DFF-2CBF-7FB1-EFD3-128F332EDF9B}"/>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cxnSp>
        <p:nvCxnSpPr>
          <p:cNvPr id="5" name="Straight Connector 4">
            <a:extLst>
              <a:ext uri="{FF2B5EF4-FFF2-40B4-BE49-F238E27FC236}">
                <a16:creationId xmlns:a16="http://schemas.microsoft.com/office/drawing/2014/main" id="{945CEA5A-B47A-97CE-EFBE-29381B3A3D22}"/>
              </a:ext>
            </a:extLst>
          </p:cNvPr>
          <p:cNvCxnSpPr>
            <a:cxnSpLocks/>
          </p:cNvCxnSpPr>
          <p:nvPr userDrawn="1"/>
        </p:nvCxnSpPr>
        <p:spPr>
          <a:xfrm>
            <a:off x="368710" y="3688347"/>
            <a:ext cx="11436327"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2918613"/>
      </p:ext>
    </p:extLst>
  </p:cSld>
  <p:clrMapOvr>
    <a:masterClrMapping/>
  </p:clrMapOvr>
  <p:hf hdr="0" dt="0"/>
  <p:extLst>
    <p:ext uri="{DCECCB84-F9BA-43D5-87BE-67443E8EF086}">
      <p15:sldGuideLst xmlns:p15="http://schemas.microsoft.com/office/powerpoint/2012/main">
        <p15:guide id="3" orient="horz" pos="480">
          <p15:clr>
            <a:srgbClr val="FBAE40"/>
          </p15:clr>
        </p15:guide>
        <p15:guide id="4" orient="horz" pos="4056">
          <p15:clr>
            <a:srgbClr val="FBAE40"/>
          </p15:clr>
        </p15:guide>
        <p15:guide id="5" pos="52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57200" y="685800"/>
            <a:ext cx="11277600" cy="1004888"/>
          </a:xfrm>
        </p:spPr>
        <p:txBody>
          <a:bodyPr/>
          <a:lstStyle>
            <a:lvl1pPr>
              <a:defRPr>
                <a:solidFill>
                  <a:srgbClr val="00205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57200" y="1825625"/>
            <a:ext cx="7467600" cy="38842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a:t>
            </a:fld>
            <a:endParaRPr lang="en-US"/>
          </a:p>
        </p:txBody>
      </p:sp>
      <p:cxnSp>
        <p:nvCxnSpPr>
          <p:cNvPr id="7" name="Straight Connector 6">
            <a:extLst>
              <a:ext uri="{FF2B5EF4-FFF2-40B4-BE49-F238E27FC236}">
                <a16:creationId xmlns:a16="http://schemas.microsoft.com/office/drawing/2014/main" id="{ABBF25AF-1AFC-F84B-8963-B94D2AEA127A}"/>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6A92FD39-3BDA-A44D-BDE3-A5569FD6A0D9}"/>
              </a:ext>
            </a:extLst>
          </p:cNvPr>
          <p:cNvSpPr>
            <a:spLocks noGrp="1"/>
          </p:cNvSpPr>
          <p:nvPr>
            <p:ph type="body" sz="quarter" idx="13"/>
          </p:nvPr>
        </p:nvSpPr>
        <p:spPr>
          <a:xfrm>
            <a:off x="8077200" y="1828801"/>
            <a:ext cx="3657600" cy="4343400"/>
          </a:xfrm>
          <a:solidFill>
            <a:srgbClr val="DDEFF9"/>
          </a:solidFill>
        </p:spPr>
        <p:txBody>
          <a:bodyPr lIns="182880" tIns="182880" rIns="182880" bIns="182880">
            <a:normAutofit/>
          </a:bodyPr>
          <a:lstStyle>
            <a:lvl1pPr marL="0" indent="0">
              <a:buNone/>
              <a:defRPr sz="2000">
                <a:solidFill>
                  <a:srgbClr val="00205C"/>
                </a:solidFill>
              </a:defRPr>
            </a:lvl1pPr>
            <a:lvl2pPr marL="457200" indent="0">
              <a:buNone/>
              <a:defRPr sz="2000">
                <a:solidFill>
                  <a:srgbClr val="00205C"/>
                </a:solidFill>
              </a:defRPr>
            </a:lvl2pPr>
            <a:lvl3pPr marL="914400" indent="0">
              <a:buNone/>
              <a:defRPr sz="2000">
                <a:solidFill>
                  <a:srgbClr val="00205C"/>
                </a:solidFill>
              </a:defRPr>
            </a:lvl3pPr>
            <a:lvl4pPr marL="1371600" indent="0">
              <a:buNone/>
              <a:defRPr sz="2000">
                <a:solidFill>
                  <a:srgbClr val="00205C"/>
                </a:solidFill>
              </a:defRPr>
            </a:lvl4pPr>
            <a:lvl5pPr marL="1828800" indent="0">
              <a:buNone/>
              <a:defRPr sz="2000">
                <a:solidFill>
                  <a:srgbClr val="00205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D77C92E-FD76-CA4F-9DDF-75EE90F0F37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spTree>
    <p:extLst>
      <p:ext uri="{BB962C8B-B14F-4D97-AF65-F5344CB8AC3E}">
        <p14:creationId xmlns:p14="http://schemas.microsoft.com/office/powerpoint/2010/main" val="12975771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Slide de Título">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E06508-29B0-CD26-5E55-B30DFEB51329}"/>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1812056"/>
            <a:ext cx="7357341" cy="4296397"/>
          </a:xfrm>
          <a:prstGeom prst="rect">
            <a:avLst/>
          </a:prstGeom>
        </p:spPr>
        <p:txBody>
          <a:bodyPr lIns="0" tIns="0" rIns="0" bIns="0" anchor="ctr" anchorCtr="0">
            <a:normAutofit/>
          </a:bodyPr>
          <a:lstStyle>
            <a:lvl1pPr>
              <a:defRPr sz="6000"/>
            </a:lvl1pPr>
          </a:lstStyle>
          <a:p>
            <a:r>
              <a:rPr lang="pt-BR" noProof="0"/>
              <a:t>Clique para editar o título Mestre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2">
            <a:extLst>
              <a:ext uri="{FF2B5EF4-FFF2-40B4-BE49-F238E27FC236}">
                <a16:creationId xmlns:a16="http://schemas.microsoft.com/office/drawing/2014/main" id="{27F30928-B8B0-4CD7-EA8A-AA46742A9F83}"/>
              </a:ext>
            </a:extLst>
          </p:cNvPr>
          <p:cNvSpPr>
            <a:spLocks noGrp="1"/>
          </p:cNvSpPr>
          <p:nvPr>
            <p:ph type="body" sz="quarter" idx="10" hasCustomPrompt="1"/>
          </p:nvPr>
        </p:nvSpPr>
        <p:spPr>
          <a:xfrm>
            <a:off x="4116388" y="1162358"/>
            <a:ext cx="7357344" cy="433798"/>
          </a:xfrm>
          <a:prstGeom prst="rect">
            <a:avLst/>
          </a:prstGeom>
        </p:spPr>
        <p:txBody>
          <a:bodyPr lIns="0" tIns="0" rIns="0" bIns="0" anchor="t">
            <a:normAutofit/>
          </a:bodyPr>
          <a:lstStyle>
            <a:lvl1pPr marL="0" indent="0">
              <a:buNone/>
              <a:defRPr sz="2800" b="1" i="0">
                <a:solidFill>
                  <a:schemeClr val="accent1"/>
                </a:solidFill>
                <a:latin typeface="Arial" panose="020B0604020202020204" pitchFamily="34" charset="0"/>
                <a:ea typeface="IAS Ribbon Sans Bold" pitchFamily="2" charset="0"/>
              </a:defRPr>
            </a:lvl1pPr>
          </a:lstStyle>
          <a:p>
            <a:pPr lvl="0"/>
            <a:r>
              <a:rPr lang="en-GB" noProof="0" dirty="0"/>
              <a:t>Session name</a:t>
            </a:r>
          </a:p>
        </p:txBody>
      </p:sp>
      <p:sp>
        <p:nvSpPr>
          <p:cNvPr id="5" name="Text Placeholder 4">
            <a:extLst>
              <a:ext uri="{FF2B5EF4-FFF2-40B4-BE49-F238E27FC236}">
                <a16:creationId xmlns:a16="http://schemas.microsoft.com/office/drawing/2014/main" id="{3C0750B0-F078-4486-2017-F8B331530B6F}"/>
              </a:ext>
            </a:extLst>
          </p:cNvPr>
          <p:cNvSpPr>
            <a:spLocks noGrp="1"/>
          </p:cNvSpPr>
          <p:nvPr>
            <p:ph type="body" sz="quarter" idx="11" hasCustomPrompt="1"/>
          </p:nvPr>
        </p:nvSpPr>
        <p:spPr>
          <a:xfrm>
            <a:off x="4116388" y="696043"/>
            <a:ext cx="7357344" cy="385199"/>
          </a:xfrm>
          <a:prstGeom prst="rect">
            <a:avLst/>
          </a:prstGeom>
        </p:spPr>
        <p:txBody>
          <a:bodyPr lIns="0" tIns="0" rIns="0" bIns="0" anchor="b">
            <a:normAutofit/>
          </a:bodyPr>
          <a:lstStyle>
            <a:lvl1pPr marL="0" indent="0">
              <a:buNone/>
              <a:defRPr sz="1600"/>
            </a:lvl1pPr>
          </a:lstStyle>
          <a:p>
            <a:pPr lvl="0"/>
            <a:r>
              <a:rPr lang="en-GB" noProof="0" dirty="0"/>
              <a:t>Presenter name &amp; affiliation</a:t>
            </a:r>
          </a:p>
        </p:txBody>
      </p:sp>
      <p:sp>
        <p:nvSpPr>
          <p:cNvPr id="16" name="TextBox 15">
            <a:extLst>
              <a:ext uri="{FF2B5EF4-FFF2-40B4-BE49-F238E27FC236}">
                <a16:creationId xmlns:a16="http://schemas.microsoft.com/office/drawing/2014/main" id="{92A26220-484C-E021-DC95-3F0DB77700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extBox 17">
            <a:extLst>
              <a:ext uri="{FF2B5EF4-FFF2-40B4-BE49-F238E27FC236}">
                <a16:creationId xmlns:a16="http://schemas.microsoft.com/office/drawing/2014/main" id="{58538053-F5FF-0EEB-86C2-6343D0DDDCD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3" name="Picture 2">
            <a:extLst>
              <a:ext uri="{FF2B5EF4-FFF2-40B4-BE49-F238E27FC236}">
                <a16:creationId xmlns:a16="http://schemas.microsoft.com/office/drawing/2014/main" id="{433650E2-923F-C3D8-A779-3D63B9AD3B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89214" y="4060719"/>
            <a:ext cx="3069934" cy="2287762"/>
          </a:xfrm>
          <a:prstGeom prst="rect">
            <a:avLst/>
          </a:prstGeom>
        </p:spPr>
      </p:pic>
      <p:pic>
        <p:nvPicPr>
          <p:cNvPr id="20" name="Picture 19">
            <a:extLst>
              <a:ext uri="{FF2B5EF4-FFF2-40B4-BE49-F238E27FC236}">
                <a16:creationId xmlns:a16="http://schemas.microsoft.com/office/drawing/2014/main" id="{DB1003BC-2DBC-50F0-53BB-5291084D702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10800000">
            <a:off x="0" y="0"/>
            <a:ext cx="3600000" cy="3600000"/>
          </a:xfrm>
          <a:prstGeom prst="rect">
            <a:avLst/>
          </a:prstGeom>
        </p:spPr>
      </p:pic>
    </p:spTree>
    <p:extLst>
      <p:ext uri="{BB962C8B-B14F-4D97-AF65-F5344CB8AC3E}">
        <p14:creationId xmlns:p14="http://schemas.microsoft.com/office/powerpoint/2010/main" val="2366645912"/>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abeçalho da Seção">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pt-BR" noProof="0"/>
              <a:t>Clique para editar o título Mestre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F3BF5EE9-054B-49CF-C714-3B4EF9E4C64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5" name="TextBox 4">
            <a:extLst>
              <a:ext uri="{FF2B5EF4-FFF2-40B4-BE49-F238E27FC236}">
                <a16:creationId xmlns:a16="http://schemas.microsoft.com/office/drawing/2014/main" id="{7370DA7D-2DD8-A57A-3FF5-CAA8CD78ED41}"/>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3" name="Picture 2">
            <a:extLst>
              <a:ext uri="{FF2B5EF4-FFF2-40B4-BE49-F238E27FC236}">
                <a16:creationId xmlns:a16="http://schemas.microsoft.com/office/drawing/2014/main" id="{72C70770-A7D4-D1BA-618C-E7C4E5567B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23984783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ítulo e Conteúdo">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lstStyle>
            <a:lvl1pPr marL="0" indent="0">
              <a:buFont typeface="Courier New" panose="02070309020205020404" pitchFamily="49" charset="0"/>
              <a:buNone/>
              <a:defRPr sz="20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6" name="TextBox 15">
            <a:extLst>
              <a:ext uri="{FF2B5EF4-FFF2-40B4-BE49-F238E27FC236}">
                <a16:creationId xmlns:a16="http://schemas.microsoft.com/office/drawing/2014/main" id="{CEED8009-8440-8D46-8AD7-A2541109AEA4}"/>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dirty="0"/>
              <a:t>Clique para editar o título Mestre</a:t>
            </a:r>
            <a:endParaRPr lang="en-GB" noProof="0" dirty="0"/>
          </a:p>
        </p:txBody>
      </p:sp>
      <p:pic>
        <p:nvPicPr>
          <p:cNvPr id="3" name="Picture 2">
            <a:extLst>
              <a:ext uri="{FF2B5EF4-FFF2-40B4-BE49-F238E27FC236}">
                <a16:creationId xmlns:a16="http://schemas.microsoft.com/office/drawing/2014/main" id="{304A4F27-4DA0-09FA-F328-C702D6A3E7C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7091"/>
            <a:ext cx="3569400" cy="4759200"/>
          </a:xfrm>
          <a:prstGeom prst="rect">
            <a:avLst/>
          </a:prstGeom>
        </p:spPr>
      </p:pic>
    </p:spTree>
    <p:extLst>
      <p:ext uri="{BB962C8B-B14F-4D97-AF65-F5344CB8AC3E}">
        <p14:creationId xmlns:p14="http://schemas.microsoft.com/office/powerpoint/2010/main" val="28763165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2000"/>
            </a:lvl1pPr>
          </a:lstStyle>
          <a:p>
            <a:r>
              <a:rPr lang="en-GB" noProof="0"/>
              <a:t>Nulla quis lorem ut libero malesuada feugiat. Curabitur non nulla sit amet nisl tempus convallis quis ac lectus.</a:t>
            </a:r>
          </a:p>
          <a:p>
            <a:r>
              <a:rPr lang="en-GB" noProof="0"/>
              <a:t>Proin eget tortor risus. Lorem ipsum dolor sit amet, consectetur adipiscing elit.</a:t>
            </a:r>
          </a:p>
          <a:p>
            <a:pPr marL="457200" indent="-457200">
              <a:buFont typeface="Arial" panose="020B0604020202020204" pitchFamily="34" charset="0"/>
              <a:buChar char="•"/>
            </a:pPr>
            <a:r>
              <a:rPr lang="en-GB" noProof="0"/>
              <a:t>Donec rutrum congue leo eget malesuada.</a:t>
            </a:r>
          </a:p>
          <a:p>
            <a:pPr marL="457200" indent="-457200">
              <a:buFont typeface="Arial" panose="020B0604020202020204" pitchFamily="34" charset="0"/>
              <a:buChar char="•"/>
            </a:pPr>
            <a:r>
              <a:rPr lang="en-GB" noProof="0"/>
              <a:t>Curabitur aliquet quam id dui posuere blandit.</a:t>
            </a:r>
          </a:p>
          <a:p>
            <a:pPr marL="457200" indent="-457200">
              <a:buFont typeface="Arial" panose="020B0604020202020204" pitchFamily="34" charset="0"/>
              <a:buChar char="•"/>
            </a:pPr>
            <a:r>
              <a:rPr lang="en-GB" noProof="0"/>
              <a:t>Proin eget tortor risus.</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t"/>
          <a:lstStyle/>
          <a:p>
            <a:r>
              <a:rPr lang="pt-BR" noProof="0"/>
              <a:t>Clique para editar o título Mestre</a:t>
            </a:r>
            <a:endParaRPr lang="en-GB" noProof="0" dirty="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
        <p:nvSpPr>
          <p:cNvPr id="2" name="Retângulo 1">
            <a:extLst>
              <a:ext uri="{FF2B5EF4-FFF2-40B4-BE49-F238E27FC236}">
                <a16:creationId xmlns:a16="http://schemas.microsoft.com/office/drawing/2014/main" id="{C4D9E607-38A3-BB91-64DF-E34F3B98BD98}"/>
              </a:ext>
            </a:extLst>
          </p:cNvPr>
          <p:cNvSpPr/>
          <p:nvPr userDrawn="1"/>
        </p:nvSpPr>
        <p:spPr>
          <a:xfrm>
            <a:off x="9853127" y="0"/>
            <a:ext cx="2118049"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pt-BR" dirty="0">
              <a:latin typeface="Arial" panose="020B0604020202020204" pitchFamily="34" charset="0"/>
            </a:endParaRPr>
          </a:p>
        </p:txBody>
      </p:sp>
    </p:spTree>
    <p:extLst>
      <p:ext uri="{BB962C8B-B14F-4D97-AF65-F5344CB8AC3E}">
        <p14:creationId xmlns:p14="http://schemas.microsoft.com/office/powerpoint/2010/main" val="22343901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Somente Títul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t"/>
          <a:lstStyle/>
          <a:p>
            <a:r>
              <a:rPr lang="pt-BR" noProof="0"/>
              <a:t>Clique para editar o título Mestre</a:t>
            </a:r>
            <a:endParaRPr lang="en-GB" noProof="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D592C575-DA7D-953C-CA15-BC6E2454581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
        <p:nvSpPr>
          <p:cNvPr id="4" name="Retângulo 3">
            <a:extLst>
              <a:ext uri="{FF2B5EF4-FFF2-40B4-BE49-F238E27FC236}">
                <a16:creationId xmlns:a16="http://schemas.microsoft.com/office/drawing/2014/main" id="{C2E59DFE-E664-05D6-D3D7-D913FB0C5F17}"/>
              </a:ext>
            </a:extLst>
          </p:cNvPr>
          <p:cNvSpPr/>
          <p:nvPr userDrawn="1"/>
        </p:nvSpPr>
        <p:spPr>
          <a:xfrm>
            <a:off x="9675845" y="0"/>
            <a:ext cx="2516155" cy="209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pt-BR" dirty="0">
              <a:latin typeface="Arial" panose="020B0604020202020204" pitchFamily="34" charset="0"/>
            </a:endParaRPr>
          </a:p>
        </p:txBody>
      </p:sp>
    </p:spTree>
    <p:extLst>
      <p:ext uri="{BB962C8B-B14F-4D97-AF65-F5344CB8AC3E}">
        <p14:creationId xmlns:p14="http://schemas.microsoft.com/office/powerpoint/2010/main" val="36370596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omparação">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hasCustomPrompt="1"/>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Arial" panose="020B0604020202020204" pitchFamily="34" charset="0"/>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noProof="0" dirty="0"/>
              <a:t>Caption</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hasCustomPrompt="1"/>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Arial" panose="020B0604020202020204" pitchFamily="34" charset="0"/>
                <a:ea typeface="IAS Ribbon Sans Bold" pitchFamily="2" charset="0"/>
              </a:defRPr>
            </a:lvl1pPr>
          </a:lstStyle>
          <a:p>
            <a:pPr lvl="0"/>
            <a:r>
              <a:rPr lang="en-GB" noProof="0" dirty="0"/>
              <a:t>Caption</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52511698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Duas Partes de Conteúdo">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lstStyle>
            <a:lvl1pPr marL="0" indent="0">
              <a:buNone/>
              <a:defRPr sz="2000"/>
            </a:lvl1pPr>
          </a:lstStyle>
          <a:p>
            <a:pPr lvl="0"/>
            <a:r>
              <a:rPr lang="pt-BR" noProof="0"/>
              <a:t>Clique para editar os estilos de texto Mestres</a:t>
            </a:r>
          </a:p>
        </p:txBody>
      </p:sp>
      <p:sp>
        <p:nvSpPr>
          <p:cNvPr id="8" name="TextBox 7">
            <a:extLst>
              <a:ext uri="{FF2B5EF4-FFF2-40B4-BE49-F238E27FC236}">
                <a16:creationId xmlns:a16="http://schemas.microsoft.com/office/drawing/2014/main" id="{A3180687-9ED9-514C-9D5C-4D3E7505506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dirty="0"/>
          </a:p>
        </p:txBody>
      </p:sp>
      <p:sp>
        <p:nvSpPr>
          <p:cNvPr id="11" name="TextBox 10">
            <a:extLst>
              <a:ext uri="{FF2B5EF4-FFF2-40B4-BE49-F238E27FC236}">
                <a16:creationId xmlns:a16="http://schemas.microsoft.com/office/drawing/2014/main" id="{917245EE-BB3A-034C-BE06-055376C80D0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2" name="TextBox 11">
            <a:extLst>
              <a:ext uri="{FF2B5EF4-FFF2-40B4-BE49-F238E27FC236}">
                <a16:creationId xmlns:a16="http://schemas.microsoft.com/office/drawing/2014/main" id="{48551B1C-217B-4F4B-81FF-529B758036DF}"/>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2361604057"/>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normAutofit/>
          </a:bodyPr>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dirty="0"/>
          </a:p>
        </p:txBody>
      </p:sp>
      <p:sp>
        <p:nvSpPr>
          <p:cNvPr id="9" name="TextBox 8">
            <a:extLst>
              <a:ext uri="{FF2B5EF4-FFF2-40B4-BE49-F238E27FC236}">
                <a16:creationId xmlns:a16="http://schemas.microsoft.com/office/drawing/2014/main" id="{57465E4D-8ADE-2143-908C-7C2920965AC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1" name="TextBox 10">
            <a:extLst>
              <a:ext uri="{FF2B5EF4-FFF2-40B4-BE49-F238E27FC236}">
                <a16:creationId xmlns:a16="http://schemas.microsoft.com/office/drawing/2014/main" id="{5D76478F-F1E2-AD47-BAC6-395C98E2FF59}"/>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3" name="TextBox 12">
            <a:extLst>
              <a:ext uri="{FF2B5EF4-FFF2-40B4-BE49-F238E27FC236}">
                <a16:creationId xmlns:a16="http://schemas.microsoft.com/office/drawing/2014/main" id="{67AD4010-0096-6B46-B74C-E77670FCDEA8}"/>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36995586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Tree>
    <p:extLst>
      <p:ext uri="{BB962C8B-B14F-4D97-AF65-F5344CB8AC3E}">
        <p14:creationId xmlns:p14="http://schemas.microsoft.com/office/powerpoint/2010/main" val="66528114"/>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Tree>
    <p:extLst>
      <p:ext uri="{BB962C8B-B14F-4D97-AF65-F5344CB8AC3E}">
        <p14:creationId xmlns:p14="http://schemas.microsoft.com/office/powerpoint/2010/main" val="12540024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Tree>
    <p:extLst>
      <p:ext uri="{BB962C8B-B14F-4D97-AF65-F5344CB8AC3E}">
        <p14:creationId xmlns:p14="http://schemas.microsoft.com/office/powerpoint/2010/main" val="229093020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Image with Caption">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a:t>Nulla quis lorem ut libero malesuada feugiat. Curabitur non nulla sit amet nisl tempus convallis quis ac lectus.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4" name="Picture 3">
            <a:extLst>
              <a:ext uri="{FF2B5EF4-FFF2-40B4-BE49-F238E27FC236}">
                <a16:creationId xmlns:a16="http://schemas.microsoft.com/office/drawing/2014/main" id="{747D33BA-66D6-E190-0410-77B932AF243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37286028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Image with Caption 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05FD00EE-BA8D-4911-16EE-CA53007DC87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14530118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Image and Content - Pattern 1">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1" name="TextBox 10">
            <a:extLst>
              <a:ext uri="{FF2B5EF4-FFF2-40B4-BE49-F238E27FC236}">
                <a16:creationId xmlns:a16="http://schemas.microsoft.com/office/drawing/2014/main" id="{AF9BC3C2-303A-12CB-9291-D0D960E99FC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2" name="TextBox 11">
            <a:extLst>
              <a:ext uri="{FF2B5EF4-FFF2-40B4-BE49-F238E27FC236}">
                <a16:creationId xmlns:a16="http://schemas.microsoft.com/office/drawing/2014/main" id="{E7A9DA97-3B37-BB0F-1BE6-74FB3CC95EA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2" name="Picture 1">
            <a:extLst>
              <a:ext uri="{FF2B5EF4-FFF2-40B4-BE49-F238E27FC236}">
                <a16:creationId xmlns:a16="http://schemas.microsoft.com/office/drawing/2014/main" id="{48BEA962-3AAC-3B82-0C01-F2793670FFB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7090"/>
            <a:ext cx="2380438" cy="4759200"/>
          </a:xfrm>
          <a:prstGeom prst="rect">
            <a:avLst/>
          </a:prstGeom>
        </p:spPr>
      </p:pic>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2307702755"/>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Image and Content - Pattern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1" name="TextBox 10">
            <a:extLst>
              <a:ext uri="{FF2B5EF4-FFF2-40B4-BE49-F238E27FC236}">
                <a16:creationId xmlns:a16="http://schemas.microsoft.com/office/drawing/2014/main" id="{AF9BC3C2-303A-12CB-9291-D0D960E99FC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2" name="TextBox 11">
            <a:extLst>
              <a:ext uri="{FF2B5EF4-FFF2-40B4-BE49-F238E27FC236}">
                <a16:creationId xmlns:a16="http://schemas.microsoft.com/office/drawing/2014/main" id="{E7A9DA97-3B37-BB0F-1BE6-74FB3CC95EA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2" name="Picture 1">
            <a:extLst>
              <a:ext uri="{FF2B5EF4-FFF2-40B4-BE49-F238E27FC236}">
                <a16:creationId xmlns:a16="http://schemas.microsoft.com/office/drawing/2014/main" id="{B587F51E-9D60-F793-C968-27BFB682864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0" y="2097090"/>
            <a:ext cx="2381293" cy="4760909"/>
          </a:xfrm>
          <a:prstGeom prst="rect">
            <a:avLst/>
          </a:prstGeom>
        </p:spPr>
      </p:pic>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418169847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7" name="TextBox 6">
            <a:extLst>
              <a:ext uri="{FF2B5EF4-FFF2-40B4-BE49-F238E27FC236}">
                <a16:creationId xmlns:a16="http://schemas.microsoft.com/office/drawing/2014/main" id="{A60FD6BC-85DA-4F47-A647-F2C427823D9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0" name="TextBox 9">
            <a:extLst>
              <a:ext uri="{FF2B5EF4-FFF2-40B4-BE49-F238E27FC236}">
                <a16:creationId xmlns:a16="http://schemas.microsoft.com/office/drawing/2014/main" id="{74D34DC7-EE56-704B-BED2-428093484F6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11" name="TextBox 10">
            <a:extLst>
              <a:ext uri="{FF2B5EF4-FFF2-40B4-BE49-F238E27FC236}">
                <a16:creationId xmlns:a16="http://schemas.microsoft.com/office/drawing/2014/main" id="{C51A06C6-814D-4A47-8F9A-552C373FA66E}"/>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4239774703"/>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Arial" panose="020B0604020202020204" pitchFamily="34" charset="0"/>
                <a:ea typeface="IAS Ribbon Sans Regular" pitchFamily="2" charset="0"/>
              </a:defRPr>
            </a:lvl1pPr>
          </a:lstStyle>
          <a:p>
            <a:r>
              <a:rPr lang="en-GB" noProof="0" dirty="0"/>
              <a:t>“Click to edit Master title style”</a:t>
            </a:r>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Arial" panose="020B0604020202020204" pitchFamily="34" charset="0"/>
                <a:ea typeface="IAS Ribbon Sans Regular" pitchFamily="2" charset="0"/>
              </a:defRPr>
            </a:lvl1pPr>
          </a:lstStyle>
          <a:p>
            <a:pPr lvl="0"/>
            <a:r>
              <a:rPr lang="en-GB" noProof="0" dirty="0"/>
              <a:t>Quote citation</a:t>
            </a:r>
          </a:p>
        </p:txBody>
      </p:sp>
      <p:sp>
        <p:nvSpPr>
          <p:cNvPr id="3" name="TextBox 2">
            <a:extLst>
              <a:ext uri="{FF2B5EF4-FFF2-40B4-BE49-F238E27FC236}">
                <a16:creationId xmlns:a16="http://schemas.microsoft.com/office/drawing/2014/main" id="{BE9CD793-F130-9CB2-2451-FA943BB6AE2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6" name="TextBox 5">
            <a:extLst>
              <a:ext uri="{FF2B5EF4-FFF2-40B4-BE49-F238E27FC236}">
                <a16:creationId xmlns:a16="http://schemas.microsoft.com/office/drawing/2014/main" id="{AE239B4C-6F81-2889-0EB9-39A0F6583ECD}"/>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5" name="Picture 4">
            <a:extLst>
              <a:ext uri="{FF2B5EF4-FFF2-40B4-BE49-F238E27FC236}">
                <a16:creationId xmlns:a16="http://schemas.microsoft.com/office/drawing/2014/main" id="{A65E9DFF-8818-3B55-540A-51B035EB08D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33944378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33312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_Em Branco">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BC9E3BDD-B75B-6F21-799C-DDB872D44F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3" name="TextBox 10">
            <a:extLst>
              <a:ext uri="{FF2B5EF4-FFF2-40B4-BE49-F238E27FC236}">
                <a16:creationId xmlns:a16="http://schemas.microsoft.com/office/drawing/2014/main" id="{FD534175-797A-CA1E-74CB-AAEABB7BC79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pPr algn="r"/>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Tree>
    <p:extLst>
      <p:ext uri="{BB962C8B-B14F-4D97-AF65-F5344CB8AC3E}">
        <p14:creationId xmlns:p14="http://schemas.microsoft.com/office/powerpoint/2010/main" val="151388011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obj">
  <p:cSld name="1_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3AE502-5D8A-9FF9-1F39-85C3979CF4C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4C9F228-A260-0185-9BAA-E813AA4C439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58A97EA-0DDE-978E-4E55-FFF142A3C3EA}"/>
              </a:ext>
            </a:extLst>
          </p:cNvPr>
          <p:cNvSpPr>
            <a:spLocks noGrp="1"/>
          </p:cNvSpPr>
          <p:nvPr>
            <p:ph type="dt" sz="half" idx="10"/>
          </p:nvPr>
        </p:nvSpPr>
        <p:spPr/>
        <p:txBody>
          <a:bodyPr/>
          <a:lstStyle>
            <a:lvl1pPr>
              <a:defRPr>
                <a:latin typeface="Arial" panose="020B0604020202020204" pitchFamily="34" charset="0"/>
              </a:defRPr>
            </a:lvl1pPr>
          </a:lstStyle>
          <a:p>
            <a:fld id="{B982560D-EAB4-41B9-8234-DF00148B0D71}" type="datetimeFigureOut">
              <a:rPr lang="pt-BR" smtClean="0"/>
              <a:pPr/>
              <a:t>03/09/2025</a:t>
            </a:fld>
            <a:endParaRPr lang="pt-BR"/>
          </a:p>
        </p:txBody>
      </p:sp>
      <p:sp>
        <p:nvSpPr>
          <p:cNvPr id="5" name="Espaço Reservado para Rodapé 4">
            <a:extLst>
              <a:ext uri="{FF2B5EF4-FFF2-40B4-BE49-F238E27FC236}">
                <a16:creationId xmlns:a16="http://schemas.microsoft.com/office/drawing/2014/main" id="{35FDA142-3208-C3DD-828E-E7B9514FAAC1}"/>
              </a:ext>
            </a:extLst>
          </p:cNvPr>
          <p:cNvSpPr>
            <a:spLocks noGrp="1"/>
          </p:cNvSpPr>
          <p:nvPr>
            <p:ph type="ftr" sz="quarter" idx="11"/>
          </p:nvPr>
        </p:nvSpPr>
        <p:spPr/>
        <p:txBody>
          <a:bodyPr/>
          <a:lstStyle>
            <a:lvl1pPr>
              <a:defRPr>
                <a:latin typeface="Arial" panose="020B0604020202020204" pitchFamily="34" charset="0"/>
              </a:defRPr>
            </a:lvl1pPr>
          </a:lstStyle>
          <a:p>
            <a:endParaRPr lang="pt-BR"/>
          </a:p>
        </p:txBody>
      </p:sp>
      <p:sp>
        <p:nvSpPr>
          <p:cNvPr id="6" name="Espaço Reservado para Número de Slide 5">
            <a:extLst>
              <a:ext uri="{FF2B5EF4-FFF2-40B4-BE49-F238E27FC236}">
                <a16:creationId xmlns:a16="http://schemas.microsoft.com/office/drawing/2014/main" id="{CCB8FCBC-D152-A16B-69D8-3EF030D7AB7A}"/>
              </a:ext>
            </a:extLst>
          </p:cNvPr>
          <p:cNvSpPr>
            <a:spLocks noGrp="1"/>
          </p:cNvSpPr>
          <p:nvPr>
            <p:ph type="sldNum" sz="quarter" idx="12"/>
          </p:nvPr>
        </p:nvSpPr>
        <p:spPr/>
        <p:txBody>
          <a:bodyPr/>
          <a:lstStyle>
            <a:lvl1pPr>
              <a:defRPr>
                <a:latin typeface="Arial" panose="020B0604020202020204" pitchFamily="34" charset="0"/>
              </a:defRPr>
            </a:lvl1pPr>
          </a:lstStyle>
          <a:p>
            <a:fld id="{D461FB4A-F8D0-45EF-8847-05AD60DCE42B}" type="slidenum">
              <a:rPr lang="pt-BR" smtClean="0"/>
              <a:pPr/>
              <a:t>‹N°›</a:t>
            </a:fld>
            <a:endParaRPr lang="pt-BR"/>
          </a:p>
        </p:txBody>
      </p:sp>
    </p:spTree>
    <p:extLst>
      <p:ext uri="{BB962C8B-B14F-4D97-AF65-F5344CB8AC3E}">
        <p14:creationId xmlns:p14="http://schemas.microsoft.com/office/powerpoint/2010/main" val="36112792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cSld name="1_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5EBC2F-1EB4-666D-A0A2-E1AB8A64BB4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EEAAC42-E19F-1CC3-089B-34174F3DC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5E288B5-93A4-B374-B540-D3FADFA86DCA}"/>
              </a:ext>
            </a:extLst>
          </p:cNvPr>
          <p:cNvSpPr>
            <a:spLocks noGrp="1"/>
          </p:cNvSpPr>
          <p:nvPr>
            <p:ph type="dt" sz="half" idx="10"/>
          </p:nvPr>
        </p:nvSpPr>
        <p:spPr/>
        <p:txBody>
          <a:bodyPr/>
          <a:lstStyle/>
          <a:p>
            <a:fld id="{D45F7EF6-E1A1-BE4A-BA31-5D2FD54E4F60}" type="datetimeFigureOut">
              <a:rPr lang="pt-BR" smtClean="0"/>
              <a:t>03/09/2025</a:t>
            </a:fld>
            <a:endParaRPr lang="pt-BR"/>
          </a:p>
        </p:txBody>
      </p:sp>
      <p:sp>
        <p:nvSpPr>
          <p:cNvPr id="5" name="Espaço Reservado para Rodapé 4">
            <a:extLst>
              <a:ext uri="{FF2B5EF4-FFF2-40B4-BE49-F238E27FC236}">
                <a16:creationId xmlns:a16="http://schemas.microsoft.com/office/drawing/2014/main" id="{1F1683DD-1A39-D3FB-8E54-A91374949B6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5AA9A6A-EEF0-CA0F-C062-4BEDE3C66B0E}"/>
              </a:ext>
            </a:extLst>
          </p:cNvPr>
          <p:cNvSpPr>
            <a:spLocks noGrp="1"/>
          </p:cNvSpPr>
          <p:nvPr>
            <p:ph type="sldNum" sz="quarter" idx="12"/>
          </p:nvPr>
        </p:nvSpPr>
        <p:spPr/>
        <p:txBody>
          <a:bodyPr/>
          <a:lstStyle/>
          <a:p>
            <a:fld id="{BBE19C8A-5676-2F42-A060-4C4B6D201176}" type="slidenum">
              <a:rPr lang="pt-BR" smtClean="0"/>
              <a:t>‹N°›</a:t>
            </a:fld>
            <a:endParaRPr lang="pt-BR"/>
          </a:p>
        </p:txBody>
      </p:sp>
    </p:spTree>
    <p:extLst>
      <p:ext uri="{BB962C8B-B14F-4D97-AF65-F5344CB8AC3E}">
        <p14:creationId xmlns:p14="http://schemas.microsoft.com/office/powerpoint/2010/main" val="36252552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1384939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37ED68-144F-5B63-1F37-8855E33D23B6}"/>
              </a:ext>
            </a:extLst>
          </p:cNvPr>
          <p:cNvSpPr>
            <a:spLocks noGrp="1"/>
          </p:cNvSpPr>
          <p:nvPr>
            <p:ph type="dt" sz="half" idx="10"/>
          </p:nvPr>
        </p:nvSpPr>
        <p:spPr/>
        <p:txBody>
          <a:bodyPr/>
          <a:lstStyle/>
          <a:p>
            <a:fld id="{269D28DA-3568-AD44-B1F6-AAD6EDEBC2A1}" type="datetimeFigureOut">
              <a:rPr lang="en-US" smtClean="0"/>
              <a:t>9/3/25</a:t>
            </a:fld>
            <a:endParaRPr lang="en-US"/>
          </a:p>
        </p:txBody>
      </p:sp>
      <p:sp>
        <p:nvSpPr>
          <p:cNvPr id="3" name="Footer Placeholder 2">
            <a:extLst>
              <a:ext uri="{FF2B5EF4-FFF2-40B4-BE49-F238E27FC236}">
                <a16:creationId xmlns:a16="http://schemas.microsoft.com/office/drawing/2014/main" id="{FA71F147-99A9-8AB4-B8B4-FB4A85CF4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8D051C-7371-29D0-1E61-C05107C256C5}"/>
              </a:ext>
            </a:extLst>
          </p:cNvPr>
          <p:cNvSpPr>
            <a:spLocks noGrp="1"/>
          </p:cNvSpPr>
          <p:nvPr>
            <p:ph type="sldNum" sz="quarter" idx="12"/>
          </p:nvPr>
        </p:nvSpPr>
        <p:spPr/>
        <p:txBody>
          <a:bodyPr/>
          <a:lstStyle/>
          <a:p>
            <a:fld id="{A30B9EC0-399C-0742-8C8D-8411339A1237}" type="slidenum">
              <a:rPr lang="en-US" smtClean="0"/>
              <a:t>‹N°›</a:t>
            </a:fld>
            <a:endParaRPr lang="en-US"/>
          </a:p>
        </p:txBody>
      </p:sp>
    </p:spTree>
    <p:extLst>
      <p:ext uri="{BB962C8B-B14F-4D97-AF65-F5344CB8AC3E}">
        <p14:creationId xmlns:p14="http://schemas.microsoft.com/office/powerpoint/2010/main" val="38626097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1812056"/>
            <a:ext cx="7357341" cy="4296397"/>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4" name="Text Placeholder 2">
            <a:extLst>
              <a:ext uri="{FF2B5EF4-FFF2-40B4-BE49-F238E27FC236}">
                <a16:creationId xmlns:a16="http://schemas.microsoft.com/office/drawing/2014/main" id="{27F30928-B8B0-4CD7-EA8A-AA46742A9F83}"/>
              </a:ext>
            </a:extLst>
          </p:cNvPr>
          <p:cNvSpPr>
            <a:spLocks noGrp="1"/>
          </p:cNvSpPr>
          <p:nvPr>
            <p:ph type="body" sz="quarter" idx="10" hasCustomPrompt="1"/>
          </p:nvPr>
        </p:nvSpPr>
        <p:spPr>
          <a:xfrm>
            <a:off x="4116388" y="1162358"/>
            <a:ext cx="7357344" cy="433798"/>
          </a:xfrm>
          <a:prstGeom prst="rect">
            <a:avLst/>
          </a:prstGeom>
        </p:spPr>
        <p:txBody>
          <a:bodyPr lIns="0" tIns="0" rIns="0" bIns="0" anchor="t">
            <a:normAutofit/>
          </a:bodyPr>
          <a:lstStyle>
            <a:lvl1pPr marL="0" indent="0">
              <a:buNone/>
              <a:defRPr sz="2800" b="1" i="0">
                <a:solidFill>
                  <a:schemeClr val="accent1"/>
                </a:solidFill>
                <a:latin typeface="+mj-lt"/>
                <a:ea typeface="IAS Ribbon Sans Bold" pitchFamily="2" charset="0"/>
              </a:defRPr>
            </a:lvl1pPr>
          </a:lstStyle>
          <a:p>
            <a:pPr lvl="0"/>
            <a:r>
              <a:rPr lang="en-GB" noProof="0" dirty="0"/>
              <a:t>Session name</a:t>
            </a:r>
          </a:p>
        </p:txBody>
      </p:sp>
      <p:sp>
        <p:nvSpPr>
          <p:cNvPr id="5" name="Text Placeholder 4">
            <a:extLst>
              <a:ext uri="{FF2B5EF4-FFF2-40B4-BE49-F238E27FC236}">
                <a16:creationId xmlns:a16="http://schemas.microsoft.com/office/drawing/2014/main" id="{3C0750B0-F078-4486-2017-F8B331530B6F}"/>
              </a:ext>
            </a:extLst>
          </p:cNvPr>
          <p:cNvSpPr>
            <a:spLocks noGrp="1"/>
          </p:cNvSpPr>
          <p:nvPr>
            <p:ph type="body" sz="quarter" idx="11" hasCustomPrompt="1"/>
          </p:nvPr>
        </p:nvSpPr>
        <p:spPr>
          <a:xfrm>
            <a:off x="4116388" y="696043"/>
            <a:ext cx="7357344" cy="385199"/>
          </a:xfrm>
          <a:prstGeom prst="rect">
            <a:avLst/>
          </a:prstGeom>
        </p:spPr>
        <p:txBody>
          <a:bodyPr lIns="0" tIns="0" rIns="0" bIns="0" anchor="b">
            <a:normAutofit/>
          </a:bodyPr>
          <a:lstStyle>
            <a:lvl1pPr marL="0" indent="0">
              <a:buNone/>
              <a:defRPr sz="1600"/>
            </a:lvl1pPr>
          </a:lstStyle>
          <a:p>
            <a:pPr lvl="0"/>
            <a:r>
              <a:rPr lang="en-GB" noProof="0" dirty="0"/>
              <a:t>Presenter name &amp; affiliation</a:t>
            </a:r>
          </a:p>
        </p:txBody>
      </p:sp>
      <p:sp>
        <p:nvSpPr>
          <p:cNvPr id="18" name="TextBox 17">
            <a:extLst>
              <a:ext uri="{FF2B5EF4-FFF2-40B4-BE49-F238E27FC236}">
                <a16:creationId xmlns:a16="http://schemas.microsoft.com/office/drawing/2014/main" id="{58538053-F5FF-0EEB-86C2-6343D0DDDCD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2" name="Rectangle 1">
            <a:extLst>
              <a:ext uri="{FF2B5EF4-FFF2-40B4-BE49-F238E27FC236}">
                <a16:creationId xmlns:a16="http://schemas.microsoft.com/office/drawing/2014/main" id="{AA59130A-C07C-74F5-F7D0-98CA8D6D1EA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TextBox 5">
            <a:extLst>
              <a:ext uri="{FF2B5EF4-FFF2-40B4-BE49-F238E27FC236}">
                <a16:creationId xmlns:a16="http://schemas.microsoft.com/office/drawing/2014/main" id="{9AE29D7D-D7E4-DEA4-06F6-B53D5751B174}"/>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15A07090-E888-1E28-15C2-E3D2334B31F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89214" y="4060719"/>
            <a:ext cx="3069934" cy="2287762"/>
          </a:xfrm>
          <a:prstGeom prst="rect">
            <a:avLst/>
          </a:prstGeom>
        </p:spPr>
      </p:pic>
      <p:pic>
        <p:nvPicPr>
          <p:cNvPr id="10" name="Picture 9">
            <a:extLst>
              <a:ext uri="{FF2B5EF4-FFF2-40B4-BE49-F238E27FC236}">
                <a16:creationId xmlns:a16="http://schemas.microsoft.com/office/drawing/2014/main" id="{17A287E0-F360-9745-7D9A-2B2D692B3C4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10800000">
            <a:off x="0" y="0"/>
            <a:ext cx="3600000" cy="3600000"/>
          </a:xfrm>
          <a:prstGeom prst="rect">
            <a:avLst/>
          </a:prstGeom>
        </p:spPr>
      </p:pic>
    </p:spTree>
    <p:extLst>
      <p:ext uri="{BB962C8B-B14F-4D97-AF65-F5344CB8AC3E}">
        <p14:creationId xmlns:p14="http://schemas.microsoft.com/office/powerpoint/2010/main" val="1993400349"/>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954B-0CA1-4D47-94A5-AE0C39C83378}"/>
              </a:ext>
            </a:extLst>
          </p:cNvPr>
          <p:cNvSpPr>
            <a:spLocks noGrp="1"/>
          </p:cNvSpPr>
          <p:nvPr>
            <p:ph type="title"/>
          </p:nvPr>
        </p:nvSpPr>
        <p:spPr/>
        <p:txBody>
          <a:bodyPr/>
          <a:lstStyle>
            <a:lvl1pPr algn="ctr">
              <a:defRPr/>
            </a:lvl1pPr>
          </a:lstStyle>
          <a:p>
            <a:r>
              <a:rPr lang="en-US"/>
              <a:t>Click to edit Master title style</a:t>
            </a:r>
          </a:p>
        </p:txBody>
      </p:sp>
      <p:sp>
        <p:nvSpPr>
          <p:cNvPr id="3" name="Date Placeholder 2">
            <a:extLst>
              <a:ext uri="{FF2B5EF4-FFF2-40B4-BE49-F238E27FC236}">
                <a16:creationId xmlns:a16="http://schemas.microsoft.com/office/drawing/2014/main" id="{0521F56A-311E-4DCE-99E7-819BC935CEAF}"/>
              </a:ext>
            </a:extLst>
          </p:cNvPr>
          <p:cNvSpPr>
            <a:spLocks noGrp="1"/>
          </p:cNvSpPr>
          <p:nvPr>
            <p:ph type="dt" sz="half" idx="10"/>
          </p:nvPr>
        </p:nvSpPr>
        <p:spPr/>
        <p:txBody>
          <a:bodyPr/>
          <a:lstStyle/>
          <a:p>
            <a:fld id="{40EC5802-6D69-4355-9B9D-D1EA0DB0ECEC}" type="datetime1">
              <a:rPr lang="en-US" smtClean="0"/>
              <a:t>9/3/25</a:t>
            </a:fld>
            <a:endParaRPr lang="en-US" dirty="0"/>
          </a:p>
        </p:txBody>
      </p:sp>
      <p:sp>
        <p:nvSpPr>
          <p:cNvPr id="4" name="Footer Placeholder 3">
            <a:extLst>
              <a:ext uri="{FF2B5EF4-FFF2-40B4-BE49-F238E27FC236}">
                <a16:creationId xmlns:a16="http://schemas.microsoft.com/office/drawing/2014/main" id="{1B19DF03-B983-40F7-8A24-30A7F1F8BC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9859BD-89A9-4A28-BA8C-B1CB6ABD20E3}"/>
              </a:ext>
            </a:extLst>
          </p:cNvPr>
          <p:cNvSpPr>
            <a:spLocks noGrp="1"/>
          </p:cNvSpPr>
          <p:nvPr>
            <p:ph type="sldNum" sz="quarter" idx="12"/>
          </p:nvPr>
        </p:nvSpPr>
        <p:spPr/>
        <p:txBody>
          <a:bodyPr/>
          <a:lstStyle/>
          <a:p>
            <a:fld id="{40220F71-43C7-494A-B1EA-E3678AE455DE}" type="slidenum">
              <a:rPr lang="en-US" smtClean="0"/>
              <a:t>‹N°›</a:t>
            </a:fld>
            <a:endParaRPr lang="en-US" dirty="0"/>
          </a:p>
        </p:txBody>
      </p:sp>
    </p:spTree>
    <p:extLst>
      <p:ext uri="{BB962C8B-B14F-4D97-AF65-F5344CB8AC3E}">
        <p14:creationId xmlns:p14="http://schemas.microsoft.com/office/powerpoint/2010/main" val="21585349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2_Slide de Título">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E06508-29B0-CD26-5E55-B30DFEB51329}"/>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1812056"/>
            <a:ext cx="7357341" cy="4296397"/>
          </a:xfrm>
          <a:prstGeom prst="rect">
            <a:avLst/>
          </a:prstGeom>
        </p:spPr>
        <p:txBody>
          <a:bodyPr lIns="0" tIns="0" rIns="0" bIns="0" anchor="ctr" anchorCtr="0">
            <a:normAutofit/>
          </a:bodyPr>
          <a:lstStyle>
            <a:lvl1pPr>
              <a:defRPr sz="6000"/>
            </a:lvl1pPr>
          </a:lstStyle>
          <a:p>
            <a:r>
              <a:rPr lang="pt-BR" noProof="0"/>
              <a:t>Clique para editar o título Mestre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2">
            <a:extLst>
              <a:ext uri="{FF2B5EF4-FFF2-40B4-BE49-F238E27FC236}">
                <a16:creationId xmlns:a16="http://schemas.microsoft.com/office/drawing/2014/main" id="{27F30928-B8B0-4CD7-EA8A-AA46742A9F83}"/>
              </a:ext>
            </a:extLst>
          </p:cNvPr>
          <p:cNvSpPr>
            <a:spLocks noGrp="1"/>
          </p:cNvSpPr>
          <p:nvPr>
            <p:ph type="body" sz="quarter" idx="10" hasCustomPrompt="1"/>
          </p:nvPr>
        </p:nvSpPr>
        <p:spPr>
          <a:xfrm>
            <a:off x="4116388" y="1162358"/>
            <a:ext cx="7357344" cy="433798"/>
          </a:xfrm>
          <a:prstGeom prst="rect">
            <a:avLst/>
          </a:prstGeom>
        </p:spPr>
        <p:txBody>
          <a:bodyPr lIns="0" tIns="0" rIns="0" bIns="0" anchor="t">
            <a:normAutofit/>
          </a:bodyPr>
          <a:lstStyle>
            <a:lvl1pPr marL="0" indent="0">
              <a:buNone/>
              <a:defRPr sz="2800" b="1" i="0">
                <a:solidFill>
                  <a:schemeClr val="accent1"/>
                </a:solidFill>
                <a:latin typeface="+mj-lt"/>
                <a:ea typeface="IAS Ribbon Sans Bold" pitchFamily="2" charset="0"/>
              </a:defRPr>
            </a:lvl1pPr>
          </a:lstStyle>
          <a:p>
            <a:pPr lvl="0"/>
            <a:r>
              <a:rPr lang="en-GB" noProof="0" dirty="0"/>
              <a:t>Session name</a:t>
            </a:r>
          </a:p>
        </p:txBody>
      </p:sp>
      <p:sp>
        <p:nvSpPr>
          <p:cNvPr id="5" name="Text Placeholder 4">
            <a:extLst>
              <a:ext uri="{FF2B5EF4-FFF2-40B4-BE49-F238E27FC236}">
                <a16:creationId xmlns:a16="http://schemas.microsoft.com/office/drawing/2014/main" id="{3C0750B0-F078-4486-2017-F8B331530B6F}"/>
              </a:ext>
            </a:extLst>
          </p:cNvPr>
          <p:cNvSpPr>
            <a:spLocks noGrp="1"/>
          </p:cNvSpPr>
          <p:nvPr>
            <p:ph type="body" sz="quarter" idx="11" hasCustomPrompt="1"/>
          </p:nvPr>
        </p:nvSpPr>
        <p:spPr>
          <a:xfrm>
            <a:off x="4116388" y="696043"/>
            <a:ext cx="7357344" cy="385199"/>
          </a:xfrm>
          <a:prstGeom prst="rect">
            <a:avLst/>
          </a:prstGeom>
        </p:spPr>
        <p:txBody>
          <a:bodyPr lIns="0" tIns="0" rIns="0" bIns="0" anchor="b">
            <a:normAutofit/>
          </a:bodyPr>
          <a:lstStyle>
            <a:lvl1pPr marL="0" indent="0">
              <a:buNone/>
              <a:defRPr sz="1600"/>
            </a:lvl1pPr>
          </a:lstStyle>
          <a:p>
            <a:pPr lvl="0"/>
            <a:r>
              <a:rPr lang="en-GB" noProof="0" dirty="0"/>
              <a:t>Presenter name &amp; affiliation</a:t>
            </a:r>
          </a:p>
        </p:txBody>
      </p:sp>
      <p:sp>
        <p:nvSpPr>
          <p:cNvPr id="16" name="TextBox 15">
            <a:extLst>
              <a:ext uri="{FF2B5EF4-FFF2-40B4-BE49-F238E27FC236}">
                <a16:creationId xmlns:a16="http://schemas.microsoft.com/office/drawing/2014/main" id="{92A26220-484C-E021-DC95-3F0DB77700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extBox 17">
            <a:extLst>
              <a:ext uri="{FF2B5EF4-FFF2-40B4-BE49-F238E27FC236}">
                <a16:creationId xmlns:a16="http://schemas.microsoft.com/office/drawing/2014/main" id="{58538053-F5FF-0EEB-86C2-6343D0DDDCD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3" name="Picture 2">
            <a:extLst>
              <a:ext uri="{FF2B5EF4-FFF2-40B4-BE49-F238E27FC236}">
                <a16:creationId xmlns:a16="http://schemas.microsoft.com/office/drawing/2014/main" id="{433650E2-923F-C3D8-A779-3D63B9AD3B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89214" y="4060719"/>
            <a:ext cx="3069934" cy="2287762"/>
          </a:xfrm>
          <a:prstGeom prst="rect">
            <a:avLst/>
          </a:prstGeom>
        </p:spPr>
      </p:pic>
      <p:pic>
        <p:nvPicPr>
          <p:cNvPr id="20" name="Picture 19">
            <a:extLst>
              <a:ext uri="{FF2B5EF4-FFF2-40B4-BE49-F238E27FC236}">
                <a16:creationId xmlns:a16="http://schemas.microsoft.com/office/drawing/2014/main" id="{DB1003BC-2DBC-50F0-53BB-5291084D702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10800000">
            <a:off x="0" y="0"/>
            <a:ext cx="3600000" cy="3600000"/>
          </a:xfrm>
          <a:prstGeom prst="rect">
            <a:avLst/>
          </a:prstGeom>
        </p:spPr>
      </p:pic>
    </p:spTree>
    <p:extLst>
      <p:ext uri="{BB962C8B-B14F-4D97-AF65-F5344CB8AC3E}">
        <p14:creationId xmlns:p14="http://schemas.microsoft.com/office/powerpoint/2010/main" val="98132582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_Cabeçalho da Seção">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pt-BR" noProof="0"/>
              <a:t>Clique para editar o título Mestre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3BF5EE9-054B-49CF-C714-3B4EF9E4C64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5" name="TextBox 4">
            <a:extLst>
              <a:ext uri="{FF2B5EF4-FFF2-40B4-BE49-F238E27FC236}">
                <a16:creationId xmlns:a16="http://schemas.microsoft.com/office/drawing/2014/main" id="{7370DA7D-2DD8-A57A-3FF5-CAA8CD78ED41}"/>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3" name="Picture 2">
            <a:extLst>
              <a:ext uri="{FF2B5EF4-FFF2-40B4-BE49-F238E27FC236}">
                <a16:creationId xmlns:a16="http://schemas.microsoft.com/office/drawing/2014/main" id="{72C70770-A7D4-D1BA-618C-E7C4E5567B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23597889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1_Somente Títul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t"/>
          <a:lstStyle/>
          <a:p>
            <a:r>
              <a:rPr lang="pt-BR" noProof="0"/>
              <a:t>Clique para editar o título Mestre</a:t>
            </a:r>
            <a:endParaRPr lang="en-GB" noProof="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3" name="Picture 2">
            <a:extLst>
              <a:ext uri="{FF2B5EF4-FFF2-40B4-BE49-F238E27FC236}">
                <a16:creationId xmlns:a16="http://schemas.microsoft.com/office/drawing/2014/main" id="{D592C575-DA7D-953C-CA15-BC6E2454581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Tree>
    <p:extLst>
      <p:ext uri="{BB962C8B-B14F-4D97-AF65-F5344CB8AC3E}">
        <p14:creationId xmlns:p14="http://schemas.microsoft.com/office/powerpoint/2010/main" val="5892672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_Duas Partes de Conteúdo">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lstStyle>
            <a:lvl1pPr marL="0" indent="0">
              <a:buNone/>
              <a:defRPr sz="2000"/>
            </a:lvl1pPr>
          </a:lstStyle>
          <a:p>
            <a:pPr lvl="0"/>
            <a:r>
              <a:rPr lang="pt-BR" noProof="0"/>
              <a:t>Clique para editar os estilos de texto Mestres</a:t>
            </a:r>
          </a:p>
        </p:txBody>
      </p:sp>
      <p:sp>
        <p:nvSpPr>
          <p:cNvPr id="8" name="TextBox 7">
            <a:extLst>
              <a:ext uri="{FF2B5EF4-FFF2-40B4-BE49-F238E27FC236}">
                <a16:creationId xmlns:a16="http://schemas.microsoft.com/office/drawing/2014/main" id="{A3180687-9ED9-514C-9D5C-4D3E7505506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dirty="0"/>
          </a:p>
        </p:txBody>
      </p:sp>
      <p:sp>
        <p:nvSpPr>
          <p:cNvPr id="11" name="TextBox 10">
            <a:extLst>
              <a:ext uri="{FF2B5EF4-FFF2-40B4-BE49-F238E27FC236}">
                <a16:creationId xmlns:a16="http://schemas.microsoft.com/office/drawing/2014/main" id="{917245EE-BB3A-034C-BE06-055376C80D0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2" name="TextBox 11">
            <a:extLst>
              <a:ext uri="{FF2B5EF4-FFF2-40B4-BE49-F238E27FC236}">
                <a16:creationId xmlns:a16="http://schemas.microsoft.com/office/drawing/2014/main" id="{48551B1C-217B-4F4B-81FF-529B758036DF}"/>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1023858297"/>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normAutofit/>
          </a:bodyPr>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dirty="0"/>
          </a:p>
        </p:txBody>
      </p:sp>
      <p:sp>
        <p:nvSpPr>
          <p:cNvPr id="9" name="TextBox 8">
            <a:extLst>
              <a:ext uri="{FF2B5EF4-FFF2-40B4-BE49-F238E27FC236}">
                <a16:creationId xmlns:a16="http://schemas.microsoft.com/office/drawing/2014/main" id="{57465E4D-8ADE-2143-908C-7C2920965AC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1" name="TextBox 10">
            <a:extLst>
              <a:ext uri="{FF2B5EF4-FFF2-40B4-BE49-F238E27FC236}">
                <a16:creationId xmlns:a16="http://schemas.microsoft.com/office/drawing/2014/main" id="{5D76478F-F1E2-AD47-BAC6-395C98E2FF59}"/>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3" name="TextBox 12">
            <a:extLst>
              <a:ext uri="{FF2B5EF4-FFF2-40B4-BE49-F238E27FC236}">
                <a16:creationId xmlns:a16="http://schemas.microsoft.com/office/drawing/2014/main" id="{67AD4010-0096-6B46-B74C-E77670FCDEA8}"/>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24360003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_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dirty="0"/>
              <a:t>Clique para editar o título Mestre</a:t>
            </a:r>
            <a:endParaRPr lang="en-GB" noProof="0" dirty="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Tree>
    <p:extLst>
      <p:ext uri="{BB962C8B-B14F-4D97-AF65-F5344CB8AC3E}">
        <p14:creationId xmlns:p14="http://schemas.microsoft.com/office/powerpoint/2010/main" val="1261761904"/>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_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Tree>
    <p:extLst>
      <p:ext uri="{BB962C8B-B14F-4D97-AF65-F5344CB8AC3E}">
        <p14:creationId xmlns:p14="http://schemas.microsoft.com/office/powerpoint/2010/main" val="79559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_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Tree>
    <p:extLst>
      <p:ext uri="{BB962C8B-B14F-4D97-AF65-F5344CB8AC3E}">
        <p14:creationId xmlns:p14="http://schemas.microsoft.com/office/powerpoint/2010/main" val="226151427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Image with Caption 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pt-BR" noProof="0"/>
              <a:t>Clique para editar o título Mestre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2" name="Picture 1">
            <a:extLst>
              <a:ext uri="{FF2B5EF4-FFF2-40B4-BE49-F238E27FC236}">
                <a16:creationId xmlns:a16="http://schemas.microsoft.com/office/drawing/2014/main" id="{05FD00EE-BA8D-4911-16EE-CA53007DC87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17041088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Image and Content - Pattern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a:p>
        </p:txBody>
      </p:sp>
      <p:sp>
        <p:nvSpPr>
          <p:cNvPr id="11" name="TextBox 10">
            <a:extLst>
              <a:ext uri="{FF2B5EF4-FFF2-40B4-BE49-F238E27FC236}">
                <a16:creationId xmlns:a16="http://schemas.microsoft.com/office/drawing/2014/main" id="{AF9BC3C2-303A-12CB-9291-D0D960E99FC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2" name="TextBox 11">
            <a:extLst>
              <a:ext uri="{FF2B5EF4-FFF2-40B4-BE49-F238E27FC236}">
                <a16:creationId xmlns:a16="http://schemas.microsoft.com/office/drawing/2014/main" id="{E7A9DA97-3B37-BB0F-1BE6-74FB3CC95EA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2" name="Picture 1">
            <a:extLst>
              <a:ext uri="{FF2B5EF4-FFF2-40B4-BE49-F238E27FC236}">
                <a16:creationId xmlns:a16="http://schemas.microsoft.com/office/drawing/2014/main" id="{B587F51E-9D60-F793-C968-27BFB682864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0" y="2097090"/>
            <a:ext cx="2381293" cy="4760909"/>
          </a:xfrm>
          <a:prstGeom prst="rect">
            <a:avLst/>
          </a:prstGeom>
        </p:spPr>
      </p:pic>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Tree>
    <p:extLst>
      <p:ext uri="{BB962C8B-B14F-4D97-AF65-F5344CB8AC3E}">
        <p14:creationId xmlns:p14="http://schemas.microsoft.com/office/powerpoint/2010/main" val="548097499"/>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1_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pt-BR" noProof="0"/>
              <a:t>Clique para editar os estilos de texto Mestres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t"/>
          <a:lstStyle/>
          <a:p>
            <a:r>
              <a:rPr lang="pt-BR" noProof="0"/>
              <a:t>Clique para editar o título Mestre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7" name="TextBox 6">
            <a:extLst>
              <a:ext uri="{FF2B5EF4-FFF2-40B4-BE49-F238E27FC236}">
                <a16:creationId xmlns:a16="http://schemas.microsoft.com/office/drawing/2014/main" id="{A60FD6BC-85DA-4F47-A647-F2C427823D9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0" name="TextBox 9">
            <a:extLst>
              <a:ext uri="{FF2B5EF4-FFF2-40B4-BE49-F238E27FC236}">
                <a16:creationId xmlns:a16="http://schemas.microsoft.com/office/drawing/2014/main" id="{74D34DC7-EE56-704B-BED2-428093484F6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sp>
        <p:nvSpPr>
          <p:cNvPr id="11" name="TextBox 10">
            <a:extLst>
              <a:ext uri="{FF2B5EF4-FFF2-40B4-BE49-F238E27FC236}">
                <a16:creationId xmlns:a16="http://schemas.microsoft.com/office/drawing/2014/main" id="{C51A06C6-814D-4A47-8F9A-552C373FA66E}"/>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3250792185"/>
      </p:ext>
    </p:extLst>
  </p:cSld>
  <p:clrMapOvr>
    <a:masterClrMapping/>
  </p:clrMapOvr>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1_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2000"/>
            </a:lvl1pPr>
          </a:lstStyle>
          <a:p>
            <a:r>
              <a:rPr lang="en-GB" noProof="0"/>
              <a:t>Nulla quis lorem ut libero malesuada feugiat. Curabitur non nulla sit amet nisl tempus convallis quis ac lectus.</a:t>
            </a:r>
          </a:p>
          <a:p>
            <a:r>
              <a:rPr lang="en-GB" noProof="0"/>
              <a:t>Proin eget tortor risus. Lorem ipsum dolor sit amet, consectetur adipiscing elit.</a:t>
            </a:r>
          </a:p>
          <a:p>
            <a:pPr marL="457200" indent="-457200">
              <a:buFont typeface="Arial" panose="020B0604020202020204" pitchFamily="34" charset="0"/>
              <a:buChar char="•"/>
            </a:pPr>
            <a:r>
              <a:rPr lang="en-GB" noProof="0"/>
              <a:t>Donec rutrum congue leo eget malesuada.</a:t>
            </a:r>
          </a:p>
          <a:p>
            <a:pPr marL="457200" indent="-457200">
              <a:buFont typeface="Arial" panose="020B0604020202020204" pitchFamily="34" charset="0"/>
              <a:buChar char="•"/>
            </a:pPr>
            <a:r>
              <a:rPr lang="en-GB" noProof="0"/>
              <a:t>Curabitur aliquet quam id dui posuere blandit.</a:t>
            </a:r>
          </a:p>
          <a:p>
            <a:pPr marL="457200" indent="-457200">
              <a:buFont typeface="Arial" panose="020B0604020202020204" pitchFamily="34" charset="0"/>
              <a:buChar char="•"/>
            </a:pPr>
            <a:r>
              <a:rPr lang="en-GB" noProof="0"/>
              <a:t>Proin eget tortor risus.</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t"/>
          <a:lstStyle/>
          <a:p>
            <a:r>
              <a:rPr lang="pt-BR" noProof="0"/>
              <a:t>Clique para editar o título Mestre</a:t>
            </a:r>
            <a:endParaRPr lang="en-GB" noProof="0" dirty="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sp>
        <p:nvSpPr>
          <p:cNvPr id="2" name="Retângulo 1">
            <a:extLst>
              <a:ext uri="{FF2B5EF4-FFF2-40B4-BE49-F238E27FC236}">
                <a16:creationId xmlns:a16="http://schemas.microsoft.com/office/drawing/2014/main" id="{C4D9E607-38A3-BB91-64DF-E34F3B98BD98}"/>
              </a:ext>
            </a:extLst>
          </p:cNvPr>
          <p:cNvSpPr/>
          <p:nvPr userDrawn="1"/>
        </p:nvSpPr>
        <p:spPr>
          <a:xfrm>
            <a:off x="9853127" y="0"/>
            <a:ext cx="2118049"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pt-BR" dirty="0">
              <a:latin typeface="Arial" panose="020B0604020202020204" pitchFamily="34" charset="0"/>
            </a:endParaRPr>
          </a:p>
        </p:txBody>
      </p:sp>
    </p:spTree>
    <p:extLst>
      <p:ext uri="{BB962C8B-B14F-4D97-AF65-F5344CB8AC3E}">
        <p14:creationId xmlns:p14="http://schemas.microsoft.com/office/powerpoint/2010/main" val="336985474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userDrawn="1">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33891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1_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Master title style”</a:t>
            </a:r>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3" name="TextBox 2">
            <a:extLst>
              <a:ext uri="{FF2B5EF4-FFF2-40B4-BE49-F238E27FC236}">
                <a16:creationId xmlns:a16="http://schemas.microsoft.com/office/drawing/2014/main" id="{BE9CD793-F130-9CB2-2451-FA943BB6AE2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6" name="TextBox 5">
            <a:extLst>
              <a:ext uri="{FF2B5EF4-FFF2-40B4-BE49-F238E27FC236}">
                <a16:creationId xmlns:a16="http://schemas.microsoft.com/office/drawing/2014/main" id="{AE239B4C-6F81-2889-0EB9-39A0F6583ECD}"/>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pic>
        <p:nvPicPr>
          <p:cNvPr id="5" name="Picture 4">
            <a:extLst>
              <a:ext uri="{FF2B5EF4-FFF2-40B4-BE49-F238E27FC236}">
                <a16:creationId xmlns:a16="http://schemas.microsoft.com/office/drawing/2014/main" id="{A65E9DFF-8818-3B55-540A-51B035EB08D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2098800"/>
            <a:ext cx="3569400" cy="4759200"/>
          </a:xfrm>
          <a:prstGeom prst="rect">
            <a:avLst/>
          </a:prstGeom>
        </p:spPr>
      </p:pic>
    </p:spTree>
    <p:extLst>
      <p:ext uri="{BB962C8B-B14F-4D97-AF65-F5344CB8AC3E}">
        <p14:creationId xmlns:p14="http://schemas.microsoft.com/office/powerpoint/2010/main" val="328304325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userDrawn="1">
  <p:cSld name="2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5392481"/>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7"/>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6" y="1535117"/>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DEC011-DA96-4A47-9C9B-18634EFA223A}" type="datetime1">
              <a:rPr lang="en-US" smtClean="0">
                <a:solidFill>
                  <a:prstClr val="black">
                    <a:tint val="75000"/>
                  </a:prstClr>
                </a:solidFill>
                <a:latin typeface="Calibri"/>
              </a:rPr>
              <a:pPr/>
              <a:t>9/3/25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E665EDC-1A0A-B449-8ED6-7435A21D4FCE}"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extLst>
      <p:ext uri="{BB962C8B-B14F-4D97-AF65-F5344CB8AC3E}">
        <p14:creationId xmlns:p14="http://schemas.microsoft.com/office/powerpoint/2010/main" val="250866470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64817" y="786384"/>
            <a:ext cx="10978081" cy="2239920"/>
          </a:xfrm>
        </p:spPr>
        <p:txBody>
          <a:bodyPr lIns="0" tIns="0" rIns="0" bIns="0">
            <a:normAutofit/>
          </a:bodyPr>
          <a:lstStyle>
            <a:lvl1pPr>
              <a:lnSpc>
                <a:spcPct val="90000"/>
              </a:lnSpc>
              <a:defRPr sz="3800" b="0" cap="none" spc="131">
                <a:solidFill>
                  <a:srgbClr val="000000"/>
                </a:solidFill>
                <a:latin typeface="Arial" panose="020B0604020202020204" pitchFamily="34" charset="0"/>
                <a:cs typeface="Arial" panose="020B0604020202020204" pitchFamily="34" charset="0"/>
              </a:defRPr>
            </a:lvl1pPr>
          </a:lstStyle>
          <a:p>
            <a:r>
              <a:rPr lang="en-US" dirty="0"/>
              <a:t>&lt;Insert Title&gt;</a:t>
            </a:r>
          </a:p>
        </p:txBody>
      </p:sp>
      <p:sp>
        <p:nvSpPr>
          <p:cNvPr id="3" name="Subtitle 2"/>
          <p:cNvSpPr>
            <a:spLocks noGrp="1"/>
          </p:cNvSpPr>
          <p:nvPr>
            <p:ph type="subTitle" idx="1" hasCustomPrompt="1"/>
          </p:nvPr>
        </p:nvSpPr>
        <p:spPr>
          <a:xfrm>
            <a:off x="864817" y="4238501"/>
            <a:ext cx="10978080" cy="924363"/>
          </a:xfrm>
          <a:prstGeom prst="rect">
            <a:avLst/>
          </a:prstGeom>
        </p:spPr>
        <p:txBody>
          <a:bodyPr lIns="0" tIns="0" rIns="0" bIns="0">
            <a:noAutofit/>
          </a:bodyPr>
          <a:lstStyle>
            <a:lvl1pPr marL="0" indent="0" algn="l">
              <a:lnSpc>
                <a:spcPct val="100000"/>
              </a:lnSpc>
              <a:spcBef>
                <a:spcPts val="1200"/>
              </a:spcBef>
              <a:buNone/>
              <a:defRPr sz="1600" spc="31" baseline="0">
                <a:solidFill>
                  <a:srgbClr val="000000"/>
                </a:solidFill>
              </a:defRPr>
            </a:lvl1pPr>
            <a:lvl2pPr marL="457250" indent="0" algn="ctr">
              <a:buNone/>
              <a:defRPr>
                <a:solidFill>
                  <a:schemeClr val="tx1">
                    <a:tint val="75000"/>
                  </a:schemeClr>
                </a:solidFill>
              </a:defRPr>
            </a:lvl2pPr>
            <a:lvl3pPr marL="914498" indent="0" algn="ctr">
              <a:buNone/>
              <a:defRPr>
                <a:solidFill>
                  <a:schemeClr val="tx1">
                    <a:tint val="75000"/>
                  </a:schemeClr>
                </a:solidFill>
              </a:defRPr>
            </a:lvl3pPr>
            <a:lvl4pPr marL="1371748" indent="0" algn="ctr">
              <a:buNone/>
              <a:defRPr>
                <a:solidFill>
                  <a:schemeClr val="tx1">
                    <a:tint val="75000"/>
                  </a:schemeClr>
                </a:solidFill>
              </a:defRPr>
            </a:lvl4pPr>
            <a:lvl5pPr marL="1828998" indent="0" algn="ctr">
              <a:buNone/>
              <a:defRPr>
                <a:solidFill>
                  <a:schemeClr val="tx1">
                    <a:tint val="75000"/>
                  </a:schemeClr>
                </a:solidFill>
              </a:defRPr>
            </a:lvl5pPr>
            <a:lvl6pPr marL="2286248" indent="0" algn="ctr">
              <a:buNone/>
              <a:defRPr>
                <a:solidFill>
                  <a:schemeClr val="tx1">
                    <a:tint val="75000"/>
                  </a:schemeClr>
                </a:solidFill>
              </a:defRPr>
            </a:lvl6pPr>
            <a:lvl7pPr marL="2743497" indent="0" algn="ctr">
              <a:buNone/>
              <a:defRPr>
                <a:solidFill>
                  <a:schemeClr val="tx1">
                    <a:tint val="75000"/>
                  </a:schemeClr>
                </a:solidFill>
              </a:defRPr>
            </a:lvl7pPr>
            <a:lvl8pPr marL="3200747" indent="0" algn="ctr">
              <a:buNone/>
              <a:defRPr>
                <a:solidFill>
                  <a:schemeClr val="tx1">
                    <a:tint val="75000"/>
                  </a:schemeClr>
                </a:solidFill>
              </a:defRPr>
            </a:lvl8pPr>
            <a:lvl9pPr marL="3657997" indent="0" algn="ctr">
              <a:buNone/>
              <a:defRPr>
                <a:solidFill>
                  <a:schemeClr val="tx1">
                    <a:tint val="75000"/>
                  </a:schemeClr>
                </a:solidFill>
              </a:defRPr>
            </a:lvl9pPr>
          </a:lstStyle>
          <a:p>
            <a:r>
              <a:rPr lang="en-US" dirty="0"/>
              <a:t>&lt;Affiliations&gt;</a:t>
            </a:r>
          </a:p>
        </p:txBody>
      </p:sp>
      <p:sp>
        <p:nvSpPr>
          <p:cNvPr id="9" name="Text Placeholder 8"/>
          <p:cNvSpPr>
            <a:spLocks noGrp="1"/>
          </p:cNvSpPr>
          <p:nvPr>
            <p:ph type="body" sz="quarter" idx="13" hasCustomPrompt="1"/>
          </p:nvPr>
        </p:nvSpPr>
        <p:spPr>
          <a:xfrm>
            <a:off x="864817" y="3582608"/>
            <a:ext cx="10978081" cy="656883"/>
          </a:xfrm>
          <a:prstGeom prst="rect">
            <a:avLst/>
          </a:prstGeom>
        </p:spPr>
        <p:txBody>
          <a:bodyPr lIns="0" tIns="0" rIns="0" bIns="0" anchor="t">
            <a:noAutofit/>
          </a:bodyPr>
          <a:lstStyle>
            <a:lvl1pPr marL="0" indent="0">
              <a:buNone/>
              <a:defRPr sz="2000" b="0" spc="31">
                <a:solidFill>
                  <a:srgbClr val="000000"/>
                </a:solidFill>
                <a:latin typeface="Arial" panose="020B0604020202020204" pitchFamily="34" charset="0"/>
                <a:cs typeface="Arial" panose="020B0604020202020204" pitchFamily="34" charset="0"/>
              </a:defRPr>
            </a:lvl1pPr>
            <a:lvl2pPr>
              <a:defRPr sz="1467"/>
            </a:lvl2pPr>
            <a:lvl3pPr>
              <a:defRPr sz="1467"/>
            </a:lvl3pPr>
            <a:lvl4pPr>
              <a:defRPr sz="1467"/>
            </a:lvl4pPr>
            <a:lvl5pPr>
              <a:defRPr sz="1467"/>
            </a:lvl5pPr>
          </a:lstStyle>
          <a:p>
            <a:pPr lvl="0"/>
            <a:r>
              <a:rPr lang="en-US" dirty="0"/>
              <a:t>&lt;Authors&gt;</a:t>
            </a:r>
          </a:p>
        </p:txBody>
      </p:sp>
      <p:sp>
        <p:nvSpPr>
          <p:cNvPr id="7" name="Text Placeholder 4">
            <a:extLst>
              <a:ext uri="{FF2B5EF4-FFF2-40B4-BE49-F238E27FC236}">
                <a16:creationId xmlns:a16="http://schemas.microsoft.com/office/drawing/2014/main" id="{D2571DC2-D6A3-4185-B1A8-3DB7ADC1CFEA}"/>
              </a:ext>
            </a:extLst>
          </p:cNvPr>
          <p:cNvSpPr>
            <a:spLocks noGrp="1"/>
          </p:cNvSpPr>
          <p:nvPr>
            <p:ph type="body" sz="quarter" idx="15" hasCustomPrompt="1"/>
          </p:nvPr>
        </p:nvSpPr>
        <p:spPr>
          <a:xfrm>
            <a:off x="7610947"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4" name="Rectangle 3">
            <a:extLst>
              <a:ext uri="{FF2B5EF4-FFF2-40B4-BE49-F238E27FC236}">
                <a16:creationId xmlns:a16="http://schemas.microsoft.com/office/drawing/2014/main" id="{B57B93F3-F76B-6B32-6BFF-AE04A79B27B3}"/>
              </a:ext>
            </a:extLst>
          </p:cNvPr>
          <p:cNvSpPr/>
          <p:nvPr userDrawn="1"/>
        </p:nvSpPr>
        <p:spPr>
          <a:xfrm>
            <a:off x="0" y="-2"/>
            <a:ext cx="692727" cy="6858001"/>
          </a:xfrm>
          <a:prstGeom prst="rect">
            <a:avLst/>
          </a:prstGeom>
          <a:solidFill>
            <a:schemeClr val="bg2"/>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600" spc="30" dirty="0"/>
          </a:p>
        </p:txBody>
      </p:sp>
      <p:cxnSp>
        <p:nvCxnSpPr>
          <p:cNvPr id="8" name="Straight Connector 7">
            <a:extLst>
              <a:ext uri="{FF2B5EF4-FFF2-40B4-BE49-F238E27FC236}">
                <a16:creationId xmlns:a16="http://schemas.microsoft.com/office/drawing/2014/main" id="{29E31562-4309-AB16-5795-77103BC5B3C0}"/>
              </a:ext>
            </a:extLst>
          </p:cNvPr>
          <p:cNvCxnSpPr>
            <a:cxnSpLocks/>
          </p:cNvCxnSpPr>
          <p:nvPr userDrawn="1"/>
        </p:nvCxnSpPr>
        <p:spPr>
          <a:xfrm>
            <a:off x="870337" y="3275393"/>
            <a:ext cx="10934700"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Footer Placeholder 2">
            <a:extLst>
              <a:ext uri="{FF2B5EF4-FFF2-40B4-BE49-F238E27FC236}">
                <a16:creationId xmlns:a16="http://schemas.microsoft.com/office/drawing/2014/main" id="{63A4ABEF-630D-F074-215D-98D55F76574E}"/>
              </a:ext>
            </a:extLst>
          </p:cNvPr>
          <p:cNvSpPr>
            <a:spLocks noGrp="1"/>
          </p:cNvSpPr>
          <p:nvPr>
            <p:ph type="ftr" sz="quarter" idx="3"/>
          </p:nvPr>
        </p:nvSpPr>
        <p:spPr>
          <a:xfrm>
            <a:off x="832918" y="6356350"/>
            <a:ext cx="11190513" cy="501650"/>
          </a:xfrm>
          <a:prstGeom prst="rect">
            <a:avLst/>
          </a:prstGeom>
        </p:spPr>
        <p:txBody>
          <a:bodyPr vert="horz" lIns="0" tIns="0" rIns="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104068327"/>
      </p:ext>
    </p:extLst>
  </p:cSld>
  <p:clrMapOvr>
    <a:masterClrMapping/>
  </p:clrMapOvr>
  <p:hf hdr="0" dt="0"/>
  <p:extLst>
    <p:ext uri="{DCECCB84-F9BA-43D5-87BE-67443E8EF086}">
      <p15:sldGuideLst xmlns:p15="http://schemas.microsoft.com/office/powerpoint/2012/main">
        <p15:guide id="3" orient="horz" pos="480">
          <p15:clr>
            <a:srgbClr val="FBAE40"/>
          </p15:clr>
        </p15:guide>
        <p15:guide id="4" orient="horz" pos="4056">
          <p15:clr>
            <a:srgbClr val="FBAE40"/>
          </p15:clr>
        </p15:guide>
        <p15:guide id="5" pos="528">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ext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1598085"/>
            <a:ext cx="11436348" cy="4482044"/>
          </a:xfrm>
          <a:prstGeom prst="rect">
            <a:avLst/>
          </a:prstGeom>
        </p:spPr>
        <p:txBody>
          <a:bodyPr lIns="0" tIns="0" rIns="0" bIns="0">
            <a:normAutofit/>
          </a:bodyPr>
          <a:lstStyle>
            <a:lvl1pPr>
              <a:lnSpc>
                <a:spcPct val="100000"/>
              </a:lnSpc>
              <a:spcBef>
                <a:spcPts val="1200"/>
              </a:spcBef>
              <a:buClr>
                <a:schemeClr val="bg2"/>
              </a:buClr>
              <a:defRPr sz="2200">
                <a:solidFill>
                  <a:srgbClr val="000000"/>
                </a:solidFill>
                <a:latin typeface="Arial" panose="020B0604020202020204" pitchFamily="34" charset="0"/>
                <a:cs typeface="Arial" panose="020B0604020202020204" pitchFamily="34" charset="0"/>
              </a:defRPr>
            </a:lvl1pPr>
            <a:lvl2pPr marL="514350" indent="-285750">
              <a:lnSpc>
                <a:spcPct val="100000"/>
              </a:lnSpc>
              <a:spcBef>
                <a:spcPts val="200"/>
              </a:spcBef>
              <a:buClr>
                <a:schemeClr val="bg2"/>
              </a:buClr>
              <a:buSzPct val="100000"/>
              <a:buFont typeface="Arial Narrow" panose="020B0606020202030204" pitchFamily="34" charset="0"/>
              <a:buChar char="–"/>
              <a:defRPr sz="2200">
                <a:solidFill>
                  <a:srgbClr val="000000"/>
                </a:solidFill>
                <a:latin typeface="Arial" panose="020B0604020202020204" pitchFamily="34" charset="0"/>
                <a:cs typeface="Arial" panose="020B0604020202020204" pitchFamily="34" charset="0"/>
              </a:defRPr>
            </a:lvl2pPr>
            <a:lvl3pPr marL="742950" indent="-228600">
              <a:lnSpc>
                <a:spcPct val="100000"/>
              </a:lnSpc>
              <a:spcBef>
                <a:spcPts val="200"/>
              </a:spcBef>
              <a:buClr>
                <a:schemeClr val="bg2"/>
              </a:buClr>
              <a:buFont typeface="Wingdings" panose="05000000000000000000" pitchFamily="2" charset="2"/>
              <a:buChar char="§"/>
              <a:defRPr sz="2200">
                <a:solidFill>
                  <a:srgbClr val="000000"/>
                </a:solidFill>
                <a:latin typeface="Arial" panose="020B0604020202020204" pitchFamily="34" charset="0"/>
                <a:cs typeface="Arial" panose="020B0604020202020204" pitchFamily="34" charset="0"/>
              </a:defRPr>
            </a:lvl3pPr>
            <a:lvl4pPr marL="1028700" indent="-228600">
              <a:lnSpc>
                <a:spcPct val="100000"/>
              </a:lnSpc>
              <a:spcBef>
                <a:spcPts val="200"/>
              </a:spcBef>
              <a:buClr>
                <a:schemeClr val="bg2"/>
              </a:buClr>
              <a:buSzPct val="100000"/>
              <a:tabLst/>
              <a:defRPr sz="2200">
                <a:solidFill>
                  <a:srgbClr val="000000"/>
                </a:solidFill>
                <a:latin typeface="Arial" panose="020B0604020202020204" pitchFamily="34" charset="0"/>
                <a:cs typeface="Arial" panose="020B0604020202020204" pitchFamily="34" charset="0"/>
              </a:defRPr>
            </a:lvl4pPr>
            <a:lvl5pPr marL="1257300" indent="-171450">
              <a:lnSpc>
                <a:spcPct val="100000"/>
              </a:lnSpc>
              <a:spcBef>
                <a:spcPts val="200"/>
              </a:spcBef>
              <a:buClr>
                <a:schemeClr val="bg2"/>
              </a:buClr>
              <a:defRPr sz="2200">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a:xfrm>
            <a:off x="377825" y="255181"/>
            <a:ext cx="11436349" cy="972746"/>
          </a:xfrm>
        </p:spPr>
        <p:txBody>
          <a:bodyPr lIns="0" tIns="0" rIns="0" bIns="45720" anchor="b">
            <a:noAutofit/>
          </a:bodyPr>
          <a:lstStyle>
            <a:lvl1pPr>
              <a:defRPr sz="3200" b="0">
                <a:solidFill>
                  <a:srgbClr val="000000"/>
                </a:solidFill>
                <a:latin typeface="Arial" panose="020B0604020202020204" pitchFamily="34" charset="0"/>
                <a:cs typeface="Arial" panose="020B0604020202020204" pitchFamily="34" charset="0"/>
              </a:defRPr>
            </a:lvl1pPr>
          </a:lstStyle>
          <a:p>
            <a:r>
              <a:rPr lang="en-US" dirty="0"/>
              <a:t>&lt;Slide Title&gt;</a:t>
            </a:r>
          </a:p>
        </p:txBody>
      </p:sp>
      <p:cxnSp>
        <p:nvCxnSpPr>
          <p:cNvPr id="10" name="Straight Connector 9">
            <a:extLst>
              <a:ext uri="{FF2B5EF4-FFF2-40B4-BE49-F238E27FC236}">
                <a16:creationId xmlns:a16="http://schemas.microsoft.com/office/drawing/2014/main" id="{A0D126F0-0D23-46CA-BFB7-A1BFB0B90603}"/>
              </a:ext>
            </a:extLst>
          </p:cNvPr>
          <p:cNvCxnSpPr/>
          <p:nvPr/>
        </p:nvCxnSpPr>
        <p:spPr>
          <a:xfrm>
            <a:off x="377825" y="1227932"/>
            <a:ext cx="1143635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Footer Placeholder 2">
            <a:extLst>
              <a:ext uri="{FF2B5EF4-FFF2-40B4-BE49-F238E27FC236}">
                <a16:creationId xmlns:a16="http://schemas.microsoft.com/office/drawing/2014/main" id="{57B7DAE8-9A88-41ED-9152-A2693AB22A3F}"/>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
        <p:nvSpPr>
          <p:cNvPr id="5" name="Text Placeholder 4">
            <a:extLst>
              <a:ext uri="{FF2B5EF4-FFF2-40B4-BE49-F238E27FC236}">
                <a16:creationId xmlns:a16="http://schemas.microsoft.com/office/drawing/2014/main" id="{6CFC96CB-0B90-4F97-BEB8-48B483269B75}"/>
              </a:ext>
            </a:extLst>
          </p:cNvPr>
          <p:cNvSpPr>
            <a:spLocks noGrp="1"/>
          </p:cNvSpPr>
          <p:nvPr>
            <p:ph type="body" sz="quarter" idx="15" hasCustomPrompt="1"/>
          </p:nvPr>
        </p:nvSpPr>
        <p:spPr>
          <a:xfrm>
            <a:off x="7620000"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marL="0" marR="0" lvl="0" indent="0" algn="r" defTabSz="457250" rtl="0" eaLnBrk="1" fontAlgn="auto" latinLnBrk="0" hangingPunct="1">
              <a:lnSpc>
                <a:spcPct val="100000"/>
              </a:lnSpc>
              <a:spcBef>
                <a:spcPts val="0"/>
              </a:spcBef>
              <a:spcAft>
                <a:spcPts val="0"/>
              </a:spcAft>
              <a:buClr>
                <a:schemeClr val="bg2"/>
              </a:buClr>
              <a:buSzPct val="95000"/>
              <a:buFontTx/>
              <a:buNone/>
              <a:tabLst/>
              <a:defRPr/>
            </a:pPr>
            <a:r>
              <a:rPr lang="en-US" dirty="0"/>
              <a:t>Label for locking</a:t>
            </a:r>
          </a:p>
        </p:txBody>
      </p:sp>
    </p:spTree>
    <p:extLst>
      <p:ext uri="{BB962C8B-B14F-4D97-AF65-F5344CB8AC3E}">
        <p14:creationId xmlns:p14="http://schemas.microsoft.com/office/powerpoint/2010/main" val="24616947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2-colum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6CE5D1F0-AB30-43D1-A0AE-998C4E040FC2}"/>
              </a:ext>
            </a:extLst>
          </p:cNvPr>
          <p:cNvSpPr>
            <a:spLocks noGrp="1"/>
          </p:cNvSpPr>
          <p:nvPr>
            <p:ph type="title" hasCustomPrompt="1"/>
          </p:nvPr>
        </p:nvSpPr>
        <p:spPr>
          <a:xfrm>
            <a:off x="377825" y="313267"/>
            <a:ext cx="11436349" cy="914660"/>
          </a:xfrm>
        </p:spPr>
        <p:txBody>
          <a:bodyPr lIns="0" tIns="0" rIns="0" bIns="45720" anchor="b">
            <a:noAutofit/>
          </a:bodyPr>
          <a:lstStyle>
            <a:lvl1pPr>
              <a:defRPr sz="3200" b="0">
                <a:solidFill>
                  <a:srgbClr val="000000"/>
                </a:solidFill>
                <a:latin typeface="Arial" panose="020B0604020202020204" pitchFamily="34" charset="0"/>
                <a:cs typeface="Arial" panose="020B0604020202020204" pitchFamily="34" charset="0"/>
              </a:defRPr>
            </a:lvl1pPr>
          </a:lstStyle>
          <a:p>
            <a:r>
              <a:rPr lang="en-US" dirty="0"/>
              <a:t>&lt;Slide Title&gt;</a:t>
            </a:r>
          </a:p>
        </p:txBody>
      </p:sp>
      <p:sp>
        <p:nvSpPr>
          <p:cNvPr id="12" name="Content Placeholder 2"/>
          <p:cNvSpPr>
            <a:spLocks noGrp="1"/>
          </p:cNvSpPr>
          <p:nvPr>
            <p:ph idx="13"/>
          </p:nvPr>
        </p:nvSpPr>
        <p:spPr>
          <a:xfrm>
            <a:off x="381001" y="1598085"/>
            <a:ext cx="5514564" cy="4482044"/>
          </a:xfrm>
          <a:prstGeom prst="rect">
            <a:avLst/>
          </a:prstGeom>
        </p:spPr>
        <p:txBody>
          <a:bodyPr lIns="0" tIns="0" rIns="0" bIns="0"/>
          <a:lstStyle>
            <a:lvl1pPr>
              <a:spcBef>
                <a:spcPts val="1200"/>
              </a:spcBef>
              <a:buClr>
                <a:schemeClr val="bg2"/>
              </a:buClr>
              <a:defRPr>
                <a:solidFill>
                  <a:srgbClr val="000000"/>
                </a:solidFill>
              </a:defRPr>
            </a:lvl1pPr>
            <a:lvl2pPr marL="509588" indent="-276225">
              <a:buClr>
                <a:schemeClr val="bg2"/>
              </a:buClr>
              <a:buFont typeface="Arial Narrow" panose="020B0606020202030204" pitchFamily="34" charset="0"/>
              <a:buChar char="–"/>
              <a:defRPr>
                <a:solidFill>
                  <a:srgbClr val="000000"/>
                </a:solidFill>
              </a:defRPr>
            </a:lvl2pPr>
            <a:lvl3pPr>
              <a:buClr>
                <a:schemeClr val="bg2"/>
              </a:buClr>
              <a:defRPr>
                <a:solidFill>
                  <a:srgbClr val="000000"/>
                </a:solidFill>
              </a:defRPr>
            </a:lvl3pPr>
            <a:lvl4pPr>
              <a:buClr>
                <a:schemeClr val="bg2"/>
              </a:buClr>
              <a:defRPr>
                <a:solidFill>
                  <a:srgbClr val="000000"/>
                </a:solidFill>
              </a:defRPr>
            </a:lvl4pPr>
            <a:lvl5pPr>
              <a:buClr>
                <a:schemeClr val="bg2"/>
              </a:buCl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
          </p:nvPr>
        </p:nvSpPr>
        <p:spPr>
          <a:xfrm>
            <a:off x="6307016" y="1598085"/>
            <a:ext cx="5514564" cy="4482044"/>
          </a:xfrm>
          <a:prstGeom prst="rect">
            <a:avLst/>
          </a:prstGeom>
        </p:spPr>
        <p:txBody>
          <a:bodyPr lIns="0" tIns="0" rIns="0" bIns="0"/>
          <a:lstStyle>
            <a:lvl1pPr>
              <a:spcBef>
                <a:spcPts val="1200"/>
              </a:spcBef>
              <a:buClr>
                <a:schemeClr val="bg2"/>
              </a:buClr>
              <a:defRPr>
                <a:solidFill>
                  <a:srgbClr val="000000"/>
                </a:solidFill>
              </a:defRPr>
            </a:lvl1pPr>
            <a:lvl2pPr marL="509588" indent="-276225">
              <a:buClr>
                <a:schemeClr val="bg2"/>
              </a:buClr>
              <a:buFont typeface="Arial Narrow" panose="020B0606020202030204" pitchFamily="34" charset="0"/>
              <a:buChar char="–"/>
              <a:defRPr>
                <a:solidFill>
                  <a:srgbClr val="000000"/>
                </a:solidFill>
              </a:defRPr>
            </a:lvl2pPr>
            <a:lvl3pPr>
              <a:buClr>
                <a:schemeClr val="bg2"/>
              </a:buClr>
              <a:defRPr>
                <a:solidFill>
                  <a:srgbClr val="000000"/>
                </a:solidFill>
              </a:defRPr>
            </a:lvl3pPr>
            <a:lvl4pPr>
              <a:buClr>
                <a:schemeClr val="bg2"/>
              </a:buClr>
              <a:defRPr>
                <a:solidFill>
                  <a:srgbClr val="000000"/>
                </a:solidFill>
              </a:defRPr>
            </a:lvl4pPr>
            <a:lvl5pPr>
              <a:buClr>
                <a:schemeClr val="bg2"/>
              </a:buCl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a:extLst>
              <a:ext uri="{FF2B5EF4-FFF2-40B4-BE49-F238E27FC236}">
                <a16:creationId xmlns:a16="http://schemas.microsoft.com/office/drawing/2014/main" id="{C260AA23-087E-4675-9E2F-DDEBC5D945D6}"/>
              </a:ext>
            </a:extLst>
          </p:cNvPr>
          <p:cNvCxnSpPr/>
          <p:nvPr/>
        </p:nvCxnSpPr>
        <p:spPr>
          <a:xfrm>
            <a:off x="377825" y="1227932"/>
            <a:ext cx="1143635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ext Placeholder 4">
            <a:extLst>
              <a:ext uri="{FF2B5EF4-FFF2-40B4-BE49-F238E27FC236}">
                <a16:creationId xmlns:a16="http://schemas.microsoft.com/office/drawing/2014/main" id="{D1C18BB7-8B96-401D-A546-77E2D23E1CAA}"/>
              </a:ext>
            </a:extLst>
          </p:cNvPr>
          <p:cNvSpPr>
            <a:spLocks noGrp="1"/>
          </p:cNvSpPr>
          <p:nvPr>
            <p:ph type="body" sz="quarter" idx="15" hasCustomPrompt="1"/>
          </p:nvPr>
        </p:nvSpPr>
        <p:spPr>
          <a:xfrm>
            <a:off x="7620000" y="-1"/>
            <a:ext cx="4572000" cy="252239"/>
          </a:xfrm>
        </p:spPr>
        <p:txBody>
          <a:bodyPr tIns="45720" rIns="137160">
            <a:noAutofit/>
          </a:bodyPr>
          <a:lstStyle>
            <a:lvl1pPr marL="0" indent="0" algn="r">
              <a:buFontTx/>
              <a:buNone/>
              <a:defRPr sz="1200">
                <a:solidFill>
                  <a:srgbClr val="000000"/>
                </a:solidFill>
                <a:latin typeface="Arial" panose="020B0604020202020204" pitchFamily="34" charset="0"/>
                <a:cs typeface="Arial" panose="020B0604020202020204" pitchFamily="34" charset="0"/>
              </a:defRPr>
            </a:lvl1pPr>
            <a:lvl2pPr marL="609584" indent="0">
              <a:buFontTx/>
              <a:buNone/>
              <a:defRPr/>
            </a:lvl2pPr>
            <a:lvl3pPr marL="1217052" indent="0">
              <a:buFontTx/>
              <a:buNone/>
              <a:defRPr/>
            </a:lvl3pPr>
            <a:lvl4pPr marL="1680591" indent="0">
              <a:buFontTx/>
              <a:buNone/>
              <a:defRPr/>
            </a:lvl4pPr>
            <a:lvl5pPr marL="2142013" indent="0">
              <a:buFontTx/>
              <a:buNone/>
              <a:defRPr/>
            </a:lvl5pPr>
          </a:lstStyle>
          <a:p>
            <a:pPr lvl="0"/>
            <a:r>
              <a:rPr lang="en-US" dirty="0"/>
              <a:t>Label for locking</a:t>
            </a:r>
          </a:p>
        </p:txBody>
      </p:sp>
      <p:sp>
        <p:nvSpPr>
          <p:cNvPr id="9" name="Footer Placeholder 2">
            <a:extLst>
              <a:ext uri="{FF2B5EF4-FFF2-40B4-BE49-F238E27FC236}">
                <a16:creationId xmlns:a16="http://schemas.microsoft.com/office/drawing/2014/main" id="{C36112B8-8E42-4B63-B721-4E1EF886376A}"/>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346946352"/>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E06508-29B0-CD26-5E55-B30DFEB51329}"/>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1812056"/>
            <a:ext cx="7357341" cy="4296397"/>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2">
            <a:extLst>
              <a:ext uri="{FF2B5EF4-FFF2-40B4-BE49-F238E27FC236}">
                <a16:creationId xmlns:a16="http://schemas.microsoft.com/office/drawing/2014/main" id="{27F30928-B8B0-4CD7-EA8A-AA46742A9F83}"/>
              </a:ext>
            </a:extLst>
          </p:cNvPr>
          <p:cNvSpPr>
            <a:spLocks noGrp="1"/>
          </p:cNvSpPr>
          <p:nvPr>
            <p:ph type="body" sz="quarter" idx="10" hasCustomPrompt="1"/>
          </p:nvPr>
        </p:nvSpPr>
        <p:spPr>
          <a:xfrm>
            <a:off x="4116388" y="1162358"/>
            <a:ext cx="7357344" cy="433798"/>
          </a:xfrm>
          <a:prstGeom prst="rect">
            <a:avLst/>
          </a:prstGeom>
        </p:spPr>
        <p:txBody>
          <a:bodyPr lIns="0" tIns="0" rIns="0" bIns="0" anchor="t">
            <a:normAutofit/>
          </a:bodyPr>
          <a:lstStyle>
            <a:lvl1pPr marL="0" indent="0">
              <a:buNone/>
              <a:defRPr sz="2800" b="1" i="0">
                <a:solidFill>
                  <a:schemeClr val="accent1"/>
                </a:solidFill>
                <a:latin typeface="+mj-lt"/>
                <a:ea typeface="IAS Ribbon Sans Bold" pitchFamily="2" charset="0"/>
              </a:defRPr>
            </a:lvl1pPr>
          </a:lstStyle>
          <a:p>
            <a:pPr lvl="0"/>
            <a:r>
              <a:rPr lang="en-GB" noProof="0" dirty="0"/>
              <a:t>Session name</a:t>
            </a:r>
          </a:p>
        </p:txBody>
      </p:sp>
      <p:sp>
        <p:nvSpPr>
          <p:cNvPr id="5" name="Text Placeholder 4">
            <a:extLst>
              <a:ext uri="{FF2B5EF4-FFF2-40B4-BE49-F238E27FC236}">
                <a16:creationId xmlns:a16="http://schemas.microsoft.com/office/drawing/2014/main" id="{3C0750B0-F078-4486-2017-F8B331530B6F}"/>
              </a:ext>
            </a:extLst>
          </p:cNvPr>
          <p:cNvSpPr>
            <a:spLocks noGrp="1"/>
          </p:cNvSpPr>
          <p:nvPr>
            <p:ph type="body" sz="quarter" idx="11" hasCustomPrompt="1"/>
          </p:nvPr>
        </p:nvSpPr>
        <p:spPr>
          <a:xfrm>
            <a:off x="4116388" y="696043"/>
            <a:ext cx="7357344" cy="385199"/>
          </a:xfrm>
          <a:prstGeom prst="rect">
            <a:avLst/>
          </a:prstGeom>
        </p:spPr>
        <p:txBody>
          <a:bodyPr lIns="0" tIns="0" rIns="0" bIns="0" anchor="b">
            <a:normAutofit/>
          </a:bodyPr>
          <a:lstStyle>
            <a:lvl1pPr marL="0" indent="0">
              <a:buNone/>
              <a:defRPr sz="1600"/>
            </a:lvl1pPr>
          </a:lstStyle>
          <a:p>
            <a:pPr lvl="0"/>
            <a:r>
              <a:rPr lang="en-GB" noProof="0" dirty="0"/>
              <a:t>Presenter name &amp; affiliation</a:t>
            </a:r>
          </a:p>
        </p:txBody>
      </p:sp>
      <p:sp>
        <p:nvSpPr>
          <p:cNvPr id="16" name="TextBox 15">
            <a:extLst>
              <a:ext uri="{FF2B5EF4-FFF2-40B4-BE49-F238E27FC236}">
                <a16:creationId xmlns:a16="http://schemas.microsoft.com/office/drawing/2014/main" id="{92A26220-484C-E021-DC95-3F0DB77700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extBox 17">
            <a:extLst>
              <a:ext uri="{FF2B5EF4-FFF2-40B4-BE49-F238E27FC236}">
                <a16:creationId xmlns:a16="http://schemas.microsoft.com/office/drawing/2014/main" id="{58538053-F5FF-0EEB-86C2-6343D0DDDCD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pic>
        <p:nvPicPr>
          <p:cNvPr id="3" name="Picture 2">
            <a:extLst>
              <a:ext uri="{FF2B5EF4-FFF2-40B4-BE49-F238E27FC236}">
                <a16:creationId xmlns:a16="http://schemas.microsoft.com/office/drawing/2014/main" id="{433650E2-923F-C3D8-A779-3D63B9AD3BB0}"/>
              </a:ext>
            </a:extLst>
          </p:cNvPr>
          <p:cNvPicPr>
            <a:picLocks noChangeAspect="1"/>
          </p:cNvPicPr>
          <p:nvPr userDrawn="1"/>
        </p:nvPicPr>
        <p:blipFill>
          <a:blip r:embed="rId2"/>
          <a:srcRect/>
          <a:stretch/>
        </p:blipFill>
        <p:spPr>
          <a:xfrm>
            <a:off x="489214" y="4060719"/>
            <a:ext cx="3069934" cy="2287762"/>
          </a:xfrm>
          <a:prstGeom prst="rect">
            <a:avLst/>
          </a:prstGeom>
        </p:spPr>
      </p:pic>
      <p:pic>
        <p:nvPicPr>
          <p:cNvPr id="20" name="Picture 19">
            <a:extLst>
              <a:ext uri="{FF2B5EF4-FFF2-40B4-BE49-F238E27FC236}">
                <a16:creationId xmlns:a16="http://schemas.microsoft.com/office/drawing/2014/main" id="{DB1003BC-2DBC-50F0-53BB-5291084D702E}"/>
              </a:ext>
            </a:extLst>
          </p:cNvPr>
          <p:cNvPicPr>
            <a:picLocks noChangeAspect="1"/>
          </p:cNvPicPr>
          <p:nvPr userDrawn="1"/>
        </p:nvPicPr>
        <p:blipFill>
          <a:blip r:embed="rId3"/>
          <a:srcRect/>
          <a:stretch/>
        </p:blipFill>
        <p:spPr>
          <a:xfrm rot="10800000">
            <a:off x="0" y="0"/>
            <a:ext cx="3600000" cy="3600000"/>
          </a:xfrm>
          <a:prstGeom prst="rect">
            <a:avLst/>
          </a:prstGeom>
        </p:spPr>
      </p:pic>
    </p:spTree>
    <p:extLst>
      <p:ext uri="{BB962C8B-B14F-4D97-AF65-F5344CB8AC3E}">
        <p14:creationId xmlns:p14="http://schemas.microsoft.com/office/powerpoint/2010/main" val="304995887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3BF5EE9-054B-49CF-C714-3B4EF9E4C64F}"/>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5" name="TextBox 4">
            <a:extLst>
              <a:ext uri="{FF2B5EF4-FFF2-40B4-BE49-F238E27FC236}">
                <a16:creationId xmlns:a16="http://schemas.microsoft.com/office/drawing/2014/main" id="{7370DA7D-2DD8-A57A-3FF5-CAA8CD78ED41}"/>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pic>
        <p:nvPicPr>
          <p:cNvPr id="3" name="Picture 2">
            <a:extLst>
              <a:ext uri="{FF2B5EF4-FFF2-40B4-BE49-F238E27FC236}">
                <a16:creationId xmlns:a16="http://schemas.microsoft.com/office/drawing/2014/main" id="{72C70770-A7D4-D1BA-618C-E7C4E5567B1E}"/>
              </a:ext>
            </a:extLst>
          </p:cNvPr>
          <p:cNvPicPr>
            <a:picLocks noChangeAspect="1"/>
          </p:cNvPicPr>
          <p:nvPr userDrawn="1"/>
        </p:nvPicPr>
        <p:blipFill>
          <a:blip r:embed="rId2"/>
          <a:srcRect/>
          <a:stretch/>
        </p:blipFill>
        <p:spPr>
          <a:xfrm>
            <a:off x="0" y="2098800"/>
            <a:ext cx="3569400" cy="4759200"/>
          </a:xfrm>
          <a:prstGeom prst="rect">
            <a:avLst/>
          </a:prstGeom>
        </p:spPr>
      </p:pic>
    </p:spTree>
    <p:extLst>
      <p:ext uri="{BB962C8B-B14F-4D97-AF65-F5344CB8AC3E}">
        <p14:creationId xmlns:p14="http://schemas.microsoft.com/office/powerpoint/2010/main" val="9107488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lstStyle>
            <a:lvl1pPr marL="0" indent="0">
              <a:buFont typeface="Courier New" panose="02070309020205020404" pitchFamily="49" charset="0"/>
              <a:buNone/>
              <a:defRPr sz="20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6" name="TextBox 15">
            <a:extLst>
              <a:ext uri="{FF2B5EF4-FFF2-40B4-BE49-F238E27FC236}">
                <a16:creationId xmlns:a16="http://schemas.microsoft.com/office/drawing/2014/main" id="{CEED8009-8440-8D46-8AD7-A2541109AEA4}"/>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pic>
        <p:nvPicPr>
          <p:cNvPr id="3" name="Picture 2">
            <a:extLst>
              <a:ext uri="{FF2B5EF4-FFF2-40B4-BE49-F238E27FC236}">
                <a16:creationId xmlns:a16="http://schemas.microsoft.com/office/drawing/2014/main" id="{304A4F27-4DA0-09FA-F328-C702D6A3E7C0}"/>
              </a:ext>
            </a:extLst>
          </p:cNvPr>
          <p:cNvPicPr>
            <a:picLocks noChangeAspect="1"/>
          </p:cNvPicPr>
          <p:nvPr userDrawn="1"/>
        </p:nvPicPr>
        <p:blipFill>
          <a:blip r:embed="rId2"/>
          <a:srcRect/>
          <a:stretch/>
        </p:blipFill>
        <p:spPr>
          <a:xfrm>
            <a:off x="0" y="2097091"/>
            <a:ext cx="3569400" cy="4759200"/>
          </a:xfrm>
          <a:prstGeom prst="rect">
            <a:avLst/>
          </a:prstGeom>
        </p:spPr>
      </p:pic>
    </p:spTree>
    <p:extLst>
      <p:ext uri="{BB962C8B-B14F-4D97-AF65-F5344CB8AC3E}">
        <p14:creationId xmlns:p14="http://schemas.microsoft.com/office/powerpoint/2010/main" val="206159667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t"/>
          <a:lstStyle/>
          <a:p>
            <a:r>
              <a:rPr lang="en-US" noProof="0"/>
              <a:t>Click to edit Master title style</a:t>
            </a:r>
            <a:endParaRPr lang="en-GB" noProof="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3" name="Picture 2">
            <a:extLst>
              <a:ext uri="{FF2B5EF4-FFF2-40B4-BE49-F238E27FC236}">
                <a16:creationId xmlns:a16="http://schemas.microsoft.com/office/drawing/2014/main" id="{D592C575-DA7D-953C-CA15-BC6E24545815}"/>
              </a:ext>
            </a:extLst>
          </p:cNvPr>
          <p:cNvPicPr>
            <a:picLocks noChangeAspect="1"/>
          </p:cNvPicPr>
          <p:nvPr userDrawn="1"/>
        </p:nvPicPr>
        <p:blipFill>
          <a:blip r:embed="rId2"/>
          <a:srcRect/>
          <a:stretch/>
        </p:blipFill>
        <p:spPr>
          <a:xfrm>
            <a:off x="10025891" y="207065"/>
            <a:ext cx="1769829" cy="1318904"/>
          </a:xfrm>
          <a:prstGeom prst="rect">
            <a:avLst/>
          </a:prstGeom>
        </p:spPr>
      </p:pic>
    </p:spTree>
    <p:extLst>
      <p:ext uri="{BB962C8B-B14F-4D97-AF65-F5344CB8AC3E}">
        <p14:creationId xmlns:p14="http://schemas.microsoft.com/office/powerpoint/2010/main" val="42641657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hasCustomPrompt="1"/>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noProof="0" dirty="0"/>
              <a:t>Caption</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hasCustomPrompt="1"/>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GB" noProof="0" dirty="0"/>
              <a:t>Caption</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2427634091"/>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lstStyle>
            <a:lvl1pPr marL="0" indent="0">
              <a:buNone/>
              <a:defRPr sz="2000"/>
            </a:lvl1pPr>
          </a:lstStyle>
          <a:p>
            <a:pPr lvl="0"/>
            <a:r>
              <a:rPr lang="en-US" noProof="0"/>
              <a:t>Click to edit Master text styles</a:t>
            </a:r>
          </a:p>
        </p:txBody>
      </p:sp>
      <p:sp>
        <p:nvSpPr>
          <p:cNvPr id="8" name="TextBox 7">
            <a:extLst>
              <a:ext uri="{FF2B5EF4-FFF2-40B4-BE49-F238E27FC236}">
                <a16:creationId xmlns:a16="http://schemas.microsoft.com/office/drawing/2014/main" id="{A3180687-9ED9-514C-9D5C-4D3E7505506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dirty="0"/>
          </a:p>
        </p:txBody>
      </p:sp>
      <p:sp>
        <p:nvSpPr>
          <p:cNvPr id="11" name="TextBox 10">
            <a:extLst>
              <a:ext uri="{FF2B5EF4-FFF2-40B4-BE49-F238E27FC236}">
                <a16:creationId xmlns:a16="http://schemas.microsoft.com/office/drawing/2014/main" id="{917245EE-BB3A-034C-BE06-055376C80D0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2" name="TextBox 11">
            <a:extLst>
              <a:ext uri="{FF2B5EF4-FFF2-40B4-BE49-F238E27FC236}">
                <a16:creationId xmlns:a16="http://schemas.microsoft.com/office/drawing/2014/main" id="{48551B1C-217B-4F4B-81FF-529B758036DF}"/>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2483042222"/>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normAutofit/>
          </a:bodyPr>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665294"/>
            <a:ext cx="5437187" cy="1428641"/>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57465E4D-8ADE-2143-908C-7C2920965AC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1" name="TextBox 10">
            <a:extLst>
              <a:ext uri="{FF2B5EF4-FFF2-40B4-BE49-F238E27FC236}">
                <a16:creationId xmlns:a16="http://schemas.microsoft.com/office/drawing/2014/main" id="{5D76478F-F1E2-AD47-BAC6-395C98E2FF59}"/>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3" name="TextBox 12">
            <a:extLst>
              <a:ext uri="{FF2B5EF4-FFF2-40B4-BE49-F238E27FC236}">
                <a16:creationId xmlns:a16="http://schemas.microsoft.com/office/drawing/2014/main" id="{67AD4010-0096-6B46-B74C-E77670FCDEA8}"/>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22475904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Tree>
    <p:extLst>
      <p:ext uri="{BB962C8B-B14F-4D97-AF65-F5344CB8AC3E}">
        <p14:creationId xmlns:p14="http://schemas.microsoft.com/office/powerpoint/2010/main" val="4242293623"/>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Tree>
    <p:extLst>
      <p:ext uri="{BB962C8B-B14F-4D97-AF65-F5344CB8AC3E}">
        <p14:creationId xmlns:p14="http://schemas.microsoft.com/office/powerpoint/2010/main" val="3637078992"/>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Tree>
    <p:extLst>
      <p:ext uri="{BB962C8B-B14F-4D97-AF65-F5344CB8AC3E}">
        <p14:creationId xmlns:p14="http://schemas.microsoft.com/office/powerpoint/2010/main" val="3367557568"/>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Image with Caption">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a:t>Nulla quis lorem ut libero malesuada feugiat. Curabitur non nulla sit amet nisl tempus convallis quis ac lectus.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4" name="Picture 3">
            <a:extLst>
              <a:ext uri="{FF2B5EF4-FFF2-40B4-BE49-F238E27FC236}">
                <a16:creationId xmlns:a16="http://schemas.microsoft.com/office/drawing/2014/main" id="{747D33BA-66D6-E190-0410-77B932AF2433}"/>
              </a:ext>
            </a:extLst>
          </p:cNvPr>
          <p:cNvPicPr>
            <a:picLocks noChangeAspect="1"/>
          </p:cNvPicPr>
          <p:nvPr userDrawn="1"/>
        </p:nvPicPr>
        <p:blipFill>
          <a:blip r:embed="rId2"/>
          <a:srcRect/>
          <a:stretch/>
        </p:blipFill>
        <p:spPr>
          <a:xfrm>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Tree>
    <p:extLst>
      <p:ext uri="{BB962C8B-B14F-4D97-AF65-F5344CB8AC3E}">
        <p14:creationId xmlns:p14="http://schemas.microsoft.com/office/powerpoint/2010/main" val="168027943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mage with Caption 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hasCustomPrompt="1"/>
          </p:nvPr>
        </p:nvSpPr>
        <p:spPr>
          <a:xfrm>
            <a:off x="442915" y="3256767"/>
            <a:ext cx="5437188" cy="2944008"/>
          </a:xfrm>
          <a:prstGeom prst="rect">
            <a:avLst/>
          </a:prstGeom>
        </p:spPr>
        <p:txBody>
          <a:bodyPr lIns="0" tIns="0" rIns="0" bIns="0" anchor="t"/>
          <a:lstStyle>
            <a:lvl1pPr marL="0" indent="0">
              <a:buNone/>
              <a:defRPr sz="2000"/>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665294"/>
            <a:ext cx="5437187" cy="1428641"/>
          </a:xfrm>
          <a:prstGeom prst="rect">
            <a:avLst/>
          </a:prstGeom>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655BEA16-9E9F-0D4A-9C31-85DAC460949F}"/>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5" name="TextBox 14">
            <a:extLst>
              <a:ext uri="{FF2B5EF4-FFF2-40B4-BE49-F238E27FC236}">
                <a16:creationId xmlns:a16="http://schemas.microsoft.com/office/drawing/2014/main" id="{2A3A0912-00E9-3E4E-9381-0A5C958C62D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6" name="TextBox 15">
            <a:extLst>
              <a:ext uri="{FF2B5EF4-FFF2-40B4-BE49-F238E27FC236}">
                <a16:creationId xmlns:a16="http://schemas.microsoft.com/office/drawing/2014/main" id="{6DD43CCD-AAFC-B847-BF0F-B7E2A805F6E1}"/>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2" name="Picture 1">
            <a:extLst>
              <a:ext uri="{FF2B5EF4-FFF2-40B4-BE49-F238E27FC236}">
                <a16:creationId xmlns:a16="http://schemas.microsoft.com/office/drawing/2014/main" id="{05FD00EE-BA8D-4911-16EE-CA53007DC878}"/>
              </a:ext>
            </a:extLst>
          </p:cNvPr>
          <p:cNvPicPr>
            <a:picLocks noChangeAspect="1"/>
          </p:cNvPicPr>
          <p:nvPr userDrawn="1"/>
        </p:nvPicPr>
        <p:blipFill>
          <a:blip r:embed="rId2"/>
          <a:srcRect/>
          <a:stretch/>
        </p:blipFill>
        <p:spPr>
          <a:xfrm rot="10800000">
            <a:off x="8272945" y="0"/>
            <a:ext cx="3919055" cy="6858000"/>
          </a:xfrm>
          <a:prstGeom prst="rect">
            <a:avLst/>
          </a:prstGeom>
        </p:spPr>
      </p:pic>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Tree>
    <p:extLst>
      <p:ext uri="{BB962C8B-B14F-4D97-AF65-F5344CB8AC3E}">
        <p14:creationId xmlns:p14="http://schemas.microsoft.com/office/powerpoint/2010/main" val="6301753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mage and Content - Pattern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1" name="TextBox 10">
            <a:extLst>
              <a:ext uri="{FF2B5EF4-FFF2-40B4-BE49-F238E27FC236}">
                <a16:creationId xmlns:a16="http://schemas.microsoft.com/office/drawing/2014/main" id="{AF9BC3C2-303A-12CB-9291-D0D960E99FC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2" name="TextBox 11">
            <a:extLst>
              <a:ext uri="{FF2B5EF4-FFF2-40B4-BE49-F238E27FC236}">
                <a16:creationId xmlns:a16="http://schemas.microsoft.com/office/drawing/2014/main" id="{E7A9DA97-3B37-BB0F-1BE6-74FB3CC95EA0}"/>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pic>
        <p:nvPicPr>
          <p:cNvPr id="2" name="Picture 1">
            <a:extLst>
              <a:ext uri="{FF2B5EF4-FFF2-40B4-BE49-F238E27FC236}">
                <a16:creationId xmlns:a16="http://schemas.microsoft.com/office/drawing/2014/main" id="{B587F51E-9D60-F793-C968-27BFB6828641}"/>
              </a:ext>
            </a:extLst>
          </p:cNvPr>
          <p:cNvPicPr>
            <a:picLocks noChangeAspect="1"/>
          </p:cNvPicPr>
          <p:nvPr userDrawn="1"/>
        </p:nvPicPr>
        <p:blipFill>
          <a:blip r:embed="rId2"/>
          <a:srcRect/>
          <a:stretch/>
        </p:blipFill>
        <p:spPr>
          <a:xfrm rot="10800000">
            <a:off x="0" y="2097090"/>
            <a:ext cx="2381293" cy="4760909"/>
          </a:xfrm>
          <a:prstGeom prst="rect">
            <a:avLst/>
          </a:prstGeom>
        </p:spPr>
      </p:pic>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Tree>
    <p:extLst>
      <p:ext uri="{BB962C8B-B14F-4D97-AF65-F5344CB8AC3E}">
        <p14:creationId xmlns:p14="http://schemas.microsoft.com/office/powerpoint/2010/main" val="636036502"/>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7" name="TextBox 6">
            <a:extLst>
              <a:ext uri="{FF2B5EF4-FFF2-40B4-BE49-F238E27FC236}">
                <a16:creationId xmlns:a16="http://schemas.microsoft.com/office/drawing/2014/main" id="{A60FD6BC-85DA-4F47-A647-F2C427823D9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0" name="TextBox 9">
            <a:extLst>
              <a:ext uri="{FF2B5EF4-FFF2-40B4-BE49-F238E27FC236}">
                <a16:creationId xmlns:a16="http://schemas.microsoft.com/office/drawing/2014/main" id="{74D34DC7-EE56-704B-BED2-428093484F6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11" name="TextBox 10">
            <a:extLst>
              <a:ext uri="{FF2B5EF4-FFF2-40B4-BE49-F238E27FC236}">
                <a16:creationId xmlns:a16="http://schemas.microsoft.com/office/drawing/2014/main" id="{C51A06C6-814D-4A47-8F9A-552C373FA66E}"/>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3063458172"/>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17874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2000"/>
            </a:lvl1pPr>
          </a:lstStyle>
          <a:p>
            <a:r>
              <a:rPr lang="en-GB" noProof="0"/>
              <a:t>Nulla quis lorem ut libero malesuada feugiat. Curabitur non nulla sit amet nisl tempus convallis quis ac lectus.</a:t>
            </a:r>
          </a:p>
          <a:p>
            <a:r>
              <a:rPr lang="en-GB" noProof="0"/>
              <a:t>Proin eget tortor risus. Lorem ipsum dolor sit amet, consectetur adipiscing elit.</a:t>
            </a:r>
          </a:p>
          <a:p>
            <a:pPr marL="457200" indent="-457200">
              <a:buFont typeface="Arial" panose="020B0604020202020204" pitchFamily="34" charset="0"/>
              <a:buChar char="•"/>
            </a:pPr>
            <a:r>
              <a:rPr lang="en-GB" noProof="0"/>
              <a:t>Donec rutrum congue leo eget malesuada.</a:t>
            </a:r>
          </a:p>
          <a:p>
            <a:pPr marL="457200" indent="-457200">
              <a:buFont typeface="Arial" panose="020B0604020202020204" pitchFamily="34" charset="0"/>
              <a:buChar char="•"/>
            </a:pPr>
            <a:r>
              <a:rPr lang="en-GB" noProof="0"/>
              <a:t>Curabitur aliquet quam id dui posuere blandit.</a:t>
            </a:r>
          </a:p>
          <a:p>
            <a:pPr marL="457200" indent="-457200">
              <a:buFont typeface="Arial" panose="020B0604020202020204" pitchFamily="34" charset="0"/>
              <a:buChar char="•"/>
            </a:pPr>
            <a:r>
              <a:rPr lang="en-GB" noProof="0"/>
              <a:t>Proin eget tortor risus.</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13 – 17 July  •  Kigali, Rwanda</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t"/>
          <a:lstStyle/>
          <a:p>
            <a:r>
              <a:rPr lang="en-GB" noProof="0"/>
              <a:t>Click to edit Master title style</a:t>
            </a:r>
            <a:endParaRPr lang="en-GB" noProof="0" dirty="0"/>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ias2025.org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userDrawn="1"/>
        </p:nvPicPr>
        <p:blipFill>
          <a:blip r:embed="rId2"/>
          <a:srcRect/>
          <a:stretch/>
        </p:blipFill>
        <p:spPr>
          <a:xfrm>
            <a:off x="10025891" y="207065"/>
            <a:ext cx="1769829" cy="1318904"/>
          </a:xfrm>
          <a:prstGeom prst="rect">
            <a:avLst/>
          </a:prstGeom>
        </p:spPr>
      </p:pic>
    </p:spTree>
    <p:extLst>
      <p:ext uri="{BB962C8B-B14F-4D97-AF65-F5344CB8AC3E}">
        <p14:creationId xmlns:p14="http://schemas.microsoft.com/office/powerpoint/2010/main" val="98612709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4" name="Picture 3" descr="A logo with a spiral and red and black text&#10;&#10;AI-generated content may be incorrect.">
            <a:extLst>
              <a:ext uri="{FF2B5EF4-FFF2-40B4-BE49-F238E27FC236}">
                <a16:creationId xmlns:a16="http://schemas.microsoft.com/office/drawing/2014/main" id="{8E81F943-1FCA-26BF-7DB7-713D7A191191}"/>
              </a:ext>
            </a:extLst>
          </p:cNvPr>
          <p:cNvPicPr>
            <a:picLocks noChangeAspect="1"/>
          </p:cNvPicPr>
          <p:nvPr userDrawn="1"/>
        </p:nvPicPr>
        <p:blipFill>
          <a:blip r:embed="rId3">
            <a:extLst>
              <a:ext uri="{28A0092B-C50C-407E-A947-70E740481C1C}">
                <a14:useLocalDpi xmlns:a14="http://schemas.microsoft.com/office/drawing/2010/main" val="0"/>
              </a:ext>
            </a:extLst>
          </a:blip>
          <a:srcRect l="-12983" t="10084" r="-1477" b="9040"/>
          <a:stretch>
            <a:fillRect/>
          </a:stretch>
        </p:blipFill>
        <p:spPr>
          <a:xfrm>
            <a:off x="6366934" y="5084611"/>
            <a:ext cx="2788934" cy="1468589"/>
          </a:xfrm>
          <a:prstGeom prst="rect">
            <a:avLst/>
          </a:prstGeom>
        </p:spPr>
      </p:pic>
    </p:spTree>
    <p:extLst>
      <p:ext uri="{BB962C8B-B14F-4D97-AF65-F5344CB8AC3E}">
        <p14:creationId xmlns:p14="http://schemas.microsoft.com/office/powerpoint/2010/main" val="3630721799"/>
      </p:ext>
    </p:extLst>
  </p:cSld>
  <p:clrMapOvr>
    <a:masterClrMapping/>
  </p:clrMapOvr>
  <p:extLst>
    <p:ext uri="{DCECCB84-F9BA-43D5-87BE-67443E8EF086}">
      <p15:sldGuideLst xmlns:p15="http://schemas.microsoft.com/office/powerpoint/2012/main"/>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51263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1890645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8572317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304610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5730092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366822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1317201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8011359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6731542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08228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853544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4" name="Graphic 3">
            <a:extLst>
              <a:ext uri="{FF2B5EF4-FFF2-40B4-BE49-F238E27FC236}">
                <a16:creationId xmlns:a16="http://schemas.microsoft.com/office/drawing/2014/main" id="{9CAD94E5-3428-3B72-4E95-E974B7124E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610385" y="5382771"/>
            <a:ext cx="1954029" cy="718579"/>
          </a:xfrm>
          <a:prstGeom prst="rect">
            <a:avLst/>
          </a:prstGeom>
        </p:spPr>
      </p:pic>
    </p:spTree>
    <p:extLst>
      <p:ext uri="{BB962C8B-B14F-4D97-AF65-F5344CB8AC3E}">
        <p14:creationId xmlns:p14="http://schemas.microsoft.com/office/powerpoint/2010/main" val="28964552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3" name="Picture 2" descr="A logo with a spiral and red and black text&#10;&#10;AI-generated content may be incorrect.">
            <a:extLst>
              <a:ext uri="{FF2B5EF4-FFF2-40B4-BE49-F238E27FC236}">
                <a16:creationId xmlns:a16="http://schemas.microsoft.com/office/drawing/2014/main" id="{27689D5E-421A-2075-9929-43FD67CB487C}"/>
              </a:ext>
            </a:extLst>
          </p:cNvPr>
          <p:cNvPicPr>
            <a:picLocks noChangeAspect="1"/>
          </p:cNvPicPr>
          <p:nvPr userDrawn="1"/>
        </p:nvPicPr>
        <p:blipFill>
          <a:blip r:embed="rId2">
            <a:extLst>
              <a:ext uri="{28A0092B-C50C-407E-A947-70E740481C1C}">
                <a14:useLocalDpi xmlns:a14="http://schemas.microsoft.com/office/drawing/2010/main" val="0"/>
              </a:ext>
            </a:extLst>
          </a:blip>
          <a:srcRect l="-12983" t="10084" r="-1477" b="9040"/>
          <a:stretch>
            <a:fillRect/>
          </a:stretch>
        </p:blipFill>
        <p:spPr>
          <a:xfrm>
            <a:off x="6400799" y="3657600"/>
            <a:ext cx="5095995" cy="268343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4" name="TextBox 3">
            <a:extLst>
              <a:ext uri="{FF2B5EF4-FFF2-40B4-BE49-F238E27FC236}">
                <a16:creationId xmlns:a16="http://schemas.microsoft.com/office/drawing/2014/main" id="{3C24B474-EC21-4EA6-8720-610C3C2A22E0}"/>
              </a:ext>
            </a:extLst>
          </p:cNvPr>
          <p:cNvSpPr txBox="1"/>
          <p:nvPr userDrawn="1"/>
        </p:nvSpPr>
        <p:spPr bwMode="auto">
          <a:xfrm>
            <a:off x="7845436" y="6192230"/>
            <a:ext cx="25601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2400" b="0" i="0" u="none" strike="noStrike" spc="-100" baseline="0">
                <a:solidFill>
                  <a:srgbClr val="E0001B"/>
                </a:solidFill>
                <a:effectLst/>
                <a:latin typeface="Aptos SemiBold" panose="020B000402020202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iasociety.org</a:t>
            </a:r>
            <a:endParaRPr lang="en-US" sz="2400" b="0" spc="-100" baseline="0">
              <a:solidFill>
                <a:srgbClr val="E0001B"/>
              </a:solidFill>
              <a:latin typeface="Aptos SemiBold" panose="020B0004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369990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image" Target="../media/image1.pn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theme" Target="../theme/theme3.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9" Type="http://schemas.openxmlformats.org/officeDocument/2006/relationships/slideLayout" Target="../slideLayouts/slideLayout102.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theme" Target="../theme/theme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4" Type="http://schemas.openxmlformats.org/officeDocument/2006/relationships/slideLayout" Target="../slideLayouts/slideLayout107.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8" Type="http://schemas.openxmlformats.org/officeDocument/2006/relationships/slideLayout" Target="../slideLayouts/slideLayout71.xml"/><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46" Type="http://schemas.openxmlformats.org/officeDocument/2006/relationships/image" Target="../media/image1.png"/><Relationship Id="rId20" Type="http://schemas.openxmlformats.org/officeDocument/2006/relationships/slideLayout" Target="../slideLayouts/slideLayout83.xml"/><Relationship Id="rId41" Type="http://schemas.openxmlformats.org/officeDocument/2006/relationships/slideLayout" Target="../slideLayouts/slideLayout10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image" Target="../media/image11.png"/><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theme" Target="../theme/theme5.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theme" Target="../theme/theme6.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pic>
        <p:nvPicPr>
          <p:cNvPr id="4" name="Picture 3">
            <a:extLst>
              <a:ext uri="{FF2B5EF4-FFF2-40B4-BE49-F238E27FC236}">
                <a16:creationId xmlns:a16="http://schemas.microsoft.com/office/drawing/2014/main" id="{DB2911C2-CB14-73B1-B98D-60E41E95A97B}"/>
              </a:ext>
            </a:extLst>
          </p:cNvPr>
          <p:cNvPicPr>
            <a:picLocks noChangeAspect="1"/>
          </p:cNvPicPr>
          <p:nvPr userDrawn="1"/>
        </p:nvPicPr>
        <p:blipFill>
          <a:blip r:embed="rId42" cstate="print">
            <a:extLst>
              <a:ext uri="{28A0092B-C50C-407E-A947-70E740481C1C}">
                <a14:useLocalDpi xmlns:a14="http://schemas.microsoft.com/office/drawing/2010/main"/>
              </a:ext>
            </a:extLst>
          </a:blip>
          <a:srcRect/>
          <a:stretch/>
        </p:blipFill>
        <p:spPr>
          <a:xfrm>
            <a:off x="250126" y="311337"/>
            <a:ext cx="1956783" cy="1458225"/>
          </a:xfrm>
          <a:prstGeom prst="rect">
            <a:avLst/>
          </a:prstGeom>
        </p:spPr>
      </p:pic>
    </p:spTree>
    <p:extLst>
      <p:ext uri="{BB962C8B-B14F-4D97-AF65-F5344CB8AC3E}">
        <p14:creationId xmlns:p14="http://schemas.microsoft.com/office/powerpoint/2010/main" val="25843607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8" r:id="rId21"/>
    <p:sldLayoutId id="2147483755" r:id="rId22"/>
    <p:sldLayoutId id="2147483756" r:id="rId23"/>
    <p:sldLayoutId id="2147483757" r:id="rId24"/>
    <p:sldLayoutId id="2147483693" r:id="rId25"/>
    <p:sldLayoutId id="2147483673" r:id="rId26"/>
    <p:sldLayoutId id="2147483694" r:id="rId27"/>
    <p:sldLayoutId id="2147483665" r:id="rId28"/>
    <p:sldLayoutId id="2147483667" r:id="rId29"/>
    <p:sldLayoutId id="2147483698" r:id="rId30"/>
    <p:sldLayoutId id="2147483699" r:id="rId31"/>
    <p:sldLayoutId id="2147483700" r:id="rId32"/>
    <p:sldLayoutId id="2147483696" r:id="rId33"/>
    <p:sldLayoutId id="2147483697" r:id="rId34"/>
    <p:sldLayoutId id="2147483674" r:id="rId35"/>
    <p:sldLayoutId id="2147483703" r:id="rId36"/>
    <p:sldLayoutId id="2147483705" r:id="rId37"/>
    <p:sldLayoutId id="2147483729" r:id="rId38"/>
    <p:sldLayoutId id="2147483754" r:id="rId39"/>
    <p:sldLayoutId id="2147483758" r:id="rId40"/>
  </p:sldLayoutIdLst>
  <p:txStyles>
    <p:title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DB2911C2-CB14-73B1-B98D-60E41E95A97B}"/>
              </a:ext>
            </a:extLst>
          </p:cNvPr>
          <p:cNvPicPr>
            <a:picLocks noChangeAspect="1"/>
          </p:cNvPicPr>
          <p:nvPr userDrawn="1"/>
        </p:nvPicPr>
        <p:blipFill>
          <a:blip r:embed="rId15" cstate="print">
            <a:extLst>
              <a:ext uri="{28A0092B-C50C-407E-A947-70E740481C1C}">
                <a14:useLocalDpi xmlns:a14="http://schemas.microsoft.com/office/drawing/2010/main"/>
              </a:ext>
            </a:extLst>
          </a:blip>
          <a:srcRect/>
          <a:stretch/>
        </p:blipFill>
        <p:spPr>
          <a:xfrm>
            <a:off x="250126" y="311337"/>
            <a:ext cx="1956783" cy="1458225"/>
          </a:xfrm>
          <a:prstGeom prst="rect">
            <a:avLst/>
          </a:prstGeom>
        </p:spPr>
      </p:pic>
    </p:spTree>
    <p:extLst>
      <p:ext uri="{BB962C8B-B14F-4D97-AF65-F5344CB8AC3E}">
        <p14:creationId xmlns:p14="http://schemas.microsoft.com/office/powerpoint/2010/main" val="193207229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2" r:id="rId5"/>
    <p:sldLayoutId id="2147483743" r:id="rId6"/>
    <p:sldLayoutId id="2147483744" r:id="rId7"/>
    <p:sldLayoutId id="2147483745" r:id="rId8"/>
    <p:sldLayoutId id="2147483746" r:id="rId9"/>
    <p:sldLayoutId id="2147483748" r:id="rId10"/>
    <p:sldLayoutId id="2147483749" r:id="rId11"/>
    <p:sldLayoutId id="2147483750" r:id="rId12"/>
    <p:sldLayoutId id="2147483869" r:id="rId13"/>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0"/>
            <a:ext cx="11429999" cy="1219200"/>
          </a:xfrm>
          <a:prstGeom prst="rect">
            <a:avLst/>
          </a:prstGeom>
        </p:spPr>
        <p:txBody>
          <a:bodyPr vert="horz" lIns="0" tIns="0" rIns="0" bIns="0" rtlCol="0" anchor="b" anchorCtr="0">
            <a:noAutofit/>
          </a:bodyPr>
          <a:lstStyle/>
          <a:p>
            <a:r>
              <a:rPr lang="en-US"/>
              <a:t>Click to edit Master title style</a:t>
            </a:r>
            <a:endParaRPr lang="en-US" dirty="0"/>
          </a:p>
        </p:txBody>
      </p:sp>
      <p:sp>
        <p:nvSpPr>
          <p:cNvPr id="4" name="Text Placeholder 3"/>
          <p:cNvSpPr>
            <a:spLocks noGrp="1"/>
          </p:cNvSpPr>
          <p:nvPr>
            <p:ph type="body" idx="1"/>
          </p:nvPr>
        </p:nvSpPr>
        <p:spPr>
          <a:xfrm>
            <a:off x="381000" y="1597152"/>
            <a:ext cx="11430000" cy="442569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C76D9B4B-4A0C-41A0-BA56-6CDF747D6F73}"/>
              </a:ext>
            </a:extLst>
          </p:cNvPr>
          <p:cNvSpPr>
            <a:spLocks noGrp="1"/>
          </p:cNvSpPr>
          <p:nvPr>
            <p:ph type="ftr" sz="quarter" idx="3"/>
          </p:nvPr>
        </p:nvSpPr>
        <p:spPr>
          <a:xfrm>
            <a:off x="-2" y="6356350"/>
            <a:ext cx="12192001" cy="501650"/>
          </a:xfrm>
          <a:prstGeom prst="rect">
            <a:avLst/>
          </a:prstGeom>
        </p:spPr>
        <p:txBody>
          <a:bodyPr vert="horz" lIns="137160" tIns="0" rIns="137160" bIns="91440" rtlCol="0" anchor="b" anchorCtr="0"/>
          <a:lstStyle>
            <a:lvl1pPr algn="l">
              <a:defRPr sz="1000">
                <a:solidFill>
                  <a:srgbClr val="000000"/>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82404667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820" r:id="rId10"/>
  </p:sldLayoutIdLst>
  <p:hf hdr="0" dt="0"/>
  <p:txStyles>
    <p:titleStyle>
      <a:lvl1pPr algn="l" defTabSz="457250" rtl="0" eaLnBrk="1" latinLnBrk="0" hangingPunct="1">
        <a:lnSpc>
          <a:spcPct val="90000"/>
        </a:lnSpc>
        <a:spcBef>
          <a:spcPct val="0"/>
        </a:spcBef>
        <a:buNone/>
        <a:defRPr sz="3200" b="0" kern="600" spc="51">
          <a:solidFill>
            <a:srgbClr val="000000"/>
          </a:solidFill>
          <a:effectLst/>
          <a:latin typeface="Arial" panose="020B0604020202020204" pitchFamily="34" charset="0"/>
          <a:ea typeface="+mj-ea"/>
          <a:cs typeface="Arial" panose="020B0604020202020204" pitchFamily="34" charset="0"/>
        </a:defRPr>
      </a:lvl1pPr>
    </p:titleStyle>
    <p:bodyStyle>
      <a:lvl1pPr marL="225425" indent="-225425" algn="l" defTabSz="457250" rtl="0" eaLnBrk="1" latinLnBrk="0" hangingPunct="1">
        <a:lnSpc>
          <a:spcPct val="100000"/>
        </a:lnSpc>
        <a:spcBef>
          <a:spcPts val="0"/>
        </a:spcBef>
        <a:buClr>
          <a:schemeClr val="bg2"/>
        </a:buClr>
        <a:buSzPct val="95000"/>
        <a:buFont typeface="Arial Black" panose="020B0A04020102020204" pitchFamily="34" charset="0"/>
        <a:buChar char="•"/>
        <a:defRPr sz="2200" kern="600" spc="31">
          <a:solidFill>
            <a:srgbClr val="000000"/>
          </a:solidFill>
          <a:latin typeface="Arial" panose="020B0604020202020204" pitchFamily="34" charset="0"/>
          <a:ea typeface="+mn-ea"/>
          <a:cs typeface="Arial" panose="020B0604020202020204" pitchFamily="34" charset="0"/>
        </a:defRPr>
      </a:lvl1pPr>
      <a:lvl2pPr marL="517525" indent="-284163" algn="l" defTabSz="457250" rtl="0" eaLnBrk="1" latinLnBrk="0" hangingPunct="1">
        <a:lnSpc>
          <a:spcPct val="100000"/>
        </a:lnSpc>
        <a:spcBef>
          <a:spcPts val="0"/>
        </a:spcBef>
        <a:buClr>
          <a:schemeClr val="bg2"/>
        </a:buClr>
        <a:buSzPct val="100000"/>
        <a:buFont typeface="Arial Narrow" panose="020B0606020202030204" pitchFamily="34" charset="0"/>
        <a:buChar char="–"/>
        <a:defRPr sz="2200" kern="600" spc="31">
          <a:solidFill>
            <a:srgbClr val="000000"/>
          </a:solidFill>
          <a:latin typeface="Arial" panose="020B0604020202020204" pitchFamily="34" charset="0"/>
          <a:ea typeface="+mn-ea"/>
          <a:cs typeface="Arial" panose="020B0604020202020204" pitchFamily="34" charset="0"/>
        </a:defRPr>
      </a:lvl2pPr>
      <a:lvl3pPr marL="738188" indent="-220663" algn="l" defTabSz="457250" rtl="0" eaLnBrk="1" latinLnBrk="0" hangingPunct="1">
        <a:lnSpc>
          <a:spcPct val="100000"/>
        </a:lnSpc>
        <a:spcBef>
          <a:spcPts val="0"/>
        </a:spcBef>
        <a:buClr>
          <a:schemeClr val="bg2"/>
        </a:buClr>
        <a:buSzPct val="95000"/>
        <a:buFont typeface="Wingdings" panose="05000000000000000000" pitchFamily="2" charset="2"/>
        <a:buChar char="§"/>
        <a:defRPr sz="2200" kern="600" spc="31">
          <a:solidFill>
            <a:srgbClr val="000000"/>
          </a:solidFill>
          <a:latin typeface="Arial" panose="020B0604020202020204" pitchFamily="34" charset="0"/>
          <a:ea typeface="+mn-ea"/>
          <a:cs typeface="Arial" panose="020B0604020202020204" pitchFamily="34" charset="0"/>
        </a:defRPr>
      </a:lvl3pPr>
      <a:lvl4pPr marL="1025525" indent="-222250" algn="l" defTabSz="457250" rtl="0" eaLnBrk="1" latinLnBrk="0" hangingPunct="1">
        <a:lnSpc>
          <a:spcPct val="100000"/>
        </a:lnSpc>
        <a:spcBef>
          <a:spcPts val="0"/>
        </a:spcBef>
        <a:buClr>
          <a:schemeClr val="bg2"/>
        </a:buClr>
        <a:buSzPct val="100000"/>
        <a:buFont typeface="Arial Narrow" panose="020B0606020202030204" pitchFamily="34" charset="0"/>
        <a:buChar char="–"/>
        <a:tabLst/>
        <a:defRPr sz="2200" kern="600" spc="31">
          <a:solidFill>
            <a:srgbClr val="000000"/>
          </a:solidFill>
          <a:latin typeface="Arial" panose="020B0604020202020204" pitchFamily="34" charset="0"/>
          <a:ea typeface="+mn-ea"/>
          <a:cs typeface="Arial" panose="020B0604020202020204" pitchFamily="34" charset="0"/>
        </a:defRPr>
      </a:lvl4pPr>
      <a:lvl5pPr marL="1255713" indent="-165100" algn="l" defTabSz="457250" rtl="0" eaLnBrk="1" latinLnBrk="0" hangingPunct="1">
        <a:lnSpc>
          <a:spcPct val="100000"/>
        </a:lnSpc>
        <a:spcBef>
          <a:spcPts val="0"/>
        </a:spcBef>
        <a:buClr>
          <a:schemeClr val="bg2"/>
        </a:buClr>
        <a:buSzPct val="90000"/>
        <a:buFont typeface="Arial Black" panose="020B0A04020102020204" pitchFamily="34" charset="0"/>
        <a:buChar char="•"/>
        <a:defRPr sz="2200" kern="600" spc="31">
          <a:solidFill>
            <a:srgbClr val="000000"/>
          </a:solidFill>
          <a:latin typeface="Arial" panose="020B0604020202020204" pitchFamily="34" charset="0"/>
          <a:ea typeface="+mn-ea"/>
          <a:cs typeface="Arial" panose="020B0604020202020204" pitchFamily="34" charset="0"/>
        </a:defRPr>
      </a:lvl5pPr>
      <a:lvl6pPr marL="2514872" indent="-228625" algn="l" defTabSz="457250" rtl="0" eaLnBrk="1" latinLnBrk="0" hangingPunct="1">
        <a:spcBef>
          <a:spcPct val="20000"/>
        </a:spcBef>
        <a:buFont typeface="Arial"/>
        <a:buChar char="•"/>
        <a:defRPr sz="2000" kern="1200">
          <a:solidFill>
            <a:schemeClr val="tx1"/>
          </a:solidFill>
          <a:latin typeface="+mn-lt"/>
          <a:ea typeface="+mn-ea"/>
          <a:cs typeface="+mn-cs"/>
        </a:defRPr>
      </a:lvl6pPr>
      <a:lvl7pPr marL="2972122" indent="-228625" algn="l" defTabSz="457250" rtl="0" eaLnBrk="1" latinLnBrk="0" hangingPunct="1">
        <a:spcBef>
          <a:spcPct val="20000"/>
        </a:spcBef>
        <a:buFont typeface="Arial"/>
        <a:buChar char="•"/>
        <a:defRPr sz="2000" kern="1200">
          <a:solidFill>
            <a:schemeClr val="tx1"/>
          </a:solidFill>
          <a:latin typeface="+mn-lt"/>
          <a:ea typeface="+mn-ea"/>
          <a:cs typeface="+mn-cs"/>
        </a:defRPr>
      </a:lvl7pPr>
      <a:lvl8pPr marL="3429372" indent="-228625" algn="l" defTabSz="457250" rtl="0" eaLnBrk="1" latinLnBrk="0" hangingPunct="1">
        <a:spcBef>
          <a:spcPct val="20000"/>
        </a:spcBef>
        <a:buFont typeface="Arial"/>
        <a:buChar char="•"/>
        <a:defRPr sz="2000" kern="1200">
          <a:solidFill>
            <a:schemeClr val="tx1"/>
          </a:solidFill>
          <a:latin typeface="+mn-lt"/>
          <a:ea typeface="+mn-ea"/>
          <a:cs typeface="+mn-cs"/>
        </a:defRPr>
      </a:lvl8pPr>
      <a:lvl9pPr marL="3886621" indent="-228625" algn="l" defTabSz="45725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50" rtl="0" eaLnBrk="1" latinLnBrk="0" hangingPunct="1">
        <a:defRPr sz="1867" kern="1200">
          <a:solidFill>
            <a:schemeClr val="tx1"/>
          </a:solidFill>
          <a:latin typeface="+mn-lt"/>
          <a:ea typeface="+mn-ea"/>
          <a:cs typeface="+mn-cs"/>
        </a:defRPr>
      </a:lvl1pPr>
      <a:lvl2pPr marL="457250" algn="l" defTabSz="457250" rtl="0" eaLnBrk="1" latinLnBrk="0" hangingPunct="1">
        <a:defRPr sz="1867" kern="1200">
          <a:solidFill>
            <a:schemeClr val="tx1"/>
          </a:solidFill>
          <a:latin typeface="+mn-lt"/>
          <a:ea typeface="+mn-ea"/>
          <a:cs typeface="+mn-cs"/>
        </a:defRPr>
      </a:lvl2pPr>
      <a:lvl3pPr marL="914498" algn="l" defTabSz="457250" rtl="0" eaLnBrk="1" latinLnBrk="0" hangingPunct="1">
        <a:defRPr sz="1867" kern="1200">
          <a:solidFill>
            <a:schemeClr val="tx1"/>
          </a:solidFill>
          <a:latin typeface="+mn-lt"/>
          <a:ea typeface="+mn-ea"/>
          <a:cs typeface="+mn-cs"/>
        </a:defRPr>
      </a:lvl3pPr>
      <a:lvl4pPr marL="1371748" algn="l" defTabSz="457250" rtl="0" eaLnBrk="1" latinLnBrk="0" hangingPunct="1">
        <a:defRPr sz="1867" kern="1200">
          <a:solidFill>
            <a:schemeClr val="tx1"/>
          </a:solidFill>
          <a:latin typeface="+mn-lt"/>
          <a:ea typeface="+mn-ea"/>
          <a:cs typeface="+mn-cs"/>
        </a:defRPr>
      </a:lvl4pPr>
      <a:lvl5pPr marL="1828998" algn="l" defTabSz="457250" rtl="0" eaLnBrk="1" latinLnBrk="0" hangingPunct="1">
        <a:defRPr sz="1867" kern="1200">
          <a:solidFill>
            <a:schemeClr val="tx1"/>
          </a:solidFill>
          <a:latin typeface="+mn-lt"/>
          <a:ea typeface="+mn-ea"/>
          <a:cs typeface="+mn-cs"/>
        </a:defRPr>
      </a:lvl5pPr>
      <a:lvl6pPr marL="2286248" algn="l" defTabSz="457250" rtl="0" eaLnBrk="1" latinLnBrk="0" hangingPunct="1">
        <a:defRPr sz="1867" kern="1200">
          <a:solidFill>
            <a:schemeClr val="tx1"/>
          </a:solidFill>
          <a:latin typeface="+mn-lt"/>
          <a:ea typeface="+mn-ea"/>
          <a:cs typeface="+mn-cs"/>
        </a:defRPr>
      </a:lvl6pPr>
      <a:lvl7pPr marL="2743497" algn="l" defTabSz="457250" rtl="0" eaLnBrk="1" latinLnBrk="0" hangingPunct="1">
        <a:defRPr sz="1867" kern="1200">
          <a:solidFill>
            <a:schemeClr val="tx1"/>
          </a:solidFill>
          <a:latin typeface="+mn-lt"/>
          <a:ea typeface="+mn-ea"/>
          <a:cs typeface="+mn-cs"/>
        </a:defRPr>
      </a:lvl7pPr>
      <a:lvl8pPr marL="3200747" algn="l" defTabSz="457250" rtl="0" eaLnBrk="1" latinLnBrk="0" hangingPunct="1">
        <a:defRPr sz="1867" kern="1200">
          <a:solidFill>
            <a:schemeClr val="tx1"/>
          </a:solidFill>
          <a:latin typeface="+mn-lt"/>
          <a:ea typeface="+mn-ea"/>
          <a:cs typeface="+mn-cs"/>
        </a:defRPr>
      </a:lvl8pPr>
      <a:lvl9pPr marL="3657997" algn="l" defTabSz="45725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p15:clr>
            <a:srgbClr val="F26B43"/>
          </p15:clr>
        </p15:guide>
        <p15:guide id="8" orient="horz" pos="192">
          <p15:clr>
            <a:srgbClr val="F26B43"/>
          </p15:clr>
        </p15:guide>
        <p15:guide id="9" pos="240">
          <p15:clr>
            <a:srgbClr val="F26B43"/>
          </p15:clr>
        </p15:guide>
        <p15:guide id="10" pos="7440">
          <p15:clr>
            <a:srgbClr val="F26B43"/>
          </p15:clr>
        </p15:guide>
        <p15:guide id="11" orient="horz" pos="1008">
          <p15:clr>
            <a:srgbClr val="F26B43"/>
          </p15:clr>
        </p15:guide>
        <p15:guide id="12" orient="horz" pos="76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pic>
        <p:nvPicPr>
          <p:cNvPr id="4" name="Picture 3">
            <a:extLst>
              <a:ext uri="{FF2B5EF4-FFF2-40B4-BE49-F238E27FC236}">
                <a16:creationId xmlns:a16="http://schemas.microsoft.com/office/drawing/2014/main" id="{DB2911C2-CB14-73B1-B98D-60E41E95A97B}"/>
              </a:ext>
            </a:extLst>
          </p:cNvPr>
          <p:cNvPicPr>
            <a:picLocks noChangeAspect="1"/>
          </p:cNvPicPr>
          <p:nvPr userDrawn="1"/>
        </p:nvPicPr>
        <p:blipFill>
          <a:blip r:embed="rId46" cstate="print">
            <a:extLst>
              <a:ext uri="{28A0092B-C50C-407E-A947-70E740481C1C}">
                <a14:useLocalDpi xmlns:a14="http://schemas.microsoft.com/office/drawing/2010/main"/>
              </a:ext>
            </a:extLst>
          </a:blip>
          <a:srcRect/>
          <a:stretch/>
        </p:blipFill>
        <p:spPr>
          <a:xfrm>
            <a:off x="250126" y="311337"/>
            <a:ext cx="1956783" cy="1458225"/>
          </a:xfrm>
          <a:prstGeom prst="rect">
            <a:avLst/>
          </a:prstGeom>
        </p:spPr>
      </p:pic>
    </p:spTree>
    <p:extLst>
      <p:ext uri="{BB962C8B-B14F-4D97-AF65-F5344CB8AC3E}">
        <p14:creationId xmlns:p14="http://schemas.microsoft.com/office/powerpoint/2010/main" val="348266560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 id="2147483798" r:id="rId23"/>
    <p:sldLayoutId id="2147483799" r:id="rId24"/>
    <p:sldLayoutId id="2147483800" r:id="rId25"/>
    <p:sldLayoutId id="2147483801" r:id="rId26"/>
    <p:sldLayoutId id="2147483802" r:id="rId27"/>
    <p:sldLayoutId id="2147483803" r:id="rId28"/>
    <p:sldLayoutId id="2147483804" r:id="rId29"/>
    <p:sldLayoutId id="2147483805" r:id="rId30"/>
    <p:sldLayoutId id="2147483806" r:id="rId31"/>
    <p:sldLayoutId id="2147483807" r:id="rId32"/>
    <p:sldLayoutId id="2147483808" r:id="rId33"/>
    <p:sldLayoutId id="2147483809" r:id="rId34"/>
    <p:sldLayoutId id="2147483810" r:id="rId35"/>
    <p:sldLayoutId id="2147483811" r:id="rId36"/>
    <p:sldLayoutId id="2147483812" r:id="rId37"/>
    <p:sldLayoutId id="2147483813" r:id="rId38"/>
    <p:sldLayoutId id="2147483814" r:id="rId39"/>
    <p:sldLayoutId id="2147483815" r:id="rId40"/>
    <p:sldLayoutId id="2147483816" r:id="rId41"/>
    <p:sldLayoutId id="2147483817" r:id="rId42"/>
    <p:sldLayoutId id="2147483818" r:id="rId43"/>
    <p:sldLayoutId id="2147483819" r:id="rId44"/>
  </p:sldLayoutIdLst>
  <p:txStyles>
    <p:title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DB2911C2-CB14-73B1-B98D-60E41E95A97B}"/>
              </a:ext>
            </a:extLst>
          </p:cNvPr>
          <p:cNvPicPr>
            <a:picLocks noChangeAspect="1"/>
          </p:cNvPicPr>
          <p:nvPr userDrawn="1"/>
        </p:nvPicPr>
        <p:blipFill>
          <a:blip r:embed="rId18"/>
          <a:srcRect/>
          <a:stretch/>
        </p:blipFill>
        <p:spPr>
          <a:xfrm>
            <a:off x="250126" y="311337"/>
            <a:ext cx="1956783" cy="1458225"/>
          </a:xfrm>
          <a:prstGeom prst="rect">
            <a:avLst/>
          </a:prstGeom>
        </p:spPr>
      </p:pic>
    </p:spTree>
    <p:extLst>
      <p:ext uri="{BB962C8B-B14F-4D97-AF65-F5344CB8AC3E}">
        <p14:creationId xmlns:p14="http://schemas.microsoft.com/office/powerpoint/2010/main" val="123110499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18229"/>
      </p:ext>
    </p:extLst>
  </p:cSld>
  <p:clrMap bg1="dk2" tx1="lt1" bg2="dk1" tx2="lt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emf"/><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6.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0E_CC42BE40.xml"/><Relationship Id="rId2" Type="http://schemas.openxmlformats.org/officeDocument/2006/relationships/notesSlide" Target="../notesSlides/notesSlide10.xml"/><Relationship Id="rId1" Type="http://schemas.openxmlformats.org/officeDocument/2006/relationships/slideLayout" Target="../slideLayouts/slideLayout126.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63.xml"/><Relationship Id="rId5" Type="http://schemas.openxmlformats.org/officeDocument/2006/relationships/image" Target="../media/image22.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5.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60.xml"/><Relationship Id="rId6" Type="http://schemas.openxmlformats.org/officeDocument/2006/relationships/image" Target="../media/image2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34.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0.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0.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0.xml"/><Relationship Id="rId1" Type="http://schemas.openxmlformats.org/officeDocument/2006/relationships/slideLayout" Target="../slideLayouts/slideLayout24.xml"/><Relationship Id="rId5" Type="http://schemas.openxmlformats.org/officeDocument/2006/relationships/image" Target="../media/image22.png"/><Relationship Id="rId4" Type="http://schemas.openxmlformats.org/officeDocument/2006/relationships/image" Target="../media/image39.emf"/></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BF0AE3CA-033A-7C7A-5A90-AB4E2B173F10}"/>
              </a:ext>
            </a:extLst>
          </p:cNvPr>
          <p:cNvSpPr>
            <a:spLocks noGrp="1"/>
          </p:cNvSpPr>
          <p:nvPr>
            <p:ph type="body" sz="quarter" idx="10"/>
          </p:nvPr>
        </p:nvSpPr>
        <p:spPr>
          <a:xfrm>
            <a:off x="4116386" y="461210"/>
            <a:ext cx="8075613" cy="433798"/>
          </a:xfrm>
        </p:spPr>
        <p:txBody>
          <a:bodyPr>
            <a:noAutofit/>
          </a:bodyPr>
          <a:lstStyle/>
          <a:p>
            <a:pPr>
              <a:spcBef>
                <a:spcPts val="400"/>
              </a:spcBef>
            </a:pPr>
            <a:r>
              <a:rPr lang="en-US" sz="1600" b="0" dirty="0"/>
              <a:t>Pre Alexandra Calmy, Geneva University Hospitals</a:t>
            </a:r>
          </a:p>
        </p:txBody>
      </p:sp>
      <p:sp>
        <p:nvSpPr>
          <p:cNvPr id="4" name="Text Placeholder 3">
            <a:extLst>
              <a:ext uri="{FF2B5EF4-FFF2-40B4-BE49-F238E27FC236}">
                <a16:creationId xmlns:a16="http://schemas.microsoft.com/office/drawing/2014/main" id="{44289A9C-59C8-D96C-FF8D-6EF6BF55A525}"/>
              </a:ext>
            </a:extLst>
          </p:cNvPr>
          <p:cNvSpPr>
            <a:spLocks noGrp="1"/>
          </p:cNvSpPr>
          <p:nvPr>
            <p:ph type="body" sz="quarter" idx="11"/>
          </p:nvPr>
        </p:nvSpPr>
        <p:spPr>
          <a:xfrm>
            <a:off x="4042245" y="1039314"/>
            <a:ext cx="7759237" cy="433798"/>
          </a:xfrm>
        </p:spPr>
        <p:txBody>
          <a:bodyPr>
            <a:noAutofit/>
          </a:bodyPr>
          <a:lstStyle/>
          <a:p>
            <a:pPr>
              <a:spcBef>
                <a:spcPts val="400"/>
              </a:spcBef>
            </a:pPr>
            <a:r>
              <a:rPr lang="en-GB" sz="1800" b="1" dirty="0"/>
              <a:t> Scientific highlights</a:t>
            </a:r>
          </a:p>
          <a:p>
            <a:pPr>
              <a:spcBef>
                <a:spcPts val="400"/>
              </a:spcBef>
            </a:pPr>
            <a:r>
              <a:rPr lang="en-GB" sz="1800" b="1" dirty="0"/>
              <a:t> IAS 2025 (Kigali, Rwanda)</a:t>
            </a:r>
          </a:p>
        </p:txBody>
      </p:sp>
      <p:sp>
        <p:nvSpPr>
          <p:cNvPr id="3" name="ZoneTexte 2">
            <a:extLst>
              <a:ext uri="{FF2B5EF4-FFF2-40B4-BE49-F238E27FC236}">
                <a16:creationId xmlns:a16="http://schemas.microsoft.com/office/drawing/2014/main" id="{579B9F69-648E-905A-60E8-34754A28D224}"/>
              </a:ext>
            </a:extLst>
          </p:cNvPr>
          <p:cNvSpPr txBox="1"/>
          <p:nvPr/>
        </p:nvSpPr>
        <p:spPr>
          <a:xfrm>
            <a:off x="4042245" y="4921473"/>
            <a:ext cx="7406772" cy="707886"/>
          </a:xfrm>
          <a:prstGeom prst="rect">
            <a:avLst/>
          </a:prstGeom>
          <a:noFill/>
        </p:spPr>
        <p:txBody>
          <a:bodyPr wrap="square">
            <a:spAutoFit/>
          </a:bodyPr>
          <a:lstStyle/>
          <a:p>
            <a:r>
              <a:rPr lang="en-US" sz="4000" b="1" dirty="0">
                <a:solidFill>
                  <a:srgbClr val="CC0022"/>
                </a:solidFill>
                <a:latin typeface="Verdana" panose="020B0604030504040204" pitchFamily="34" charset="0"/>
                <a:ea typeface="Verdana" panose="020B0604030504040204" pitchFamily="34" charset="0"/>
                <a:cs typeface="Verdana" panose="020B0604030504040204" pitchFamily="34" charset="0"/>
              </a:rPr>
              <a:t>WE WILL NOT GO BACK!</a:t>
            </a:r>
          </a:p>
        </p:txBody>
      </p:sp>
      <p:sp>
        <p:nvSpPr>
          <p:cNvPr id="6" name="Text Placeholder 6">
            <a:extLst>
              <a:ext uri="{FF2B5EF4-FFF2-40B4-BE49-F238E27FC236}">
                <a16:creationId xmlns:a16="http://schemas.microsoft.com/office/drawing/2014/main" id="{7930BB2A-5D08-F33F-79E0-2316E551C0A1}"/>
              </a:ext>
            </a:extLst>
          </p:cNvPr>
          <p:cNvSpPr txBox="1">
            <a:spLocks/>
          </p:cNvSpPr>
          <p:nvPr/>
        </p:nvSpPr>
        <p:spPr>
          <a:xfrm>
            <a:off x="4075443" y="1866770"/>
            <a:ext cx="6964901" cy="991387"/>
          </a:xfrm>
          <a:prstGeom prst="rect">
            <a:avLst/>
          </a:prstGeom>
        </p:spPr>
        <p:txBody>
          <a:bodyPr vert="horz" lIns="0" tIns="0" rIns="0" bIns="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2800" b="1" i="0" kern="1200">
                <a:solidFill>
                  <a:schemeClr val="accent1"/>
                </a:solidFill>
                <a:latin typeface="+mj-lt"/>
                <a:ea typeface="IAS Ribbon Sans Bold" pitchFamily="2" charset="0"/>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chemeClr val="tx1"/>
                </a:solidFill>
                <a:latin typeface="Calibri" panose="020F0502020204030204" pitchFamily="34" charset="0"/>
                <a:cs typeface="Calibri" panose="020F0502020204030204" pitchFamily="34" charset="0"/>
              </a:rPr>
              <a:t>Cure, antiretroviral strategies, implementation science and more.</a:t>
            </a:r>
          </a:p>
        </p:txBody>
      </p:sp>
      <p:sp>
        <p:nvSpPr>
          <p:cNvPr id="65" name="TextBox 11">
            <a:extLst>
              <a:ext uri="{FF2B5EF4-FFF2-40B4-BE49-F238E27FC236}">
                <a16:creationId xmlns:a16="http://schemas.microsoft.com/office/drawing/2014/main" id="{0461253B-3D2F-E897-731F-0566CF348A9A}"/>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sp>
        <p:nvSpPr>
          <p:cNvPr id="69" name="TextBox 17">
            <a:extLst>
              <a:ext uri="{FF2B5EF4-FFF2-40B4-BE49-F238E27FC236}">
                <a16:creationId xmlns:a16="http://schemas.microsoft.com/office/drawing/2014/main" id="{8017ADB7-4B07-F840-E5ED-BDB08D0BEB8E}"/>
              </a:ext>
            </a:extLst>
          </p:cNvPr>
          <p:cNvSpPr txBox="1"/>
          <p:nvPr/>
        </p:nvSpPr>
        <p:spPr>
          <a:xfrm>
            <a:off x="10765076" y="6524626"/>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Arial" panose="020B0604020202020204" pitchFamily="34" charset="0"/>
                <a:ea typeface="IAS Ribbon Sans Regular" pitchFamily="2" charset="0"/>
                <a:cs typeface="+mn-cs"/>
              </a:rPr>
              <a:t>ias2025.org</a:t>
            </a:r>
          </a:p>
        </p:txBody>
      </p:sp>
      <p:pic>
        <p:nvPicPr>
          <p:cNvPr id="70" name="Picture 2">
            <a:extLst>
              <a:ext uri="{FF2B5EF4-FFF2-40B4-BE49-F238E27FC236}">
                <a16:creationId xmlns:a16="http://schemas.microsoft.com/office/drawing/2014/main" id="{0B6E38FC-E6D8-5698-AF80-C1D7C85503B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89214" y="4060719"/>
            <a:ext cx="3069934" cy="2287762"/>
          </a:xfrm>
          <a:prstGeom prst="rect">
            <a:avLst/>
          </a:prstGeom>
        </p:spPr>
      </p:pic>
      <p:pic>
        <p:nvPicPr>
          <p:cNvPr id="71" name="Picture 19">
            <a:extLst>
              <a:ext uri="{FF2B5EF4-FFF2-40B4-BE49-F238E27FC236}">
                <a16:creationId xmlns:a16="http://schemas.microsoft.com/office/drawing/2014/main" id="{A76FD7C0-920D-DFB9-EEBF-CD0A5ED1A48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10800000">
            <a:off x="390518" y="570843"/>
            <a:ext cx="2858157" cy="2858157"/>
          </a:xfrm>
          <a:prstGeom prst="rect">
            <a:avLst/>
          </a:prstGeom>
        </p:spPr>
      </p:pic>
      <p:sp>
        <p:nvSpPr>
          <p:cNvPr id="2" name="ZoneTexte 1">
            <a:extLst>
              <a:ext uri="{FF2B5EF4-FFF2-40B4-BE49-F238E27FC236}">
                <a16:creationId xmlns:a16="http://schemas.microsoft.com/office/drawing/2014/main" id="{FC20BD5D-B6FD-2687-42F6-145E63164A55}"/>
              </a:ext>
            </a:extLst>
          </p:cNvPr>
          <p:cNvSpPr txBox="1"/>
          <p:nvPr/>
        </p:nvSpPr>
        <p:spPr>
          <a:xfrm>
            <a:off x="4116387" y="4060719"/>
            <a:ext cx="4209294" cy="338554"/>
          </a:xfrm>
          <a:prstGeom prst="rect">
            <a:avLst/>
          </a:prstGeom>
          <a:noFill/>
        </p:spPr>
        <p:txBody>
          <a:bodyPr wrap="none" rtlCol="0">
            <a:spAutoFit/>
          </a:bodyPr>
          <a:lstStyle/>
          <a:p>
            <a:r>
              <a:rPr lang="fr-FR" sz="1600" i="1" dirty="0">
                <a:latin typeface="Arial" panose="020B0604020202020204" pitchFamily="34" charset="0"/>
                <a:cs typeface="Arial" panose="020B0604020202020204" pitchFamily="34" charset="0"/>
              </a:rPr>
              <a:t>Geneva, </a:t>
            </a:r>
            <a:r>
              <a:rPr lang="fr-FR" sz="1600" i="1" dirty="0" err="1">
                <a:latin typeface="Arial" panose="020B0604020202020204" pitchFamily="34" charset="0"/>
                <a:cs typeface="Arial" panose="020B0604020202020204" pitchFamily="34" charset="0"/>
              </a:rPr>
              <a:t>September</a:t>
            </a:r>
            <a:r>
              <a:rPr lang="fr-FR" sz="1600" i="1" dirty="0">
                <a:latin typeface="Arial" panose="020B0604020202020204" pitchFamily="34" charset="0"/>
                <a:cs typeface="Arial" panose="020B0604020202020204" pitchFamily="34" charset="0"/>
              </a:rPr>
              <a:t> 3rd, 2025, IAS Webinar</a:t>
            </a:r>
          </a:p>
        </p:txBody>
      </p:sp>
      <p:grpSp>
        <p:nvGrpSpPr>
          <p:cNvPr id="7" name="Grupo 1">
            <a:extLst>
              <a:ext uri="{FF2B5EF4-FFF2-40B4-BE49-F238E27FC236}">
                <a16:creationId xmlns:a16="http://schemas.microsoft.com/office/drawing/2014/main" id="{AEC5A197-2478-B48B-743C-0B41A04BBF8D}"/>
              </a:ext>
            </a:extLst>
          </p:cNvPr>
          <p:cNvGrpSpPr/>
          <p:nvPr/>
        </p:nvGrpSpPr>
        <p:grpSpPr>
          <a:xfrm>
            <a:off x="0" y="0"/>
            <a:ext cx="12192000" cy="200515"/>
            <a:chOff x="0" y="0"/>
            <a:chExt cx="12192000" cy="200515"/>
          </a:xfrm>
        </p:grpSpPr>
        <p:sp>
          <p:nvSpPr>
            <p:cNvPr id="8" name="Rectángulo 2">
              <a:extLst>
                <a:ext uri="{FF2B5EF4-FFF2-40B4-BE49-F238E27FC236}">
                  <a16:creationId xmlns:a16="http://schemas.microsoft.com/office/drawing/2014/main" id="{EA9DA114-E4D1-4E6C-2658-953ACD1D3D00}"/>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9" name="Rectángulo 3">
              <a:extLst>
                <a:ext uri="{FF2B5EF4-FFF2-40B4-BE49-F238E27FC236}">
                  <a16:creationId xmlns:a16="http://schemas.microsoft.com/office/drawing/2014/main" id="{82F8D2B2-D109-2195-2452-B310C23105B2}"/>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0" name="Rectángulo 4">
              <a:extLst>
                <a:ext uri="{FF2B5EF4-FFF2-40B4-BE49-F238E27FC236}">
                  <a16:creationId xmlns:a16="http://schemas.microsoft.com/office/drawing/2014/main" id="{C087A8D5-1F0B-7F5E-6F98-64004ADE8B91}"/>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1" name="Rectángulo 5">
              <a:extLst>
                <a:ext uri="{FF2B5EF4-FFF2-40B4-BE49-F238E27FC236}">
                  <a16:creationId xmlns:a16="http://schemas.microsoft.com/office/drawing/2014/main" id="{9E550DBA-16F3-88C2-0258-E923E12F23AF}"/>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ángulo 6">
              <a:extLst>
                <a:ext uri="{FF2B5EF4-FFF2-40B4-BE49-F238E27FC236}">
                  <a16:creationId xmlns:a16="http://schemas.microsoft.com/office/drawing/2014/main" id="{84E960F6-7070-B6A0-7D3A-11C6DF99B2B9}"/>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ángulo 7">
              <a:extLst>
                <a:ext uri="{FF2B5EF4-FFF2-40B4-BE49-F238E27FC236}">
                  <a16:creationId xmlns:a16="http://schemas.microsoft.com/office/drawing/2014/main" id="{50AA5383-1743-B626-FE6C-BD86069BA53F}"/>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92414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dissolve">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679DB-78A7-F3F8-1DBD-A51F60C2D03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2A99A82-11DA-9E7C-E6FA-C6060D186C1D}"/>
              </a:ext>
            </a:extLst>
          </p:cNvPr>
          <p:cNvSpPr txBox="1">
            <a:spLocks/>
          </p:cNvSpPr>
          <p:nvPr/>
        </p:nvSpPr>
        <p:spPr>
          <a:xfrm>
            <a:off x="193895" y="1832920"/>
            <a:ext cx="7632700" cy="668658"/>
          </a:xfrm>
          <a:prstGeom prst="rect">
            <a:avLst/>
          </a:prstGeom>
        </p:spPr>
        <p:txBody>
          <a:bodyPr>
            <a:normAutofit lnSpcReduction="10000"/>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endParaRPr lang="en-GB" dirty="0">
              <a:solidFill>
                <a:srgbClr val="CC0022"/>
              </a:solidFill>
            </a:endParaRPr>
          </a:p>
        </p:txBody>
      </p:sp>
      <p:sp>
        <p:nvSpPr>
          <p:cNvPr id="6" name="CuadroTexto 5">
            <a:extLst>
              <a:ext uri="{FF2B5EF4-FFF2-40B4-BE49-F238E27FC236}">
                <a16:creationId xmlns:a16="http://schemas.microsoft.com/office/drawing/2014/main" id="{F6FFFD23-B90E-34FE-F2A0-F389C8E1479E}"/>
              </a:ext>
            </a:extLst>
          </p:cNvPr>
          <p:cNvSpPr txBox="1"/>
          <p:nvPr/>
        </p:nvSpPr>
        <p:spPr>
          <a:xfrm>
            <a:off x="442913" y="1691581"/>
            <a:ext cx="9825926" cy="3416320"/>
          </a:xfrm>
          <a:prstGeom prst="rect">
            <a:avLst/>
          </a:prstGeom>
          <a:noFill/>
        </p:spPr>
        <p:txBody>
          <a:bodyPr wrap="square" rtlCol="0">
            <a:spAutoFit/>
          </a:bodyPr>
          <a:lstStyle/>
          <a:p>
            <a:r>
              <a:rPr lang="en-GB" sz="3200" b="1" dirty="0">
                <a:solidFill>
                  <a:schemeClr val="tx1">
                    <a:lumMod val="50000"/>
                    <a:lumOff val="50000"/>
                  </a:schemeClr>
                </a:solidFill>
                <a:latin typeface="Calibri" panose="020F0502020204030204" pitchFamily="34" charset="0"/>
                <a:cs typeface="Calibri" panose="020F0502020204030204" pitchFamily="34" charset="0"/>
              </a:rPr>
              <a:t>From track A to track D: a personalized pathway!</a:t>
            </a:r>
          </a:p>
          <a:p>
            <a:endParaRPr lang="en-GB" sz="3200" dirty="0">
              <a:latin typeface="Calibri" panose="020F0502020204030204" pitchFamily="34" charset="0"/>
              <a:cs typeface="Calibri" panose="020F0502020204030204" pitchFamily="34" charset="0"/>
            </a:endParaRP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Cure and Prevention – HIV in the corner</a:t>
            </a:r>
          </a:p>
          <a:p>
            <a:pPr marL="457200" indent="-457200">
              <a:spcBef>
                <a:spcPts val="1200"/>
              </a:spcBef>
              <a:buFont typeface="+mj-lt"/>
              <a:buAutoNum type="arabicPeriod"/>
            </a:pPr>
            <a:r>
              <a:rPr lang="en-GB" sz="2800" dirty="0">
                <a:latin typeface="Calibri" panose="020F0502020204030204" pitchFamily="34" charset="0"/>
                <a:cs typeface="Calibri" panose="020F0502020204030204" pitchFamily="34" charset="0"/>
              </a:rPr>
              <a:t>ART strategies</a:t>
            </a:r>
          </a:p>
          <a:p>
            <a:pPr marL="457200" indent="-457200">
              <a:spcBef>
                <a:spcPts val="1200"/>
              </a:spcBef>
              <a:buFont typeface="+mj-lt"/>
              <a:buAutoNum type="arabicPeriod"/>
            </a:pPr>
            <a:r>
              <a:rPr lang="en-GB" sz="2800" dirty="0">
                <a:latin typeface="Calibri" panose="020F0502020204030204" pitchFamily="34" charset="0"/>
                <a:cs typeface="Calibri" panose="020F0502020204030204" pitchFamily="34" charset="0"/>
              </a:rPr>
              <a:t>Co-morbidities</a:t>
            </a:r>
          </a:p>
          <a:p>
            <a:pPr marL="457200" indent="-457200">
              <a:spcBef>
                <a:spcPts val="1200"/>
              </a:spcBef>
              <a:buFont typeface="+mj-lt"/>
              <a:buAutoNum type="arabicPeriod"/>
            </a:pPr>
            <a:r>
              <a:rPr lang="en-GB" sz="2800" dirty="0">
                <a:latin typeface="Calibri" panose="020F0502020204030204" pitchFamily="34" charset="0"/>
                <a:cs typeface="Calibri" panose="020F0502020204030204" pitchFamily="34" charset="0"/>
              </a:rPr>
              <a:t>Conclusions and Take-home messages</a:t>
            </a:r>
          </a:p>
        </p:txBody>
      </p:sp>
      <p:sp>
        <p:nvSpPr>
          <p:cNvPr id="15" name="Rectangle 1">
            <a:extLst>
              <a:ext uri="{FF2B5EF4-FFF2-40B4-BE49-F238E27FC236}">
                <a16:creationId xmlns:a16="http://schemas.microsoft.com/office/drawing/2014/main" id="{6F7AFC3A-D3B9-51BD-65F3-62538AF54004}"/>
              </a:ext>
            </a:extLst>
          </p:cNvPr>
          <p:cNvSpPr/>
          <p:nvPr/>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92B5B7D1-60F7-8ED4-0AC5-5CD27E7EEB01}"/>
              </a:ext>
            </a:extLst>
          </p:cNvPr>
          <p:cNvSpPr txBox="1">
            <a:spLocks/>
          </p:cNvSpPr>
          <p:nvPr/>
        </p:nvSpPr>
        <p:spPr>
          <a:xfrm>
            <a:off x="442913" y="706464"/>
            <a:ext cx="8891914" cy="1223964"/>
          </a:xfrm>
          <a:prstGeom prst="rect">
            <a:avLst/>
          </a:prstGeom>
        </p:spPr>
        <p:txBody>
          <a:bodyPr lIns="0" tIns="0" rIns="0" bIns="0" anchor="t"/>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r>
              <a:rPr lang="pt-BR" sz="4000" dirty="0" err="1">
                <a:solidFill>
                  <a:srgbClr val="CC0022"/>
                </a:solidFill>
                <a:latin typeface="Calibri" panose="020F0502020204030204" pitchFamily="34" charset="0"/>
                <a:cs typeface="Calibri" panose="020F0502020204030204" pitchFamily="34" charset="0"/>
              </a:rPr>
              <a:t>Content</a:t>
            </a:r>
            <a:endParaRPr lang="en-GB" sz="4800" dirty="0">
              <a:solidFill>
                <a:srgbClr val="CC0022"/>
              </a:solidFill>
              <a:latin typeface="Calibri" panose="020F0502020204030204" pitchFamily="34" charset="0"/>
              <a:cs typeface="Calibri" panose="020F0502020204030204" pitchFamily="34" charset="0"/>
            </a:endParaRPr>
          </a:p>
        </p:txBody>
      </p:sp>
      <p:sp>
        <p:nvSpPr>
          <p:cNvPr id="19" name="TextBox 8">
            <a:extLst>
              <a:ext uri="{FF2B5EF4-FFF2-40B4-BE49-F238E27FC236}">
                <a16:creationId xmlns:a16="http://schemas.microsoft.com/office/drawing/2014/main" id="{7F760CB4-72D5-2BD3-D259-DBB41018C10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grpSp>
        <p:nvGrpSpPr>
          <p:cNvPr id="28" name="Grupo 27">
            <a:extLst>
              <a:ext uri="{FF2B5EF4-FFF2-40B4-BE49-F238E27FC236}">
                <a16:creationId xmlns:a16="http://schemas.microsoft.com/office/drawing/2014/main" id="{556DE879-36CF-EED8-BA4D-16AC4FC9F8E0}"/>
              </a:ext>
            </a:extLst>
          </p:cNvPr>
          <p:cNvGrpSpPr/>
          <p:nvPr/>
        </p:nvGrpSpPr>
        <p:grpSpPr>
          <a:xfrm>
            <a:off x="0" y="0"/>
            <a:ext cx="12192000" cy="6632575"/>
            <a:chOff x="0" y="0"/>
            <a:chExt cx="12192000" cy="6632575"/>
          </a:xfrm>
        </p:grpSpPr>
        <p:sp>
          <p:nvSpPr>
            <p:cNvPr id="16" name="TextBox 14">
              <a:extLst>
                <a:ext uri="{FF2B5EF4-FFF2-40B4-BE49-F238E27FC236}">
                  <a16:creationId xmlns:a16="http://schemas.microsoft.com/office/drawing/2014/main" id="{EF3BF3FB-7762-F90D-F26E-399C2C8F1368}"/>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extBox 6">
              <a:extLst>
                <a:ext uri="{FF2B5EF4-FFF2-40B4-BE49-F238E27FC236}">
                  <a16:creationId xmlns:a16="http://schemas.microsoft.com/office/drawing/2014/main" id="{13D77A35-6D79-8650-54EA-584AEDB8BB45}"/>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20" name="Picture 2">
              <a:extLst>
                <a:ext uri="{FF2B5EF4-FFF2-40B4-BE49-F238E27FC236}">
                  <a16:creationId xmlns:a16="http://schemas.microsoft.com/office/drawing/2014/main" id="{2D259BCB-AE39-1A33-1EC2-ED79B9579A8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grpSp>
          <p:nvGrpSpPr>
            <p:cNvPr id="21" name="Grupo 20">
              <a:extLst>
                <a:ext uri="{FF2B5EF4-FFF2-40B4-BE49-F238E27FC236}">
                  <a16:creationId xmlns:a16="http://schemas.microsoft.com/office/drawing/2014/main" id="{8D972D96-4F65-B1B8-B993-F1980E922EAA}"/>
                </a:ext>
              </a:extLst>
            </p:cNvPr>
            <p:cNvGrpSpPr/>
            <p:nvPr/>
          </p:nvGrpSpPr>
          <p:grpSpPr>
            <a:xfrm>
              <a:off x="0" y="0"/>
              <a:ext cx="12192000" cy="200515"/>
              <a:chOff x="0" y="0"/>
              <a:chExt cx="12192000" cy="200515"/>
            </a:xfrm>
          </p:grpSpPr>
          <p:sp>
            <p:nvSpPr>
              <p:cNvPr id="22" name="Rectángulo 21">
                <a:extLst>
                  <a:ext uri="{FF2B5EF4-FFF2-40B4-BE49-F238E27FC236}">
                    <a16:creationId xmlns:a16="http://schemas.microsoft.com/office/drawing/2014/main" id="{A9DB1252-49DA-BDDD-654B-CE1889C895EB}"/>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3" name="Rectángulo 22">
                <a:extLst>
                  <a:ext uri="{FF2B5EF4-FFF2-40B4-BE49-F238E27FC236}">
                    <a16:creationId xmlns:a16="http://schemas.microsoft.com/office/drawing/2014/main" id="{E7BE6D27-7F55-BFBC-51B6-9867C007C2AB}"/>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4" name="Rectángulo 23">
                <a:extLst>
                  <a:ext uri="{FF2B5EF4-FFF2-40B4-BE49-F238E27FC236}">
                    <a16:creationId xmlns:a16="http://schemas.microsoft.com/office/drawing/2014/main" id="{6A4D0121-9F3D-CD8E-4F4F-ACF3A5C28D34}"/>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5" name="Rectángulo 24">
                <a:extLst>
                  <a:ext uri="{FF2B5EF4-FFF2-40B4-BE49-F238E27FC236}">
                    <a16:creationId xmlns:a16="http://schemas.microsoft.com/office/drawing/2014/main" id="{36590BB7-03C5-CB98-5E69-C90D36FEFA46}"/>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6" name="Rectángulo 25">
                <a:extLst>
                  <a:ext uri="{FF2B5EF4-FFF2-40B4-BE49-F238E27FC236}">
                    <a16:creationId xmlns:a16="http://schemas.microsoft.com/office/drawing/2014/main" id="{CA5052DB-C52E-0BCA-261B-EE042A359232}"/>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7" name="Rectángulo 26">
                <a:extLst>
                  <a:ext uri="{FF2B5EF4-FFF2-40B4-BE49-F238E27FC236}">
                    <a16:creationId xmlns:a16="http://schemas.microsoft.com/office/drawing/2014/main" id="{FC2AD50C-9DA3-0C12-0DD7-F6AB7464E67B}"/>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grpSp>
    </p:spTree>
    <p:extLst>
      <p:ext uri="{BB962C8B-B14F-4D97-AF65-F5344CB8AC3E}">
        <p14:creationId xmlns:p14="http://schemas.microsoft.com/office/powerpoint/2010/main" val="2887734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C3CB69-4385-7DF8-F1D2-FDCB35FF4A9C}"/>
              </a:ext>
            </a:extLst>
          </p:cNvPr>
          <p:cNvSpPr>
            <a:spLocks noGrp="1"/>
          </p:cNvSpPr>
          <p:nvPr>
            <p:ph type="title"/>
          </p:nvPr>
        </p:nvSpPr>
        <p:spPr>
          <a:xfrm>
            <a:off x="260789" y="373536"/>
            <a:ext cx="7955075" cy="876975"/>
          </a:xfrm>
        </p:spPr>
        <p:txBody>
          <a:bodyPr>
            <a:noAutofit/>
          </a:bodyPr>
          <a:lstStyle/>
          <a:p>
            <a:pPr>
              <a:lnSpc>
                <a:spcPct val="100000"/>
              </a:lnSpc>
            </a:pPr>
            <a:r>
              <a:rPr lang="en-US" sz="3200" dirty="0">
                <a:latin typeface="Calibri" panose="020F0502020204030204" pitchFamily="34" charset="0"/>
                <a:ea typeface="Verdana" panose="020B0604030504040204" pitchFamily="34" charset="0"/>
                <a:cs typeface="Calibri" panose="020F0502020204030204" pitchFamily="34" charset="0"/>
              </a:rPr>
              <a:t>Loreen Willenberg </a:t>
            </a:r>
            <a:r>
              <a:rPr lang="en-US" sz="3200" b="0" i="1"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rPr>
              <a:t>further evidence of natural HIV cure?</a:t>
            </a:r>
          </a:p>
        </p:txBody>
      </p:sp>
      <p:grpSp>
        <p:nvGrpSpPr>
          <p:cNvPr id="5" name="Group 4">
            <a:extLst>
              <a:ext uri="{FF2B5EF4-FFF2-40B4-BE49-F238E27FC236}">
                <a16:creationId xmlns:a16="http://schemas.microsoft.com/office/drawing/2014/main" id="{6EBFC5B1-CD24-3362-5BA8-DFFA2557004F}"/>
              </a:ext>
            </a:extLst>
          </p:cNvPr>
          <p:cNvGrpSpPr/>
          <p:nvPr/>
        </p:nvGrpSpPr>
        <p:grpSpPr>
          <a:xfrm>
            <a:off x="1986649" y="4637380"/>
            <a:ext cx="3800027" cy="1861489"/>
            <a:chOff x="-38910" y="3553603"/>
            <a:chExt cx="6949855" cy="3311743"/>
          </a:xfrm>
        </p:grpSpPr>
        <p:pic>
          <p:nvPicPr>
            <p:cNvPr id="6" name="Picture 5">
              <a:extLst>
                <a:ext uri="{FF2B5EF4-FFF2-40B4-BE49-F238E27FC236}">
                  <a16:creationId xmlns:a16="http://schemas.microsoft.com/office/drawing/2014/main" id="{7F4BB763-759E-ADCF-9C4C-5B622825EDB7}"/>
                </a:ext>
              </a:extLst>
            </p:cNvPr>
            <p:cNvPicPr>
              <a:picLocks noChangeAspect="1"/>
            </p:cNvPicPr>
            <p:nvPr/>
          </p:nvPicPr>
          <p:blipFill rotWithShape="1">
            <a:blip r:embed="rId3"/>
            <a:srcRect t="19587"/>
            <a:stretch/>
          </p:blipFill>
          <p:spPr>
            <a:xfrm>
              <a:off x="-38910" y="3553603"/>
              <a:ext cx="6949855" cy="3311743"/>
            </a:xfrm>
            <a:prstGeom prst="rect">
              <a:avLst/>
            </a:prstGeom>
          </p:spPr>
        </p:pic>
        <p:sp>
          <p:nvSpPr>
            <p:cNvPr id="7" name="Rectangle 6">
              <a:extLst>
                <a:ext uri="{FF2B5EF4-FFF2-40B4-BE49-F238E27FC236}">
                  <a16:creationId xmlns:a16="http://schemas.microsoft.com/office/drawing/2014/main" id="{D7DE2293-477D-2CFB-E4B9-95FF69145578}"/>
                </a:ext>
              </a:extLst>
            </p:cNvPr>
            <p:cNvSpPr/>
            <p:nvPr/>
          </p:nvSpPr>
          <p:spPr>
            <a:xfrm>
              <a:off x="5453300" y="3832371"/>
              <a:ext cx="490591" cy="3032973"/>
            </a:xfrm>
            <a:prstGeom prst="rect">
              <a:avLst/>
            </a:prstGeom>
            <a:no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grpSp>
      <p:grpSp>
        <p:nvGrpSpPr>
          <p:cNvPr id="8" name="Group 7">
            <a:extLst>
              <a:ext uri="{FF2B5EF4-FFF2-40B4-BE49-F238E27FC236}">
                <a16:creationId xmlns:a16="http://schemas.microsoft.com/office/drawing/2014/main" id="{9BBA809B-A597-1F08-09CB-DCBB9CCDF586}"/>
              </a:ext>
            </a:extLst>
          </p:cNvPr>
          <p:cNvGrpSpPr/>
          <p:nvPr/>
        </p:nvGrpSpPr>
        <p:grpSpPr>
          <a:xfrm>
            <a:off x="192549" y="1373055"/>
            <a:ext cx="5427360" cy="3106957"/>
            <a:chOff x="2622720" y="616818"/>
            <a:chExt cx="6567106" cy="3759417"/>
          </a:xfrm>
        </p:grpSpPr>
        <p:cxnSp>
          <p:nvCxnSpPr>
            <p:cNvPr id="9" name="Straight Arrow Connector 8">
              <a:extLst>
                <a:ext uri="{FF2B5EF4-FFF2-40B4-BE49-F238E27FC236}">
                  <a16:creationId xmlns:a16="http://schemas.microsoft.com/office/drawing/2014/main" id="{6D118588-D8EA-8212-4D4B-7DF860E530D0}"/>
                </a:ext>
              </a:extLst>
            </p:cNvPr>
            <p:cNvCxnSpPr>
              <a:cxnSpLocks/>
            </p:cNvCxnSpPr>
            <p:nvPr/>
          </p:nvCxnSpPr>
          <p:spPr>
            <a:xfrm>
              <a:off x="3927397" y="1124242"/>
              <a:ext cx="0" cy="822960"/>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730AA7A-7AB1-0D05-5A46-FA9B8E084D47}"/>
                </a:ext>
              </a:extLst>
            </p:cNvPr>
            <p:cNvSpPr txBox="1"/>
            <p:nvPr/>
          </p:nvSpPr>
          <p:spPr>
            <a:xfrm>
              <a:off x="2622720" y="616818"/>
              <a:ext cx="4077498" cy="446892"/>
            </a:xfrm>
            <a:prstGeom prst="rect">
              <a:avLst/>
            </a:prstGeom>
            <a:noFill/>
          </p:spPr>
          <p:txBody>
            <a:bodyPr wrap="none" rtlCol="0">
              <a:spAutoFit/>
            </a:bodyPr>
            <a:lstStyle/>
            <a:p>
              <a:r>
                <a:rPr lang="en-US" b="1" dirty="0">
                  <a:latin typeface="Verdana" panose="020B0604030504040204" pitchFamily="34" charset="0"/>
                  <a:ea typeface="Verdana" panose="020B0604030504040204" pitchFamily="34" charset="0"/>
                  <a:cs typeface="Verdana" panose="020B0604030504040204" pitchFamily="34" charset="0"/>
                </a:rPr>
                <a:t>Diagnosis of lung cancer</a:t>
              </a:r>
            </a:p>
          </p:txBody>
        </p:sp>
        <p:sp>
          <p:nvSpPr>
            <p:cNvPr id="11" name="TextBox 10">
              <a:extLst>
                <a:ext uri="{FF2B5EF4-FFF2-40B4-BE49-F238E27FC236}">
                  <a16:creationId xmlns:a16="http://schemas.microsoft.com/office/drawing/2014/main" id="{F3FAE40F-B321-C442-AC84-A923D2F3731C}"/>
                </a:ext>
              </a:extLst>
            </p:cNvPr>
            <p:cNvSpPr txBox="1"/>
            <p:nvPr/>
          </p:nvSpPr>
          <p:spPr>
            <a:xfrm>
              <a:off x="4438907" y="1074458"/>
              <a:ext cx="1656137" cy="335169"/>
            </a:xfrm>
            <a:prstGeom prst="rect">
              <a:avLst/>
            </a:prstGeom>
            <a:noFill/>
          </p:spPr>
          <p:txBody>
            <a:bodyPr wrap="none" rtlCol="0">
              <a:spAutoFit/>
            </a:bodyPr>
            <a:lstStyle/>
            <a:p>
              <a:r>
                <a:rPr lang="en-US" sz="1200" dirty="0">
                  <a:solidFill>
                    <a:schemeClr val="accent1"/>
                  </a:solidFill>
                  <a:latin typeface="Verdana" panose="020B0604030504040204" pitchFamily="34" charset="0"/>
                  <a:ea typeface="Verdana" panose="020B0604030504040204" pitchFamily="34" charset="0"/>
                  <a:cs typeface="Verdana" panose="020B0604030504040204" pitchFamily="34" charset="0"/>
                </a:rPr>
                <a:t>Pembrolizumab</a:t>
              </a:r>
            </a:p>
          </p:txBody>
        </p:sp>
        <p:cxnSp>
          <p:nvCxnSpPr>
            <p:cNvPr id="12" name="Straight Arrow Connector 11">
              <a:extLst>
                <a:ext uri="{FF2B5EF4-FFF2-40B4-BE49-F238E27FC236}">
                  <a16:creationId xmlns:a16="http://schemas.microsoft.com/office/drawing/2014/main" id="{FBA9C4EE-A769-29F9-BDB3-7B8F556E144A}"/>
                </a:ext>
              </a:extLst>
            </p:cNvPr>
            <p:cNvCxnSpPr>
              <a:cxnSpLocks/>
            </p:cNvCxnSpPr>
            <p:nvPr/>
          </p:nvCxnSpPr>
          <p:spPr>
            <a:xfrm>
              <a:off x="5162494" y="1413572"/>
              <a:ext cx="0" cy="530352"/>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487F487-289D-EE25-5552-D4E6A272917A}"/>
                </a:ext>
              </a:extLst>
            </p:cNvPr>
            <p:cNvCxnSpPr>
              <a:cxnSpLocks/>
            </p:cNvCxnSpPr>
            <p:nvPr/>
          </p:nvCxnSpPr>
          <p:spPr>
            <a:xfrm>
              <a:off x="5676083" y="1630183"/>
              <a:ext cx="0" cy="320040"/>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1E431F0-64D1-0B12-0727-C728D034814D}"/>
                </a:ext>
              </a:extLst>
            </p:cNvPr>
            <p:cNvSpPr txBox="1"/>
            <p:nvPr/>
          </p:nvSpPr>
          <p:spPr>
            <a:xfrm>
              <a:off x="5181843" y="1284635"/>
              <a:ext cx="4007983" cy="335169"/>
            </a:xfrm>
            <a:prstGeom prst="rect">
              <a:avLst/>
            </a:prstGeom>
            <a:noFill/>
          </p:spPr>
          <p:txBody>
            <a:bodyPr wrap="none" rtlCol="0">
              <a:spAutoFit/>
            </a:bodyPr>
            <a:lstStyle/>
            <a:p>
              <a:r>
                <a:rPr lang="en-US" sz="1200" dirty="0">
                  <a:solidFill>
                    <a:schemeClr val="accent1"/>
                  </a:solidFill>
                  <a:latin typeface="Verdana" panose="020B0604030504040204" pitchFamily="34" charset="0"/>
                  <a:ea typeface="Verdana" panose="020B0604030504040204" pitchFamily="34" charset="0"/>
                  <a:cs typeface="Verdana" panose="020B0604030504040204" pitchFamily="34" charset="0"/>
                </a:rPr>
                <a:t>Carboplatin/Pemetrexed/Pembrolizumab</a:t>
              </a:r>
            </a:p>
          </p:txBody>
        </p:sp>
        <p:sp>
          <p:nvSpPr>
            <p:cNvPr id="15" name="TextBox 14">
              <a:extLst>
                <a:ext uri="{FF2B5EF4-FFF2-40B4-BE49-F238E27FC236}">
                  <a16:creationId xmlns:a16="http://schemas.microsoft.com/office/drawing/2014/main" id="{477AF21E-AD53-3A2C-5D7B-910EFFA56BCE}"/>
                </a:ext>
              </a:extLst>
            </p:cNvPr>
            <p:cNvSpPr txBox="1"/>
            <p:nvPr/>
          </p:nvSpPr>
          <p:spPr>
            <a:xfrm>
              <a:off x="5787560" y="1566322"/>
              <a:ext cx="1102722" cy="335169"/>
            </a:xfrm>
            <a:prstGeom prst="rect">
              <a:avLst/>
            </a:prstGeom>
            <a:noFill/>
          </p:spPr>
          <p:txBody>
            <a:bodyPr wrap="none" rtlCol="0">
              <a:spAutoFit/>
            </a:bodyPr>
            <a:lstStyle/>
            <a:p>
              <a:r>
                <a:rPr lang="en-US" sz="1200" dirty="0">
                  <a:solidFill>
                    <a:schemeClr val="accent1"/>
                  </a:solidFill>
                  <a:latin typeface="Verdana" panose="020B0604030504040204" pitchFamily="34" charset="0"/>
                  <a:ea typeface="Verdana" panose="020B0604030504040204" pitchFamily="34" charset="0"/>
                  <a:cs typeface="Verdana" panose="020B0604030504040204" pitchFamily="34" charset="0"/>
                </a:rPr>
                <a:t>Sotorasib</a:t>
              </a:r>
            </a:p>
          </p:txBody>
        </p:sp>
        <p:cxnSp>
          <p:nvCxnSpPr>
            <p:cNvPr id="16" name="Straight Arrow Connector 15">
              <a:extLst>
                <a:ext uri="{FF2B5EF4-FFF2-40B4-BE49-F238E27FC236}">
                  <a16:creationId xmlns:a16="http://schemas.microsoft.com/office/drawing/2014/main" id="{C0240EC4-7098-4743-894A-588D6ED3C2F1}"/>
                </a:ext>
              </a:extLst>
            </p:cNvPr>
            <p:cNvCxnSpPr>
              <a:cxnSpLocks/>
            </p:cNvCxnSpPr>
            <p:nvPr/>
          </p:nvCxnSpPr>
          <p:spPr>
            <a:xfrm>
              <a:off x="6225946" y="1805330"/>
              <a:ext cx="0" cy="146304"/>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47D2717-8C9E-4413-68A7-39FC7D0D38F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11862"/>
            <a:stretch/>
          </p:blipFill>
          <p:spPr>
            <a:xfrm>
              <a:off x="2955033" y="1970756"/>
              <a:ext cx="4863493" cy="2405479"/>
            </a:xfrm>
            <a:prstGeom prst="wedgeRoundRectCallout">
              <a:avLst/>
            </a:prstGeom>
            <a:ln w="25400">
              <a:solidFill>
                <a:schemeClr val="accent1">
                  <a:shade val="50000"/>
                </a:schemeClr>
              </a:solidFill>
              <a:prstDash val="sysDash"/>
            </a:ln>
          </p:spPr>
        </p:pic>
        <p:sp>
          <p:nvSpPr>
            <p:cNvPr id="18" name="TextBox 17">
              <a:extLst>
                <a:ext uri="{FF2B5EF4-FFF2-40B4-BE49-F238E27FC236}">
                  <a16:creationId xmlns:a16="http://schemas.microsoft.com/office/drawing/2014/main" id="{61489241-69A4-2868-11CF-0FD2625BA068}"/>
                </a:ext>
              </a:extLst>
            </p:cNvPr>
            <p:cNvSpPr txBox="1"/>
            <p:nvPr/>
          </p:nvSpPr>
          <p:spPr>
            <a:xfrm>
              <a:off x="6829060" y="1560347"/>
              <a:ext cx="1149273" cy="335169"/>
            </a:xfrm>
            <a:prstGeom prst="rect">
              <a:avLst/>
            </a:prstGeom>
            <a:noFill/>
          </p:spPr>
          <p:txBody>
            <a:bodyPr wrap="none" rtlCol="0">
              <a:spAutoFit/>
            </a:bodyPr>
            <a:lstStyle/>
            <a:p>
              <a:r>
                <a:rPr lang="en-US" sz="1200" dirty="0">
                  <a:solidFill>
                    <a:schemeClr val="accent1"/>
                  </a:solidFill>
                  <a:latin typeface="Verdana" panose="020B0604030504040204" pitchFamily="34" charset="0"/>
                  <a:ea typeface="Verdana" panose="020B0604030504040204" pitchFamily="34" charset="0"/>
                  <a:cs typeface="Verdana" panose="020B0604030504040204" pitchFamily="34" charset="0"/>
                </a:rPr>
                <a:t>Adagrasib</a:t>
              </a:r>
            </a:p>
          </p:txBody>
        </p:sp>
        <p:cxnSp>
          <p:nvCxnSpPr>
            <p:cNvPr id="19" name="Straight Arrow Connector 18">
              <a:extLst>
                <a:ext uri="{FF2B5EF4-FFF2-40B4-BE49-F238E27FC236}">
                  <a16:creationId xmlns:a16="http://schemas.microsoft.com/office/drawing/2014/main" id="{9919AEC8-0AE2-3026-809D-3D27361CEC8B}"/>
                </a:ext>
              </a:extLst>
            </p:cNvPr>
            <p:cNvCxnSpPr>
              <a:cxnSpLocks/>
            </p:cNvCxnSpPr>
            <p:nvPr/>
          </p:nvCxnSpPr>
          <p:spPr>
            <a:xfrm>
              <a:off x="7191927" y="1815287"/>
              <a:ext cx="0" cy="146304"/>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72FCB2AF-842A-37E3-28CC-373B78BAEE29}"/>
              </a:ext>
            </a:extLst>
          </p:cNvPr>
          <p:cNvGrpSpPr/>
          <p:nvPr/>
        </p:nvGrpSpPr>
        <p:grpSpPr>
          <a:xfrm>
            <a:off x="5889688" y="5766549"/>
            <a:ext cx="2011001" cy="753486"/>
            <a:chOff x="10448975" y="6104514"/>
            <a:chExt cx="2011001" cy="753486"/>
          </a:xfrm>
        </p:grpSpPr>
        <p:sp>
          <p:nvSpPr>
            <p:cNvPr id="21" name="TextBox 20">
              <a:extLst>
                <a:ext uri="{FF2B5EF4-FFF2-40B4-BE49-F238E27FC236}">
                  <a16:creationId xmlns:a16="http://schemas.microsoft.com/office/drawing/2014/main" id="{4D2088F7-B8D5-505E-B533-701E01E52B0F}"/>
                </a:ext>
              </a:extLst>
            </p:cNvPr>
            <p:cNvSpPr txBox="1"/>
            <p:nvPr/>
          </p:nvSpPr>
          <p:spPr>
            <a:xfrm>
              <a:off x="10643374" y="6104514"/>
              <a:ext cx="1451038" cy="307777"/>
            </a:xfrm>
            <a:prstGeom prst="rect">
              <a:avLst/>
            </a:prstGeom>
            <a:noFill/>
          </p:spPr>
          <p:txBody>
            <a:bodyPr wrap="non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HIV copies/ml</a:t>
              </a:r>
            </a:p>
          </p:txBody>
        </p:sp>
        <p:sp>
          <p:nvSpPr>
            <p:cNvPr id="22" name="TextBox 21">
              <a:extLst>
                <a:ext uri="{FF2B5EF4-FFF2-40B4-BE49-F238E27FC236}">
                  <a16:creationId xmlns:a16="http://schemas.microsoft.com/office/drawing/2014/main" id="{7FA0700E-3518-306F-8913-4BE9FD2F7465}"/>
                </a:ext>
              </a:extLst>
            </p:cNvPr>
            <p:cNvSpPr txBox="1"/>
            <p:nvPr/>
          </p:nvSpPr>
          <p:spPr>
            <a:xfrm>
              <a:off x="10643375" y="6338037"/>
              <a:ext cx="1653017" cy="307777"/>
            </a:xfrm>
            <a:prstGeom prst="rect">
              <a:avLst/>
            </a:prstGeom>
            <a:noFill/>
          </p:spPr>
          <p:txBody>
            <a:bodyPr wrap="non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Undetectable VL</a:t>
              </a:r>
            </a:p>
          </p:txBody>
        </p:sp>
        <p:sp>
          <p:nvSpPr>
            <p:cNvPr id="23" name="TextBox 22">
              <a:extLst>
                <a:ext uri="{FF2B5EF4-FFF2-40B4-BE49-F238E27FC236}">
                  <a16:creationId xmlns:a16="http://schemas.microsoft.com/office/drawing/2014/main" id="{29AE7DCF-0CB2-4079-F5A0-5B56C21F14BC}"/>
                </a:ext>
              </a:extLst>
            </p:cNvPr>
            <p:cNvSpPr txBox="1"/>
            <p:nvPr/>
          </p:nvSpPr>
          <p:spPr>
            <a:xfrm>
              <a:off x="10646979" y="6550223"/>
              <a:ext cx="1812997" cy="307777"/>
            </a:xfrm>
            <a:prstGeom prst="rect">
              <a:avLst/>
            </a:prstGeom>
            <a:noFill/>
          </p:spPr>
          <p:txBody>
            <a:bodyPr wrap="non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CD4+ T-cell count</a:t>
              </a:r>
            </a:p>
          </p:txBody>
        </p:sp>
        <p:pic>
          <p:nvPicPr>
            <p:cNvPr id="24" name="Picture 23">
              <a:extLst>
                <a:ext uri="{FF2B5EF4-FFF2-40B4-BE49-F238E27FC236}">
                  <a16:creationId xmlns:a16="http://schemas.microsoft.com/office/drawing/2014/main" id="{8D170C67-B739-366A-3998-ED5F75C8FEC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448975" y="6165015"/>
              <a:ext cx="202135" cy="181637"/>
            </a:xfrm>
            <a:prstGeom prst="rect">
              <a:avLst/>
            </a:prstGeom>
          </p:spPr>
        </p:pic>
        <p:pic>
          <p:nvPicPr>
            <p:cNvPr id="25" name="Picture 24">
              <a:extLst>
                <a:ext uri="{FF2B5EF4-FFF2-40B4-BE49-F238E27FC236}">
                  <a16:creationId xmlns:a16="http://schemas.microsoft.com/office/drawing/2014/main" id="{AA7017B8-54A6-4B8D-CDA9-7CE98037799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448975" y="6622025"/>
              <a:ext cx="202135" cy="181637"/>
            </a:xfrm>
            <a:prstGeom prst="rect">
              <a:avLst/>
            </a:prstGeom>
          </p:spPr>
        </p:pic>
        <p:pic>
          <p:nvPicPr>
            <p:cNvPr id="26" name="Picture 25">
              <a:extLst>
                <a:ext uri="{FF2B5EF4-FFF2-40B4-BE49-F238E27FC236}">
                  <a16:creationId xmlns:a16="http://schemas.microsoft.com/office/drawing/2014/main" id="{1F7810D8-BDC2-F280-736E-F8697E78907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448975" y="6393642"/>
              <a:ext cx="202135" cy="181637"/>
            </a:xfrm>
            <a:prstGeom prst="rect">
              <a:avLst/>
            </a:prstGeom>
          </p:spPr>
        </p:pic>
      </p:grpSp>
      <p:pic>
        <p:nvPicPr>
          <p:cNvPr id="4" name="Picture 3">
            <a:extLst>
              <a:ext uri="{FF2B5EF4-FFF2-40B4-BE49-F238E27FC236}">
                <a16:creationId xmlns:a16="http://schemas.microsoft.com/office/drawing/2014/main" id="{971DB414-FA87-2D7E-1A96-EEFC54D22B9E}"/>
              </a:ext>
            </a:extLst>
          </p:cNvPr>
          <p:cNvPicPr>
            <a:picLocks noChangeAspect="1"/>
          </p:cNvPicPr>
          <p:nvPr/>
        </p:nvPicPr>
        <p:blipFill>
          <a:blip r:embed="rId8" cstate="print">
            <a:extLst>
              <a:ext uri="{28A0092B-C50C-407E-A947-70E740481C1C}">
                <a14:useLocalDpi xmlns:a14="http://schemas.microsoft.com/office/drawing/2010/main"/>
              </a:ext>
            </a:extLst>
          </a:blip>
          <a:srcRect l="-1567"/>
          <a:stretch>
            <a:fillRect/>
          </a:stretch>
        </p:blipFill>
        <p:spPr>
          <a:xfrm>
            <a:off x="8215864" y="362069"/>
            <a:ext cx="3678250" cy="6417456"/>
          </a:xfrm>
          <a:prstGeom prst="rect">
            <a:avLst/>
          </a:prstGeom>
        </p:spPr>
      </p:pic>
      <p:grpSp>
        <p:nvGrpSpPr>
          <p:cNvPr id="27" name="Grupo 1">
            <a:extLst>
              <a:ext uri="{FF2B5EF4-FFF2-40B4-BE49-F238E27FC236}">
                <a16:creationId xmlns:a16="http://schemas.microsoft.com/office/drawing/2014/main" id="{917A7FAD-31EC-9951-3EFF-52E7F951CBB5}"/>
              </a:ext>
            </a:extLst>
          </p:cNvPr>
          <p:cNvGrpSpPr/>
          <p:nvPr/>
        </p:nvGrpSpPr>
        <p:grpSpPr>
          <a:xfrm>
            <a:off x="0" y="0"/>
            <a:ext cx="12192000" cy="200515"/>
            <a:chOff x="0" y="0"/>
            <a:chExt cx="12192000" cy="200515"/>
          </a:xfrm>
        </p:grpSpPr>
        <p:sp>
          <p:nvSpPr>
            <p:cNvPr id="28" name="Rectángulo 3">
              <a:extLst>
                <a:ext uri="{FF2B5EF4-FFF2-40B4-BE49-F238E27FC236}">
                  <a16:creationId xmlns:a16="http://schemas.microsoft.com/office/drawing/2014/main" id="{5BEA4D48-534A-1744-797F-389D6B87DC19}"/>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9" name="Rectángulo 4">
              <a:extLst>
                <a:ext uri="{FF2B5EF4-FFF2-40B4-BE49-F238E27FC236}">
                  <a16:creationId xmlns:a16="http://schemas.microsoft.com/office/drawing/2014/main" id="{9B80B588-97CE-47EE-174B-5AF1CF3D00BB}"/>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0" name="Rectángulo 7">
              <a:extLst>
                <a:ext uri="{FF2B5EF4-FFF2-40B4-BE49-F238E27FC236}">
                  <a16:creationId xmlns:a16="http://schemas.microsoft.com/office/drawing/2014/main" id="{0105FF1B-60DE-B3E1-6E70-0849DE740366}"/>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1" name="Rectángulo 8">
              <a:extLst>
                <a:ext uri="{FF2B5EF4-FFF2-40B4-BE49-F238E27FC236}">
                  <a16:creationId xmlns:a16="http://schemas.microsoft.com/office/drawing/2014/main" id="{61B5B6E4-BB80-5027-FA3D-97553FE42506}"/>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2" name="Rectángulo 9">
              <a:extLst>
                <a:ext uri="{FF2B5EF4-FFF2-40B4-BE49-F238E27FC236}">
                  <a16:creationId xmlns:a16="http://schemas.microsoft.com/office/drawing/2014/main" id="{71B677A8-89EC-6785-D762-59DAA2593F5F}"/>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3" name="Rectángulo 10">
              <a:extLst>
                <a:ext uri="{FF2B5EF4-FFF2-40B4-BE49-F238E27FC236}">
                  <a16:creationId xmlns:a16="http://schemas.microsoft.com/office/drawing/2014/main" id="{2309CE6F-EAE5-0553-151E-8819A3724F5C}"/>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3989467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7F5CD-B6DE-BE97-61F7-33A0896C516B}"/>
            </a:ext>
          </a:extLst>
        </p:cNvPr>
        <p:cNvGrpSpPr/>
        <p:nvPr/>
      </p:nvGrpSpPr>
      <p:grpSpPr>
        <a:xfrm>
          <a:off x="0" y="0"/>
          <a:ext cx="0" cy="0"/>
          <a:chOff x="0" y="0"/>
          <a:chExt cx="0" cy="0"/>
        </a:xfrm>
      </p:grpSpPr>
      <p:grpSp>
        <p:nvGrpSpPr>
          <p:cNvPr id="30" name="Grupo 29">
            <a:extLst>
              <a:ext uri="{FF2B5EF4-FFF2-40B4-BE49-F238E27FC236}">
                <a16:creationId xmlns:a16="http://schemas.microsoft.com/office/drawing/2014/main" id="{2EF2685E-82D4-C136-477B-F2944BABD307}"/>
              </a:ext>
            </a:extLst>
          </p:cNvPr>
          <p:cNvGrpSpPr/>
          <p:nvPr/>
        </p:nvGrpSpPr>
        <p:grpSpPr>
          <a:xfrm>
            <a:off x="0" y="0"/>
            <a:ext cx="12192000" cy="1135627"/>
            <a:chOff x="0" y="0"/>
            <a:chExt cx="12192000" cy="1135627"/>
          </a:xfrm>
        </p:grpSpPr>
        <p:grpSp>
          <p:nvGrpSpPr>
            <p:cNvPr id="35" name="Grupo 34">
              <a:extLst>
                <a:ext uri="{FF2B5EF4-FFF2-40B4-BE49-F238E27FC236}">
                  <a16:creationId xmlns:a16="http://schemas.microsoft.com/office/drawing/2014/main" id="{2760AF29-CFB0-23F7-8FED-0F9046F870F5}"/>
                </a:ext>
              </a:extLst>
            </p:cNvPr>
            <p:cNvGrpSpPr/>
            <p:nvPr/>
          </p:nvGrpSpPr>
          <p:grpSpPr>
            <a:xfrm>
              <a:off x="0" y="0"/>
              <a:ext cx="12192000" cy="200515"/>
              <a:chOff x="0" y="0"/>
              <a:chExt cx="12192000" cy="200515"/>
            </a:xfrm>
          </p:grpSpPr>
          <p:sp>
            <p:nvSpPr>
              <p:cNvPr id="36" name="Rectángulo 35">
                <a:extLst>
                  <a:ext uri="{FF2B5EF4-FFF2-40B4-BE49-F238E27FC236}">
                    <a16:creationId xmlns:a16="http://schemas.microsoft.com/office/drawing/2014/main" id="{6C074635-0927-7924-6598-8BF8AB5AB92A}"/>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7" name="Rectángulo 36">
                <a:extLst>
                  <a:ext uri="{FF2B5EF4-FFF2-40B4-BE49-F238E27FC236}">
                    <a16:creationId xmlns:a16="http://schemas.microsoft.com/office/drawing/2014/main" id="{D5E0F9E9-E533-1819-2934-B1E7B35528E5}"/>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8" name="Rectángulo 37">
                <a:extLst>
                  <a:ext uri="{FF2B5EF4-FFF2-40B4-BE49-F238E27FC236}">
                    <a16:creationId xmlns:a16="http://schemas.microsoft.com/office/drawing/2014/main" id="{5F381147-54F6-1D8D-1D18-EA322D0349B1}"/>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9" name="Rectángulo 38">
                <a:extLst>
                  <a:ext uri="{FF2B5EF4-FFF2-40B4-BE49-F238E27FC236}">
                    <a16:creationId xmlns:a16="http://schemas.microsoft.com/office/drawing/2014/main" id="{44DABF8C-4E75-95A7-03C6-2C162FDE1AB1}"/>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40" name="Rectángulo 39">
                <a:extLst>
                  <a:ext uri="{FF2B5EF4-FFF2-40B4-BE49-F238E27FC236}">
                    <a16:creationId xmlns:a16="http://schemas.microsoft.com/office/drawing/2014/main" id="{7A917BD2-89E4-A703-765F-940ECE71CF46}"/>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41" name="Rectángulo 40">
                <a:extLst>
                  <a:ext uri="{FF2B5EF4-FFF2-40B4-BE49-F238E27FC236}">
                    <a16:creationId xmlns:a16="http://schemas.microsoft.com/office/drawing/2014/main" id="{B7ED5641-5314-4D81-54F9-DEBF9BB2732C}"/>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grpSp>
        <p:pic>
          <p:nvPicPr>
            <p:cNvPr id="32" name="Picture 2">
              <a:extLst>
                <a:ext uri="{FF2B5EF4-FFF2-40B4-BE49-F238E27FC236}">
                  <a16:creationId xmlns:a16="http://schemas.microsoft.com/office/drawing/2014/main" id="{53356690-A29C-6D77-6926-9DCBD36B355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grpSp>
      <p:sp>
        <p:nvSpPr>
          <p:cNvPr id="4" name="Title 1">
            <a:extLst>
              <a:ext uri="{FF2B5EF4-FFF2-40B4-BE49-F238E27FC236}">
                <a16:creationId xmlns:a16="http://schemas.microsoft.com/office/drawing/2014/main" id="{DF59F8F0-C95E-F410-A459-F04F73A19378}"/>
              </a:ext>
            </a:extLst>
          </p:cNvPr>
          <p:cNvSpPr txBox="1">
            <a:spLocks/>
          </p:cNvSpPr>
          <p:nvPr/>
        </p:nvSpPr>
        <p:spPr>
          <a:xfrm>
            <a:off x="442913" y="552436"/>
            <a:ext cx="8891914" cy="759817"/>
          </a:xfrm>
          <a:prstGeom prst="rect">
            <a:avLst/>
          </a:prstGeom>
        </p:spPr>
        <p:txBody>
          <a:bodyPr lIns="0" tIns="0" rIns="0" bIns="0" anchor="t"/>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pPr marL="0" marR="10795" lvl="0" indent="0" algn="l" defTabSz="914400" rtl="0" eaLnBrk="1" fontAlgn="auto" latinLnBrk="0" hangingPunct="1">
              <a:lnSpc>
                <a:spcPct val="100000"/>
              </a:lnSpc>
              <a:spcBef>
                <a:spcPts val="425"/>
              </a:spcBef>
              <a:spcAft>
                <a:spcPts val="0"/>
              </a:spcAft>
              <a:buClrTx/>
              <a:buSzTx/>
              <a:buFontTx/>
              <a:buNone/>
              <a:tabLst/>
              <a:defRPr/>
            </a:pPr>
            <a:endParaRPr kumimoji="0" lang="es-MX" sz="3600" b="1" i="0" u="none" strike="noStrike" kern="1200" cap="none" spc="-60" normalizeH="0" baseline="0" noProof="0" dirty="0">
              <a:ln>
                <a:noFill/>
              </a:ln>
              <a:solidFill>
                <a:srgbClr val="CC0022"/>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 name="Title 1">
            <a:extLst>
              <a:ext uri="{FF2B5EF4-FFF2-40B4-BE49-F238E27FC236}">
                <a16:creationId xmlns:a16="http://schemas.microsoft.com/office/drawing/2014/main" id="{7BA7D40C-C547-6515-DE05-BCE9C35E7547}"/>
              </a:ext>
            </a:extLst>
          </p:cNvPr>
          <p:cNvSpPr txBox="1">
            <a:spLocks/>
          </p:cNvSpPr>
          <p:nvPr/>
        </p:nvSpPr>
        <p:spPr>
          <a:xfrm>
            <a:off x="1671170" y="824560"/>
            <a:ext cx="8568534" cy="2444680"/>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CAR-T cell-secreted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bNAbs</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a:t>
            </a:r>
            <a:b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b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mediate Fc-effector functions and reduce viral load in humanized mouse model of HIV infection </a:t>
            </a:r>
            <a:endParaRPr kumimoji="0" lang="en-GB" sz="3200" b="1" i="0" u="none" strike="noStrike" kern="1200" cap="none" spc="0" normalizeH="0" baseline="0" noProof="0" dirty="0">
              <a:ln>
                <a:noFill/>
              </a:ln>
              <a:solidFill>
                <a:srgbClr val="C00000"/>
              </a:solidFill>
              <a:effectLst/>
              <a:uLnTx/>
              <a:uFillTx/>
              <a:latin typeface="Calibri" panose="020F0502020204030204"/>
              <a:ea typeface="+mj-ea"/>
              <a:cs typeface="+mj-cs"/>
            </a:endParaRPr>
          </a:p>
        </p:txBody>
      </p:sp>
      <p:sp>
        <p:nvSpPr>
          <p:cNvPr id="5" name="ZoneTexte 4">
            <a:extLst>
              <a:ext uri="{FF2B5EF4-FFF2-40B4-BE49-F238E27FC236}">
                <a16:creationId xmlns:a16="http://schemas.microsoft.com/office/drawing/2014/main" id="{984B3CE2-C6F1-BBD5-9710-107BE5FC51AB}"/>
              </a:ext>
            </a:extLst>
          </p:cNvPr>
          <p:cNvSpPr txBox="1"/>
          <p:nvPr/>
        </p:nvSpPr>
        <p:spPr>
          <a:xfrm>
            <a:off x="648294" y="3058762"/>
            <a:ext cx="108954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2400" b="0" i="0" u="none" strike="noStrike" kern="1200" cap="none" spc="0" normalizeH="0" baseline="0" noProof="0" dirty="0">
                <a:ln>
                  <a:noFill/>
                </a:ln>
                <a:solidFill>
                  <a:prstClr val="black"/>
                </a:solidFill>
                <a:effectLst/>
                <a:uLnTx/>
                <a:uFillTx/>
                <a:latin typeface="Calibri" panose="020F0502020204030204"/>
                <a:ea typeface="+mn-ea"/>
                <a:cs typeface="+mn-cs"/>
              </a:rPr>
              <a:t>Fonctions effectrices des CAR-T sécrétant des </a:t>
            </a:r>
            <a:r>
              <a:rPr kumimoji="0" lang="fr-CH" sz="2400" b="0" i="0" u="none" strike="noStrike" kern="1200" cap="none" spc="0" normalizeH="0" baseline="0" noProof="0" dirty="0" err="1">
                <a:ln>
                  <a:noFill/>
                </a:ln>
                <a:solidFill>
                  <a:prstClr val="black"/>
                </a:solidFill>
                <a:effectLst/>
                <a:uLnTx/>
                <a:uFillTx/>
                <a:latin typeface="Calibri" panose="020F0502020204030204"/>
                <a:ea typeface="+mn-ea"/>
                <a:cs typeface="+mn-cs"/>
              </a:rPr>
              <a:t>bNAbs</a:t>
            </a:r>
            <a:r>
              <a:rPr kumimoji="0" lang="fr-CH" sz="2400" b="0" i="0" u="none" strike="noStrike" kern="1200" cap="none" spc="0" normalizeH="0" baseline="0" noProof="0" dirty="0">
                <a:ln>
                  <a:noFill/>
                </a:ln>
                <a:solidFill>
                  <a:prstClr val="black"/>
                </a:solidFill>
                <a:effectLst/>
                <a:uLnTx/>
                <a:uFillTx/>
                <a:latin typeface="Calibri" panose="020F0502020204030204"/>
                <a:ea typeface="+mn-ea"/>
                <a:cs typeface="+mn-cs"/>
              </a:rPr>
              <a:t> et réduction de la charge virale dans un modèle murin humanisé du VIH</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13">
            <a:extLst>
              <a:ext uri="{FF2B5EF4-FFF2-40B4-BE49-F238E27FC236}">
                <a16:creationId xmlns:a16="http://schemas.microsoft.com/office/drawing/2014/main" id="{C865C21E-7E06-387F-D2DC-96CD6C5C20FA}"/>
              </a:ext>
            </a:extLst>
          </p:cNvPr>
          <p:cNvSpPr txBox="1"/>
          <p:nvPr/>
        </p:nvSpPr>
        <p:spPr>
          <a:xfrm>
            <a:off x="421491" y="4170501"/>
            <a:ext cx="1171786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sng" strike="noStrike" kern="1200" cap="none" spc="0" normalizeH="0" baseline="0" noProof="0" dirty="0">
                <a:ln>
                  <a:noFill/>
                </a:ln>
                <a:solidFill>
                  <a:srgbClr val="000000"/>
                </a:solidFill>
                <a:effectLst/>
                <a:uLnTx/>
                <a:uFillTx/>
                <a:latin typeface="Verdana"/>
                <a:ea typeface="+mn-ea"/>
                <a:cs typeface="+mn-cs"/>
              </a:rPr>
              <a:t>Z</a:t>
            </a:r>
            <a:r>
              <a:rPr kumimoji="0" lang="en-GB" sz="2800" b="0" i="0" u="sng" strike="noStrike" kern="1200" cap="none" spc="0" normalizeH="0" baseline="0" noProof="0" dirty="0">
                <a:ln>
                  <a:noFill/>
                </a:ln>
                <a:solidFill>
                  <a:srgbClr val="000000"/>
                </a:solidFill>
                <a:effectLst/>
                <a:uLnTx/>
                <a:uFillTx/>
                <a:latin typeface="Verdana"/>
                <a:ea typeface="+mn-ea"/>
                <a:cs typeface="+mn-cs"/>
              </a:rPr>
              <a:t>.</a:t>
            </a:r>
            <a:r>
              <a:rPr kumimoji="0" lang="en-GB" sz="1600" b="0" i="0" u="sng" strike="noStrike" kern="1200" cap="none" spc="0" normalizeH="0" baseline="0" noProof="0" dirty="0">
                <a:ln>
                  <a:noFill/>
                </a:ln>
                <a:solidFill>
                  <a:srgbClr val="000000"/>
                </a:solidFill>
                <a:effectLst/>
                <a:uLnTx/>
                <a:uFillTx/>
                <a:latin typeface="Verdana"/>
                <a:ea typeface="+mn-ea"/>
                <a:cs typeface="+mn-cs"/>
              </a:rPr>
              <a:t>Stylianidou</a:t>
            </a:r>
            <a:r>
              <a:rPr kumimoji="0" lang="en-GB" sz="1600" b="0" i="0" u="none" strike="noStrike" kern="1200" cap="none" spc="0" normalizeH="0" baseline="30000" noProof="0" dirty="0">
                <a:ln>
                  <a:noFill/>
                </a:ln>
                <a:solidFill>
                  <a:srgbClr val="000000"/>
                </a:solidFill>
                <a:effectLst/>
                <a:uLnTx/>
                <a:uFillTx/>
                <a:latin typeface="Verdana"/>
                <a:ea typeface="+mn-ea"/>
                <a:cs typeface="+mn-cs"/>
              </a:rPr>
              <a:t>1</a:t>
            </a:r>
            <a:r>
              <a:rPr kumimoji="0" lang="en-GB" sz="1600" b="0" i="0" u="none" strike="noStrike" kern="1200" cap="none" spc="0" normalizeH="0" baseline="0" noProof="0" dirty="0">
                <a:ln>
                  <a:noFill/>
                </a:ln>
                <a:solidFill>
                  <a:srgbClr val="000000"/>
                </a:solidFill>
                <a:effectLst/>
                <a:uLnTx/>
                <a:uFillTx/>
                <a:latin typeface="Verdana"/>
                <a:ea typeface="+mn-ea"/>
                <a:cs typeface="+mn-cs"/>
              </a:rPr>
              <a:t> , S. Gerlo</a:t>
            </a:r>
            <a:r>
              <a:rPr kumimoji="0" lang="en-GB" sz="1600" b="0" i="0" u="none" strike="noStrike" kern="1200" cap="none" spc="0" normalizeH="0" baseline="30000" noProof="0" dirty="0">
                <a:ln>
                  <a:noFill/>
                </a:ln>
                <a:solidFill>
                  <a:srgbClr val="000000"/>
                </a:solidFill>
                <a:effectLst/>
                <a:uLnTx/>
                <a:uFillTx/>
                <a:latin typeface="Verdana"/>
                <a:ea typeface="+mn-ea"/>
                <a:cs typeface="+mn-cs"/>
              </a:rPr>
              <a:t>1</a:t>
            </a:r>
            <a:r>
              <a:rPr kumimoji="0" lang="en-GB" sz="1600" b="0" i="0" u="none" strike="noStrike" kern="1200" cap="none" spc="0" normalizeH="0" baseline="0" noProof="0" dirty="0">
                <a:ln>
                  <a:noFill/>
                </a:ln>
                <a:solidFill>
                  <a:srgbClr val="000000"/>
                </a:solidFill>
                <a:effectLst/>
                <a:uLnTx/>
                <a:uFillTx/>
                <a:latin typeface="Verdana"/>
                <a:ea typeface="+mn-ea"/>
                <a:cs typeface="+mn-cs"/>
              </a:rPr>
              <a:t> , M. Wejda</a:t>
            </a:r>
            <a:r>
              <a:rPr kumimoji="0" lang="en-GB" sz="1600" b="0" i="0" u="none" strike="noStrike" kern="1200" cap="none" spc="0" normalizeH="0" baseline="30000" noProof="0" dirty="0">
                <a:ln>
                  <a:noFill/>
                </a:ln>
                <a:solidFill>
                  <a:srgbClr val="000000"/>
                </a:solidFill>
                <a:effectLst/>
                <a:uLnTx/>
                <a:uFillTx/>
                <a:latin typeface="Verdana"/>
                <a:ea typeface="+mn-ea"/>
                <a:cs typeface="+mn-cs"/>
              </a:rPr>
              <a:t>1</a:t>
            </a:r>
            <a:r>
              <a:rPr kumimoji="0" lang="en-GB" sz="1600" b="0" i="0" u="none" strike="noStrike" kern="1200" cap="none" spc="0" normalizeH="0" baseline="0" noProof="0" dirty="0">
                <a:ln>
                  <a:noFill/>
                </a:ln>
                <a:solidFill>
                  <a:srgbClr val="000000"/>
                </a:solidFill>
                <a:effectLst/>
                <a:uLnTx/>
                <a:uFillTx/>
                <a:latin typeface="Verdana"/>
                <a:ea typeface="+mn-ea"/>
                <a:cs typeface="+mn-cs"/>
              </a:rPr>
              <a:t> , E. Burg</a:t>
            </a:r>
            <a:r>
              <a:rPr kumimoji="0" lang="en-GB" sz="1600" b="0" i="0" u="none" strike="noStrike" kern="1200" cap="none" spc="0" normalizeH="0" baseline="30000" noProof="0" dirty="0">
                <a:ln>
                  <a:noFill/>
                </a:ln>
                <a:solidFill>
                  <a:srgbClr val="000000"/>
                </a:solidFill>
                <a:effectLst/>
                <a:uLnTx/>
                <a:uFillTx/>
                <a:latin typeface="Verdana"/>
                <a:ea typeface="+mn-ea"/>
                <a:cs typeface="+mn-cs"/>
              </a:rPr>
              <a:t>1</a:t>
            </a:r>
            <a:r>
              <a:rPr kumimoji="0" lang="en-GB" sz="1600" b="0" i="0" u="none" strike="noStrike" kern="1200" cap="none" spc="0" normalizeH="0" baseline="0" noProof="0" dirty="0">
                <a:ln>
                  <a:noFill/>
                </a:ln>
                <a:solidFill>
                  <a:srgbClr val="000000"/>
                </a:solidFill>
                <a:effectLst/>
                <a:uLnTx/>
                <a:uFillTx/>
                <a:latin typeface="Verdana"/>
                <a:ea typeface="+mn-ea"/>
                <a:cs typeface="+mn-cs"/>
              </a:rPr>
              <a:t> , E. De Smet</a:t>
            </a:r>
            <a:r>
              <a:rPr kumimoji="0" lang="en-GB" sz="1600" b="0" i="0" u="none" strike="noStrike" kern="1200" cap="none" spc="0" normalizeH="0" baseline="30000" noProof="0" dirty="0">
                <a:ln>
                  <a:noFill/>
                </a:ln>
                <a:solidFill>
                  <a:srgbClr val="000000"/>
                </a:solidFill>
                <a:effectLst/>
                <a:uLnTx/>
                <a:uFillTx/>
                <a:latin typeface="Verdana"/>
                <a:ea typeface="+mn-ea"/>
                <a:cs typeface="+mn-cs"/>
              </a:rPr>
              <a:t>1</a:t>
            </a:r>
            <a:r>
              <a:rPr kumimoji="0" lang="en-GB" sz="1600" b="0" i="0" u="none" strike="noStrike" kern="1200" cap="none" spc="0" normalizeH="0" baseline="0" noProof="0" dirty="0">
                <a:ln>
                  <a:noFill/>
                </a:ln>
                <a:solidFill>
                  <a:srgbClr val="000000"/>
                </a:solidFill>
                <a:effectLst/>
                <a:uLnTx/>
                <a:uFillTx/>
                <a:latin typeface="Verdana"/>
                <a:ea typeface="+mn-ea"/>
                <a:cs typeface="+mn-cs"/>
              </a:rPr>
              <a:t> , Y. Noppe</a:t>
            </a:r>
            <a:r>
              <a:rPr kumimoji="0" lang="en-GB" sz="1600" b="0" i="0" u="none" strike="noStrike" kern="1200" cap="none" spc="0" normalizeH="0" baseline="30000" noProof="0" dirty="0">
                <a:ln>
                  <a:noFill/>
                </a:ln>
                <a:solidFill>
                  <a:srgbClr val="000000"/>
                </a:solidFill>
                <a:effectLst/>
                <a:uLnTx/>
                <a:uFillTx/>
                <a:latin typeface="Verdana"/>
                <a:ea typeface="+mn-ea"/>
                <a:cs typeface="+mn-cs"/>
              </a:rPr>
              <a:t>1</a:t>
            </a:r>
            <a:r>
              <a:rPr kumimoji="0" lang="en-GB" sz="1600" b="0" i="0" u="none" strike="noStrike" kern="1200" cap="none" spc="0" normalizeH="0" baseline="0" noProof="0" dirty="0">
                <a:ln>
                  <a:noFill/>
                </a:ln>
                <a:solidFill>
                  <a:srgbClr val="000000"/>
                </a:solidFill>
                <a:effectLst/>
                <a:uLnTx/>
                <a:uFillTx/>
                <a:latin typeface="Verdana"/>
                <a:ea typeface="+mn-ea"/>
                <a:cs typeface="+mn-cs"/>
              </a:rPr>
              <a:t> , L. Vandekerckhove</a:t>
            </a:r>
            <a:r>
              <a:rPr kumimoji="0" lang="en-GB" sz="1600" b="0" i="0" u="none" strike="noStrike" kern="1200" cap="none" spc="0" normalizeH="0" baseline="30000" noProof="0" dirty="0">
                <a:ln>
                  <a:noFill/>
                </a:ln>
                <a:solidFill>
                  <a:srgbClr val="000000"/>
                </a:solidFill>
                <a:effectLst/>
                <a:uLnTx/>
                <a:uFillTx/>
                <a:latin typeface="Verdana"/>
                <a:ea typeface="+mn-ea"/>
                <a:cs typeface="+mn-cs"/>
              </a:rPr>
              <a:t>1</a:t>
            </a:r>
            <a:r>
              <a:rPr kumimoji="0" lang="en-GB" sz="1600" b="0" i="0" u="none" strike="noStrike" kern="1200" cap="none" spc="0" normalizeH="0" baseline="0" noProof="0" dirty="0">
                <a:ln>
                  <a:noFill/>
                </a:ln>
                <a:solidFill>
                  <a:srgbClr val="000000"/>
                </a:solidFill>
                <a:effectLst/>
                <a:uLnTx/>
                <a:uFillTx/>
                <a:latin typeface="Verdana"/>
                <a:ea typeface="+mn-ea"/>
                <a:cs typeface="+mn-cs"/>
              </a:rPr>
              <a:t>, W. Witkowski</a:t>
            </a:r>
            <a:r>
              <a:rPr kumimoji="0" lang="en-GB" sz="1600" b="0" i="0" u="none" strike="noStrike" kern="1200" cap="none" spc="0" normalizeH="0" baseline="30000" noProof="0" dirty="0">
                <a:ln>
                  <a:noFill/>
                </a:ln>
                <a:solidFill>
                  <a:srgbClr val="000000"/>
                </a:solidFill>
                <a:effectLst/>
                <a:uLnTx/>
                <a:uFillTx/>
                <a:latin typeface="Verdana"/>
                <a:ea typeface="+mn-ea"/>
                <a:cs typeface="+mn-cs"/>
              </a:rPr>
              <a:t>1 1</a:t>
            </a:r>
            <a:r>
              <a:rPr kumimoji="0" lang="en-GB" sz="1600" b="0" i="0" u="none" strike="noStrike" kern="1200" cap="none" spc="0" normalizeH="0" baseline="0" noProof="0" dirty="0">
                <a:ln>
                  <a:noFill/>
                </a:ln>
                <a:solidFill>
                  <a:srgbClr val="000000"/>
                </a:solidFill>
                <a:effectLst/>
                <a:uLnTx/>
                <a:uFillTx/>
                <a:latin typeface="Verdana"/>
                <a:ea typeface="+mn-ea"/>
                <a:cs typeface="+mn-cs"/>
              </a:rPr>
              <a:t>HIV Cure Research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Center</a:t>
            </a:r>
            <a:r>
              <a:rPr kumimoji="0" lang="en-GB" sz="1600" b="0" i="0" u="none" strike="noStrike" kern="1200" cap="none" spc="0" normalizeH="0" baseline="0" noProof="0" dirty="0">
                <a:ln>
                  <a:noFill/>
                </a:ln>
                <a:solidFill>
                  <a:srgbClr val="000000"/>
                </a:solidFill>
                <a:effectLst/>
                <a:uLnTx/>
                <a:uFillTx/>
                <a:latin typeface="Verdana"/>
                <a:ea typeface="+mn-ea"/>
                <a:cs typeface="+mn-cs"/>
              </a:rPr>
              <a:t>, Ghent University, Faculty of Medicine and Health Sciences, Ghent, Belgium</a:t>
            </a:r>
            <a:endParaRPr kumimoji="0" lang="en-BE" sz="1000" b="0" i="0" u="none" strike="noStrike" kern="1200" cap="none" spc="0" normalizeH="0" baseline="0" noProof="0" dirty="0">
              <a:ln>
                <a:noFill/>
              </a:ln>
              <a:solidFill>
                <a:srgbClr val="000000"/>
              </a:solidFill>
              <a:effectLst/>
              <a:uLnTx/>
              <a:uFillTx/>
              <a:latin typeface="Verdana"/>
              <a:ea typeface="+mn-ea"/>
              <a:cs typeface="+mn-cs"/>
            </a:endParaRPr>
          </a:p>
        </p:txBody>
      </p:sp>
      <p:sp>
        <p:nvSpPr>
          <p:cNvPr id="7" name="ZoneTexte 6">
            <a:extLst>
              <a:ext uri="{FF2B5EF4-FFF2-40B4-BE49-F238E27FC236}">
                <a16:creationId xmlns:a16="http://schemas.microsoft.com/office/drawing/2014/main" id="{FD0279D6-5BEC-1755-E621-5CEF90135522}"/>
              </a:ext>
            </a:extLst>
          </p:cNvPr>
          <p:cNvSpPr txBox="1"/>
          <p:nvPr/>
        </p:nvSpPr>
        <p:spPr>
          <a:xfrm>
            <a:off x="2705662" y="5352135"/>
            <a:ext cx="7149521" cy="738664"/>
          </a:xfrm>
          <a:prstGeom prst="rect">
            <a:avLst/>
          </a:prstGeom>
          <a:noFill/>
        </p:spPr>
        <p:txBody>
          <a:bodyPr wrap="none" rtlCol="0">
            <a:spAutoFit/>
          </a:bodyPr>
          <a:lstStyle/>
          <a:p>
            <a:r>
              <a:rPr lang="en-GB" sz="2400" b="1" i="1" dirty="0">
                <a:latin typeface="Calibri" panose="020F0502020204030204" pitchFamily="34" charset="0"/>
                <a:cs typeface="Calibri" panose="020F0502020204030204" pitchFamily="34" charset="0"/>
              </a:rPr>
              <a:t>Can Hybrid CAR-T cells contribute to a functional cure</a:t>
            </a:r>
            <a:r>
              <a:rPr lang="en-GB" sz="2400" b="1" dirty="0">
                <a:latin typeface="Calibri" panose="020F0502020204030204" pitchFamily="34" charset="0"/>
                <a:cs typeface="Calibri" panose="020F0502020204030204" pitchFamily="34" charset="0"/>
              </a:rPr>
              <a:t>?</a:t>
            </a:r>
            <a:endParaRPr lang="en-BE" sz="2400" b="1">
              <a:latin typeface="Calibri" panose="020F0502020204030204" pitchFamily="34" charset="0"/>
              <a:cs typeface="Calibri" panose="020F0502020204030204" pitchFamily="34" charset="0"/>
            </a:endParaRPr>
          </a:p>
          <a:p>
            <a:endParaRPr lang="fr-FR" dirty="0"/>
          </a:p>
        </p:txBody>
      </p:sp>
    </p:spTree>
    <p:extLst>
      <p:ext uri="{BB962C8B-B14F-4D97-AF65-F5344CB8AC3E}">
        <p14:creationId xmlns:p14="http://schemas.microsoft.com/office/powerpoint/2010/main" val="1440216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2821A-EAAB-7917-E0C3-DF273E51F4FF}"/>
            </a:ext>
          </a:extLst>
        </p:cNvPr>
        <p:cNvGrpSpPr/>
        <p:nvPr/>
      </p:nvGrpSpPr>
      <p:grpSpPr>
        <a:xfrm>
          <a:off x="0" y="0"/>
          <a:ext cx="0" cy="0"/>
          <a:chOff x="0" y="0"/>
          <a:chExt cx="0" cy="0"/>
        </a:xfrm>
      </p:grpSpPr>
      <p:grpSp>
        <p:nvGrpSpPr>
          <p:cNvPr id="30" name="Grupo 29">
            <a:extLst>
              <a:ext uri="{FF2B5EF4-FFF2-40B4-BE49-F238E27FC236}">
                <a16:creationId xmlns:a16="http://schemas.microsoft.com/office/drawing/2014/main" id="{2BA2288A-BE13-932B-7D50-96C5A4107FF9}"/>
              </a:ext>
            </a:extLst>
          </p:cNvPr>
          <p:cNvGrpSpPr/>
          <p:nvPr/>
        </p:nvGrpSpPr>
        <p:grpSpPr>
          <a:xfrm>
            <a:off x="0" y="0"/>
            <a:ext cx="12192000" cy="1135627"/>
            <a:chOff x="0" y="0"/>
            <a:chExt cx="12192000" cy="1135627"/>
          </a:xfrm>
        </p:grpSpPr>
        <p:grpSp>
          <p:nvGrpSpPr>
            <p:cNvPr id="35" name="Grupo 34">
              <a:extLst>
                <a:ext uri="{FF2B5EF4-FFF2-40B4-BE49-F238E27FC236}">
                  <a16:creationId xmlns:a16="http://schemas.microsoft.com/office/drawing/2014/main" id="{C8B42710-FC29-8701-0696-648C5966B246}"/>
                </a:ext>
              </a:extLst>
            </p:cNvPr>
            <p:cNvGrpSpPr/>
            <p:nvPr/>
          </p:nvGrpSpPr>
          <p:grpSpPr>
            <a:xfrm>
              <a:off x="0" y="0"/>
              <a:ext cx="12192000" cy="200515"/>
              <a:chOff x="0" y="0"/>
              <a:chExt cx="12192000" cy="200515"/>
            </a:xfrm>
          </p:grpSpPr>
          <p:sp>
            <p:nvSpPr>
              <p:cNvPr id="36" name="Rectángulo 35">
                <a:extLst>
                  <a:ext uri="{FF2B5EF4-FFF2-40B4-BE49-F238E27FC236}">
                    <a16:creationId xmlns:a16="http://schemas.microsoft.com/office/drawing/2014/main" id="{E17C0C1C-DC32-B365-2384-58AB2F55363F}"/>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7" name="Rectángulo 36">
                <a:extLst>
                  <a:ext uri="{FF2B5EF4-FFF2-40B4-BE49-F238E27FC236}">
                    <a16:creationId xmlns:a16="http://schemas.microsoft.com/office/drawing/2014/main" id="{DAA82AE5-AC91-069A-AB3F-D7AFEE0A943A}"/>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8" name="Rectángulo 37">
                <a:extLst>
                  <a:ext uri="{FF2B5EF4-FFF2-40B4-BE49-F238E27FC236}">
                    <a16:creationId xmlns:a16="http://schemas.microsoft.com/office/drawing/2014/main" id="{25F5A167-EAEF-60A0-868C-BF49DF7B33A1}"/>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9" name="Rectángulo 38">
                <a:extLst>
                  <a:ext uri="{FF2B5EF4-FFF2-40B4-BE49-F238E27FC236}">
                    <a16:creationId xmlns:a16="http://schemas.microsoft.com/office/drawing/2014/main" id="{9B4D8FF7-209B-CAE4-EBE3-98CD0AFD106D}"/>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40" name="Rectángulo 39">
                <a:extLst>
                  <a:ext uri="{FF2B5EF4-FFF2-40B4-BE49-F238E27FC236}">
                    <a16:creationId xmlns:a16="http://schemas.microsoft.com/office/drawing/2014/main" id="{2B54657C-AEF8-3E8A-372E-F9F3677F3375}"/>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41" name="Rectángulo 40">
                <a:extLst>
                  <a:ext uri="{FF2B5EF4-FFF2-40B4-BE49-F238E27FC236}">
                    <a16:creationId xmlns:a16="http://schemas.microsoft.com/office/drawing/2014/main" id="{0C0A5AC3-5C92-28E7-9AE7-2AEAE8FF2413}"/>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grpSp>
        <p:pic>
          <p:nvPicPr>
            <p:cNvPr id="32" name="Picture 2">
              <a:extLst>
                <a:ext uri="{FF2B5EF4-FFF2-40B4-BE49-F238E27FC236}">
                  <a16:creationId xmlns:a16="http://schemas.microsoft.com/office/drawing/2014/main" id="{594C192E-32C8-60B7-5A84-8D46559F92E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grpSp>
      <p:sp>
        <p:nvSpPr>
          <p:cNvPr id="4" name="Title 1">
            <a:extLst>
              <a:ext uri="{FF2B5EF4-FFF2-40B4-BE49-F238E27FC236}">
                <a16:creationId xmlns:a16="http://schemas.microsoft.com/office/drawing/2014/main" id="{EA191330-473A-02AE-436A-10E99770DFEA}"/>
              </a:ext>
            </a:extLst>
          </p:cNvPr>
          <p:cNvSpPr txBox="1">
            <a:spLocks/>
          </p:cNvSpPr>
          <p:nvPr/>
        </p:nvSpPr>
        <p:spPr>
          <a:xfrm>
            <a:off x="442913" y="552436"/>
            <a:ext cx="8891914" cy="759817"/>
          </a:xfrm>
          <a:prstGeom prst="rect">
            <a:avLst/>
          </a:prstGeom>
        </p:spPr>
        <p:txBody>
          <a:bodyPr lIns="0" tIns="0" rIns="0" bIns="0" anchor="t"/>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pPr marL="0" marR="10795" lvl="0" indent="0" algn="l" defTabSz="914400" rtl="0" eaLnBrk="1" fontAlgn="auto" latinLnBrk="0" hangingPunct="1">
              <a:lnSpc>
                <a:spcPct val="100000"/>
              </a:lnSpc>
              <a:spcBef>
                <a:spcPts val="425"/>
              </a:spcBef>
              <a:spcAft>
                <a:spcPts val="0"/>
              </a:spcAft>
              <a:buClrTx/>
              <a:buSzTx/>
              <a:buFontTx/>
              <a:buNone/>
              <a:tabLst/>
              <a:defRPr/>
            </a:pPr>
            <a:endParaRPr kumimoji="0" lang="es-MX" sz="3600" b="1" i="0" u="none" strike="noStrike" kern="1200" cap="none" spc="-60" normalizeH="0" baseline="0" noProof="0" dirty="0">
              <a:ln>
                <a:noFill/>
              </a:ln>
              <a:solidFill>
                <a:srgbClr val="CC0022"/>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251653E7-75B1-96F2-C306-21E6AB15BBCA}"/>
              </a:ext>
            </a:extLst>
          </p:cNvPr>
          <p:cNvSpPr txBox="1">
            <a:spLocks/>
          </p:cNvSpPr>
          <p:nvPr/>
        </p:nvSpPr>
        <p:spPr>
          <a:xfrm>
            <a:off x="452695" y="492778"/>
            <a:ext cx="8891914" cy="4924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20000"/>
              </a:lnSpc>
              <a:defRPr/>
            </a:pPr>
            <a:r>
              <a:rPr lang="fr-CH" sz="3200" b="1" dirty="0" err="1">
                <a:solidFill>
                  <a:srgbClr val="CC0022"/>
                </a:solidFill>
                <a:latin typeface="Calibri" panose="020F0502020204030204" pitchFamily="34" charset="0"/>
                <a:cs typeface="Calibri" panose="020F0502020204030204" pitchFamily="34" charset="0"/>
              </a:rPr>
              <a:t>Hybrid</a:t>
            </a:r>
            <a:r>
              <a:rPr lang="fr-CH" sz="3200" b="1" dirty="0">
                <a:solidFill>
                  <a:srgbClr val="CC0022"/>
                </a:solidFill>
                <a:latin typeface="Calibri" panose="020F0502020204030204" pitchFamily="34" charset="0"/>
                <a:cs typeface="Calibri" panose="020F0502020204030204" pitchFamily="34" charset="0"/>
              </a:rPr>
              <a:t> CAR-T </a:t>
            </a:r>
            <a:r>
              <a:rPr lang="fr-CH" sz="3200" b="1" dirty="0" err="1">
                <a:solidFill>
                  <a:srgbClr val="CC0022"/>
                </a:solidFill>
                <a:latin typeface="Calibri" panose="020F0502020204030204" pitchFamily="34" charset="0"/>
                <a:cs typeface="Calibri" panose="020F0502020204030204" pitchFamily="34" charset="0"/>
              </a:rPr>
              <a:t>cells</a:t>
            </a:r>
            <a:r>
              <a:rPr lang="fr-CH" sz="3200" b="1" dirty="0">
                <a:solidFill>
                  <a:srgbClr val="CC0022"/>
                </a:solidFill>
                <a:latin typeface="Calibri" panose="020F0502020204030204" pitchFamily="34" charset="0"/>
                <a:cs typeface="Calibri" panose="020F0502020204030204" pitchFamily="34" charset="0"/>
              </a:rPr>
              <a:t> </a:t>
            </a:r>
            <a:r>
              <a:rPr lang="fr-CH" sz="3200" b="1" dirty="0" err="1">
                <a:solidFill>
                  <a:srgbClr val="CC0022"/>
                </a:solidFill>
                <a:latin typeface="Calibri" panose="020F0502020204030204" pitchFamily="34" charset="0"/>
                <a:cs typeface="Calibri" panose="020F0502020204030204" pitchFamily="34" charset="0"/>
              </a:rPr>
              <a:t>represent</a:t>
            </a:r>
            <a:r>
              <a:rPr lang="fr-CH" sz="3200" b="1" dirty="0">
                <a:solidFill>
                  <a:srgbClr val="CC0022"/>
                </a:solidFill>
                <a:latin typeface="Calibri" panose="020F0502020204030204" pitchFamily="34" charset="0"/>
                <a:cs typeface="Calibri" panose="020F0502020204030204" pitchFamily="34" charset="0"/>
              </a:rPr>
              <a:t> a </a:t>
            </a:r>
            <a:r>
              <a:rPr lang="fr-CH" sz="3200" b="1" dirty="0" err="1">
                <a:solidFill>
                  <a:srgbClr val="CC0022"/>
                </a:solidFill>
                <a:latin typeface="Calibri" panose="020F0502020204030204" pitchFamily="34" charset="0"/>
                <a:cs typeface="Calibri" panose="020F0502020204030204" pitchFamily="34" charset="0"/>
              </a:rPr>
              <a:t>promising</a:t>
            </a:r>
            <a:r>
              <a:rPr lang="fr-CH" sz="3200" b="1" dirty="0">
                <a:solidFill>
                  <a:srgbClr val="CC0022"/>
                </a:solidFill>
                <a:latin typeface="Calibri" panose="020F0502020204030204" pitchFamily="34" charset="0"/>
                <a:cs typeface="Calibri" panose="020F0502020204030204" pitchFamily="34" charset="0"/>
              </a:rPr>
              <a:t> avenue </a:t>
            </a:r>
            <a:r>
              <a:rPr lang="fr-CH" sz="3200" b="1" dirty="0" err="1">
                <a:solidFill>
                  <a:srgbClr val="CC0022"/>
                </a:solidFill>
                <a:latin typeface="Calibri" panose="020F0502020204030204" pitchFamily="34" charset="0"/>
                <a:cs typeface="Calibri" panose="020F0502020204030204" pitchFamily="34" charset="0"/>
              </a:rPr>
              <a:t>toward</a:t>
            </a:r>
            <a:r>
              <a:rPr lang="fr-CH" sz="3200" b="1" dirty="0">
                <a:solidFill>
                  <a:srgbClr val="CC0022"/>
                </a:solidFill>
                <a:latin typeface="Calibri" panose="020F0502020204030204" pitchFamily="34" charset="0"/>
                <a:cs typeface="Calibri" panose="020F0502020204030204" pitchFamily="34" charset="0"/>
              </a:rPr>
              <a:t> a </a:t>
            </a:r>
            <a:r>
              <a:rPr lang="fr-CH" sz="3200" b="1" dirty="0" err="1">
                <a:solidFill>
                  <a:srgbClr val="CC0022"/>
                </a:solidFill>
                <a:latin typeface="Calibri" panose="020F0502020204030204" pitchFamily="34" charset="0"/>
                <a:cs typeface="Calibri" panose="020F0502020204030204" pitchFamily="34" charset="0"/>
              </a:rPr>
              <a:t>functional</a:t>
            </a:r>
            <a:r>
              <a:rPr lang="fr-CH" sz="3200" b="1" dirty="0">
                <a:solidFill>
                  <a:srgbClr val="CC0022"/>
                </a:solidFill>
                <a:latin typeface="Calibri" panose="020F0502020204030204" pitchFamily="34" charset="0"/>
                <a:cs typeface="Calibri" panose="020F0502020204030204" pitchFamily="34" charset="0"/>
              </a:rPr>
              <a:t> cure for HIV</a:t>
            </a:r>
            <a:endParaRPr kumimoji="0" lang="en-GB" sz="3200" b="1" i="0" u="none" strike="noStrike" kern="1200" cap="none" spc="0" normalizeH="0" baseline="0" noProof="0" dirty="0">
              <a:ln>
                <a:noFill/>
              </a:ln>
              <a:solidFill>
                <a:srgbClr val="CC0022"/>
              </a:solidFill>
              <a:effectLst/>
              <a:uLnTx/>
              <a:uFillTx/>
              <a:latin typeface="Calibri" panose="020F0502020204030204" pitchFamily="34" charset="0"/>
              <a:cs typeface="Calibri" panose="020F0502020204030204" pitchFamily="34" charset="0"/>
            </a:endParaRPr>
          </a:p>
        </p:txBody>
      </p:sp>
      <p:sp>
        <p:nvSpPr>
          <p:cNvPr id="3" name="Rectangle: Rounded Corners 7">
            <a:extLst>
              <a:ext uri="{FF2B5EF4-FFF2-40B4-BE49-F238E27FC236}">
                <a16:creationId xmlns:a16="http://schemas.microsoft.com/office/drawing/2014/main" id="{B8CA7BE7-8E65-9620-30AA-C1754956B9DD}"/>
              </a:ext>
            </a:extLst>
          </p:cNvPr>
          <p:cNvSpPr/>
          <p:nvPr/>
        </p:nvSpPr>
        <p:spPr>
          <a:xfrm>
            <a:off x="6387152" y="1816193"/>
            <a:ext cx="2677068" cy="4199370"/>
          </a:xfrm>
          <a:prstGeom prst="roundRect">
            <a:avLst/>
          </a:prstGeom>
          <a:solidFill>
            <a:sysClr val="window" lastClr="FFFFFF"/>
          </a:solidFill>
          <a:ln w="57150" cap="flat" cmpd="sng" algn="ctr">
            <a:solidFill>
              <a:srgbClr val="C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8" descr="A diagram of different types of cells&#10;&#10;Description automatically generated">
            <a:extLst>
              <a:ext uri="{FF2B5EF4-FFF2-40B4-BE49-F238E27FC236}">
                <a16:creationId xmlns:a16="http://schemas.microsoft.com/office/drawing/2014/main" id="{F5D2C968-AA2B-2855-5899-387A393E55F9}"/>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455392" y="2174677"/>
            <a:ext cx="2547098" cy="3605910"/>
          </a:xfrm>
          <a:prstGeom prst="rect">
            <a:avLst/>
          </a:prstGeom>
        </p:spPr>
      </p:pic>
      <p:sp>
        <p:nvSpPr>
          <p:cNvPr id="6" name="Rectangle: Rounded Corners 9">
            <a:extLst>
              <a:ext uri="{FF2B5EF4-FFF2-40B4-BE49-F238E27FC236}">
                <a16:creationId xmlns:a16="http://schemas.microsoft.com/office/drawing/2014/main" id="{7F459920-99E2-0FF4-AD61-C7EEC040D29C}"/>
              </a:ext>
            </a:extLst>
          </p:cNvPr>
          <p:cNvSpPr/>
          <p:nvPr/>
        </p:nvSpPr>
        <p:spPr>
          <a:xfrm>
            <a:off x="9221224" y="1816193"/>
            <a:ext cx="2657175" cy="4199370"/>
          </a:xfrm>
          <a:prstGeom prst="roundRect">
            <a:avLst/>
          </a:prstGeom>
          <a:solidFill>
            <a:schemeClr val="bg1"/>
          </a:solid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10" descr="A screenshot of a computer game&#10;&#10;Description automatically generated">
            <a:extLst>
              <a:ext uri="{FF2B5EF4-FFF2-40B4-BE49-F238E27FC236}">
                <a16:creationId xmlns:a16="http://schemas.microsoft.com/office/drawing/2014/main" id="{62AAA031-9832-EAB5-39C5-B07FC26EB435}"/>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9404297" y="1966599"/>
            <a:ext cx="2334032" cy="3910176"/>
          </a:xfrm>
          <a:prstGeom prst="rect">
            <a:avLst/>
          </a:prstGeom>
        </p:spPr>
      </p:pic>
      <p:sp>
        <p:nvSpPr>
          <p:cNvPr id="8" name="TextBox 27">
            <a:extLst>
              <a:ext uri="{FF2B5EF4-FFF2-40B4-BE49-F238E27FC236}">
                <a16:creationId xmlns:a16="http://schemas.microsoft.com/office/drawing/2014/main" id="{31C38BC3-99CB-C9CC-EDAA-00A880AA3342}"/>
              </a:ext>
            </a:extLst>
          </p:cNvPr>
          <p:cNvSpPr txBox="1"/>
          <p:nvPr/>
        </p:nvSpPr>
        <p:spPr>
          <a:xfrm>
            <a:off x="312391" y="1587861"/>
            <a:ext cx="5626651" cy="4247317"/>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endParaRPr kumimoji="0" lang="fr-CH"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r>
              <a:rPr lang="fr-CH" sz="2400" b="1" dirty="0" err="1">
                <a:latin typeface="Calibri" panose="020F0502020204030204" pitchFamily="34" charset="0"/>
                <a:cs typeface="Calibri" panose="020F0502020204030204" pitchFamily="34" charset="0"/>
              </a:rPr>
              <a:t>Secretion</a:t>
            </a:r>
            <a:r>
              <a:rPr lang="fr-CH" sz="2400" b="1" dirty="0">
                <a:latin typeface="Calibri" panose="020F0502020204030204" pitchFamily="34" charset="0"/>
                <a:cs typeface="Calibri" panose="020F0502020204030204" pitchFamily="34" charset="0"/>
              </a:rPr>
              <a:t> of 3BNC117 </a:t>
            </a:r>
            <a:r>
              <a:rPr lang="fr-CH" sz="2400" b="1" dirty="0">
                <a:solidFill>
                  <a:schemeClr val="tx2"/>
                </a:solidFill>
                <a:latin typeface="Calibri" panose="020F0502020204030204" pitchFamily="34" charset="0"/>
                <a:cs typeface="Calibri" panose="020F0502020204030204" pitchFamily="34" charset="0"/>
              </a:rPr>
              <a:t>(</a:t>
            </a:r>
            <a:r>
              <a:rPr lang="fr-CH" sz="2400" b="1" dirty="0" err="1">
                <a:solidFill>
                  <a:schemeClr val="tx2"/>
                </a:solidFill>
                <a:latin typeface="Calibri" panose="020F0502020204030204" pitchFamily="34" charset="0"/>
                <a:cs typeface="Calibri" panose="020F0502020204030204" pitchFamily="34" charset="0"/>
              </a:rPr>
              <a:t>broadly</a:t>
            </a:r>
            <a:r>
              <a:rPr lang="fr-CH" sz="2400" b="1" dirty="0">
                <a:solidFill>
                  <a:schemeClr val="tx2"/>
                </a:solidFill>
                <a:latin typeface="Calibri" panose="020F0502020204030204" pitchFamily="34" charset="0"/>
                <a:cs typeface="Calibri" panose="020F0502020204030204" pitchFamily="34" charset="0"/>
              </a:rPr>
              <a:t> </a:t>
            </a:r>
            <a:r>
              <a:rPr lang="fr-CH" sz="2400" b="1" dirty="0" err="1">
                <a:solidFill>
                  <a:schemeClr val="tx2"/>
                </a:solidFill>
                <a:latin typeface="Calibri" panose="020F0502020204030204" pitchFamily="34" charset="0"/>
                <a:cs typeface="Calibri" panose="020F0502020204030204" pitchFamily="34" charset="0"/>
              </a:rPr>
              <a:t>neutralizing</a:t>
            </a:r>
            <a:r>
              <a:rPr lang="fr-CH" sz="2400" b="1" dirty="0">
                <a:solidFill>
                  <a:schemeClr val="tx2"/>
                </a:solidFill>
                <a:latin typeface="Calibri" panose="020F0502020204030204" pitchFamily="34" charset="0"/>
                <a:cs typeface="Calibri" panose="020F0502020204030204" pitchFamily="34" charset="0"/>
              </a:rPr>
              <a:t> </a:t>
            </a:r>
            <a:r>
              <a:rPr lang="fr-CH" sz="2400" b="1" dirty="0" err="1">
                <a:solidFill>
                  <a:schemeClr val="tx2"/>
                </a:solidFill>
                <a:latin typeface="Calibri" panose="020F0502020204030204" pitchFamily="34" charset="0"/>
                <a:cs typeface="Calibri" panose="020F0502020204030204" pitchFamily="34" charset="0"/>
              </a:rPr>
              <a:t>antibody</a:t>
            </a:r>
            <a:r>
              <a:rPr lang="fr-CH" sz="2400" b="1" dirty="0">
                <a:solidFill>
                  <a:schemeClr val="tx2"/>
                </a:solidFill>
                <a:latin typeface="Calibri" panose="020F0502020204030204" pitchFamily="34" charset="0"/>
                <a:cs typeface="Calibri" panose="020F0502020204030204" pitchFamily="34" charset="0"/>
              </a:rPr>
              <a:t>)</a:t>
            </a:r>
            <a:r>
              <a:rPr lang="fr-CH" sz="2400" b="1" dirty="0">
                <a:latin typeface="Calibri" panose="020F0502020204030204" pitchFamily="34" charset="0"/>
                <a:cs typeface="Calibri" panose="020F0502020204030204" pitchFamily="34" charset="0"/>
              </a:rPr>
              <a:t> by </a:t>
            </a:r>
            <a:r>
              <a:rPr lang="fr-CH" sz="2400" b="1" dirty="0" err="1">
                <a:latin typeface="Calibri" panose="020F0502020204030204" pitchFamily="34" charset="0"/>
                <a:cs typeface="Calibri" panose="020F0502020204030204" pitchFamily="34" charset="0"/>
              </a:rPr>
              <a:t>hybrid</a:t>
            </a:r>
            <a:r>
              <a:rPr lang="fr-CH" sz="2400" b="1" dirty="0">
                <a:latin typeface="Calibri" panose="020F0502020204030204" pitchFamily="34" charset="0"/>
                <a:cs typeface="Calibri" panose="020F0502020204030204" pitchFamily="34" charset="0"/>
              </a:rPr>
              <a:t> CAR-T </a:t>
            </a:r>
            <a:r>
              <a:rPr lang="fr-CH" sz="2400" b="1" dirty="0" err="1">
                <a:latin typeface="Calibri" panose="020F0502020204030204" pitchFamily="34" charset="0"/>
                <a:cs typeface="Calibri" panose="020F0502020204030204" pitchFamily="34" charset="0"/>
              </a:rPr>
              <a:t>cells</a:t>
            </a:r>
            <a:r>
              <a:rPr lang="fr-CH" sz="2400" b="1" dirty="0">
                <a:latin typeface="Calibri" panose="020F0502020204030204" pitchFamily="34" charset="0"/>
                <a:cs typeface="Calibri" panose="020F0502020204030204" pitchFamily="34" charset="0"/>
              </a:rPr>
              <a:t> and HIV </a:t>
            </a:r>
            <a:r>
              <a:rPr lang="fr-CH" sz="2400" b="1" dirty="0" err="1">
                <a:latin typeface="Calibri" panose="020F0502020204030204" pitchFamily="34" charset="0"/>
                <a:cs typeface="Calibri" panose="020F0502020204030204" pitchFamily="34" charset="0"/>
              </a:rPr>
              <a:t>neutralization</a:t>
            </a:r>
            <a:endParaRPr lang="fr-CH" sz="2400" dirty="0">
              <a:latin typeface="Calibri" panose="020F0502020204030204" pitchFamily="34" charset="0"/>
              <a:cs typeface="Calibri" panose="020F0502020204030204" pitchFamily="34" charset="0"/>
            </a:endParaRPr>
          </a:p>
          <a:p>
            <a:endParaRPr lang="fr-CH" sz="2400" dirty="0">
              <a:latin typeface="Calibri" panose="020F0502020204030204" pitchFamily="34" charset="0"/>
              <a:cs typeface="Calibri" panose="020F0502020204030204" pitchFamily="34" charset="0"/>
            </a:endParaRPr>
          </a:p>
          <a:p>
            <a:pPr marL="342900" indent="-342900">
              <a:buFont typeface="Wingdings" pitchFamily="2" charset="2"/>
              <a:buChar char="ü"/>
            </a:pPr>
            <a:r>
              <a:rPr lang="fr-CH" sz="2400" dirty="0" err="1">
                <a:latin typeface="Calibri" panose="020F0502020204030204" pitchFamily="34" charset="0"/>
                <a:cs typeface="Calibri" panose="020F0502020204030204" pitchFamily="34" charset="0"/>
              </a:rPr>
              <a:t>Secreted</a:t>
            </a:r>
            <a:r>
              <a:rPr lang="fr-CH" sz="2400" dirty="0">
                <a:latin typeface="Calibri" panose="020F0502020204030204" pitchFamily="34" charset="0"/>
                <a:cs typeface="Calibri" panose="020F0502020204030204" pitchFamily="34" charset="0"/>
              </a:rPr>
              <a:t> 3BNC117 </a:t>
            </a:r>
            <a:r>
              <a:rPr lang="fr-CH" sz="2400" dirty="0" err="1">
                <a:latin typeface="Calibri" panose="020F0502020204030204" pitchFamily="34" charset="0"/>
                <a:cs typeface="Calibri" panose="020F0502020204030204" pitchFamily="34" charset="0"/>
              </a:rPr>
              <a:t>induces</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Fc-dependent</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effector</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functions</a:t>
            </a:r>
            <a:endParaRPr lang="fr-CH" sz="2400" dirty="0">
              <a:latin typeface="Calibri" panose="020F0502020204030204" pitchFamily="34" charset="0"/>
              <a:cs typeface="Calibri" panose="020F0502020204030204" pitchFamily="34" charset="0"/>
            </a:endParaRPr>
          </a:p>
          <a:p>
            <a:pPr marL="342900" indent="-342900">
              <a:buFont typeface="Wingdings" pitchFamily="2" charset="2"/>
              <a:buChar char="ü"/>
            </a:pPr>
            <a:endParaRPr lang="fr-CH" sz="2400" dirty="0">
              <a:latin typeface="Calibri" panose="020F0502020204030204" pitchFamily="34" charset="0"/>
              <a:cs typeface="Calibri" panose="020F0502020204030204" pitchFamily="34" charset="0"/>
            </a:endParaRPr>
          </a:p>
          <a:p>
            <a:pPr marL="342900" indent="-342900">
              <a:buFont typeface="Wingdings" pitchFamily="2" charset="2"/>
              <a:buChar char="ü"/>
            </a:pPr>
            <a:r>
              <a:rPr lang="fr-CH" sz="2400" dirty="0">
                <a:latin typeface="Calibri" panose="020F0502020204030204" pitchFamily="34" charset="0"/>
                <a:cs typeface="Calibri" panose="020F0502020204030204" pitchFamily="34" charset="0"/>
              </a:rPr>
              <a:t>In vivo </a:t>
            </a:r>
            <a:r>
              <a:rPr lang="fr-CH" sz="2400" dirty="0" err="1">
                <a:latin typeface="Calibri" panose="020F0502020204030204" pitchFamily="34" charset="0"/>
                <a:cs typeface="Calibri" panose="020F0502020204030204" pitchFamily="34" charset="0"/>
              </a:rPr>
              <a:t>efficacy</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elimination</a:t>
            </a:r>
            <a:r>
              <a:rPr lang="fr-CH" sz="2400" dirty="0">
                <a:latin typeface="Calibri" panose="020F0502020204030204" pitchFamily="34" charset="0"/>
                <a:cs typeface="Calibri" panose="020F0502020204030204" pitchFamily="34" charset="0"/>
              </a:rPr>
              <a:t> of </a:t>
            </a:r>
            <a:r>
              <a:rPr lang="fr-CH" sz="2400" dirty="0" err="1">
                <a:latin typeface="Calibri" panose="020F0502020204030204" pitchFamily="34" charset="0"/>
                <a:cs typeface="Calibri" panose="020F0502020204030204" pitchFamily="34" charset="0"/>
              </a:rPr>
              <a:t>infected</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cells</a:t>
            </a:r>
            <a:r>
              <a:rPr lang="fr-CH" sz="2400" dirty="0">
                <a:latin typeface="Calibri" panose="020F0502020204030204" pitchFamily="34" charset="0"/>
                <a:cs typeface="Calibri" panose="020F0502020204030204" pitchFamily="34" charset="0"/>
              </a:rPr>
              <a:t> and </a:t>
            </a:r>
            <a:r>
              <a:rPr lang="fr-CH" sz="2400" dirty="0" err="1">
                <a:latin typeface="Calibri" panose="020F0502020204030204" pitchFamily="34" charset="0"/>
                <a:cs typeface="Calibri" panose="020F0502020204030204" pitchFamily="34" charset="0"/>
              </a:rPr>
              <a:t>detection</a:t>
            </a:r>
            <a:r>
              <a:rPr lang="fr-CH" sz="2400" dirty="0">
                <a:latin typeface="Calibri" panose="020F0502020204030204" pitchFamily="34" charset="0"/>
                <a:cs typeface="Calibri" panose="020F0502020204030204" pitchFamily="34" charset="0"/>
              </a:rPr>
              <a:t> of 3BNC117 in the plasma of </a:t>
            </a:r>
            <a:r>
              <a:rPr lang="fr-CH" sz="2400" dirty="0" err="1">
                <a:latin typeface="Calibri" panose="020F0502020204030204" pitchFamily="34" charset="0"/>
                <a:cs typeface="Calibri" panose="020F0502020204030204" pitchFamily="34" charset="0"/>
              </a:rPr>
              <a:t>humanized</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mice</a:t>
            </a:r>
            <a:endParaRPr lang="fr-CH" sz="2400" dirty="0">
              <a:latin typeface="Calibri" panose="020F0502020204030204" pitchFamily="34" charset="0"/>
              <a:cs typeface="Calibri" panose="020F0502020204030204" pitchFamily="34" charset="0"/>
            </a:endParaRPr>
          </a:p>
        </p:txBody>
      </p:sp>
      <p:sp>
        <p:nvSpPr>
          <p:cNvPr id="9" name="TextBox 2">
            <a:extLst>
              <a:ext uri="{FF2B5EF4-FFF2-40B4-BE49-F238E27FC236}">
                <a16:creationId xmlns:a16="http://schemas.microsoft.com/office/drawing/2014/main" id="{21ECB963-0629-3EF3-53F2-E752E715AE10}"/>
              </a:ext>
            </a:extLst>
          </p:cNvPr>
          <p:cNvSpPr txBox="1"/>
          <p:nvPr/>
        </p:nvSpPr>
        <p:spPr>
          <a:xfrm>
            <a:off x="9221225" y="6395519"/>
            <a:ext cx="231024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Verdana"/>
                <a:ea typeface="+mn-ea"/>
                <a:cs typeface="+mn-cs"/>
              </a:rPr>
              <a:t>Zoe Stylianidou • 15/07/2024</a:t>
            </a:r>
            <a:endParaRPr kumimoji="0" lang="en-BE" sz="11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164131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A18BA1D-D14F-E698-3DF0-A64825C0F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BD4FDB-98A6-09C9-55D3-1087E00A145F}"/>
              </a:ext>
            </a:extLst>
          </p:cNvPr>
          <p:cNvSpPr>
            <a:spLocks noGrp="1"/>
          </p:cNvSpPr>
          <p:nvPr>
            <p:ph type="title"/>
          </p:nvPr>
        </p:nvSpPr>
        <p:spPr>
          <a:xfrm>
            <a:off x="396280" y="550458"/>
            <a:ext cx="10050688" cy="299455"/>
          </a:xfrm>
        </p:spPr>
        <p:txBody>
          <a:bodyPr>
            <a:noAutofit/>
          </a:bodyPr>
          <a:lstStyle/>
          <a:p>
            <a:r>
              <a:rPr lang="en-US" sz="3600" dirty="0">
                <a:latin typeface="Calibri" panose="020F0502020204030204" pitchFamily="34" charset="0"/>
                <a:ea typeface="Verdana" panose="020B0604030504040204" pitchFamily="34" charset="0"/>
                <a:cs typeface="Calibri" panose="020F0502020204030204" pitchFamily="34" charset="0"/>
              </a:rPr>
              <a:t>Vaccine science </a:t>
            </a:r>
            <a:r>
              <a:rPr lang="en-US" sz="3600" b="0" dirty="0">
                <a:latin typeface="Verdana" panose="020B0604030504040204" pitchFamily="34" charset="0"/>
                <a:ea typeface="Verdana" panose="020B0604030504040204" pitchFamily="34" charset="0"/>
                <a:cs typeface="Verdana" panose="020B0604030504040204" pitchFamily="34" charset="0"/>
              </a:rPr>
              <a:t>– </a:t>
            </a:r>
            <a:r>
              <a:rPr lang="en-US" sz="3200" b="0" dirty="0">
                <a:solidFill>
                  <a:schemeClr val="bg1">
                    <a:lumMod val="50000"/>
                  </a:schemeClr>
                </a:solidFill>
                <a:latin typeface="Calibri" panose="020F0502020204030204" pitchFamily="34" charset="0"/>
                <a:ea typeface="Verdana" panose="020B0604030504040204" pitchFamily="34" charset="0"/>
                <a:cs typeface="Calibri" panose="020F0502020204030204" pitchFamily="34" charset="0"/>
              </a:rPr>
              <a:t>Dr. Penny Moore (plenary)</a:t>
            </a:r>
            <a:br>
              <a:rPr lang="en-US" sz="3600" b="0" dirty="0">
                <a:solidFill>
                  <a:schemeClr val="bg1">
                    <a:lumMod val="50000"/>
                  </a:schemeClr>
                </a:solidFill>
                <a:latin typeface="Calibri" panose="020F0502020204030204" pitchFamily="34" charset="0"/>
                <a:ea typeface="Verdana" panose="020B0604030504040204" pitchFamily="34" charset="0"/>
                <a:cs typeface="Calibri" panose="020F0502020204030204" pitchFamily="34" charset="0"/>
              </a:rPr>
            </a:br>
            <a:br>
              <a:rPr lang="en-US" sz="4000" dirty="0">
                <a:solidFill>
                  <a:schemeClr val="bg1">
                    <a:lumMod val="50000"/>
                  </a:schemeClr>
                </a:solidFill>
                <a:latin typeface="Calibri" panose="020F0502020204030204" pitchFamily="34" charset="0"/>
                <a:ea typeface="Verdana" panose="020B0604030504040204" pitchFamily="34" charset="0"/>
                <a:cs typeface="Calibri" panose="020F0502020204030204" pitchFamily="34" charset="0"/>
              </a:rPr>
            </a:br>
            <a:br>
              <a:rPr lang="en-US" sz="4000" dirty="0">
                <a:latin typeface="Verdana" panose="020B0604030504040204" pitchFamily="34" charset="0"/>
                <a:ea typeface="Verdana" panose="020B0604030504040204" pitchFamily="34" charset="0"/>
                <a:cs typeface="Verdana" panose="020B0604030504040204" pitchFamily="34" charset="0"/>
              </a:rPr>
            </a:br>
            <a:endParaRPr lang="en-US" sz="40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3">
            <a:extLst>
              <a:ext uri="{FF2B5EF4-FFF2-40B4-BE49-F238E27FC236}">
                <a16:creationId xmlns:a16="http://schemas.microsoft.com/office/drawing/2014/main" id="{D647D8D4-4251-B251-0B34-FEE47497CED2}"/>
              </a:ext>
            </a:extLst>
          </p:cNvPr>
          <p:cNvSpPr>
            <a:spLocks noGrp="1"/>
          </p:cNvSpPr>
          <p:nvPr>
            <p:ph type="body" sz="quarter" idx="17"/>
          </p:nvPr>
        </p:nvSpPr>
        <p:spPr>
          <a:xfrm>
            <a:off x="321008" y="1161273"/>
            <a:ext cx="5383104" cy="5391447"/>
          </a:xfrm>
        </p:spPr>
        <p:txBody>
          <a:bodyPr>
            <a:noAutofit/>
          </a:bodyPr>
          <a:lstStyle/>
          <a:p>
            <a:pPr marL="285750" indent="-285750">
              <a:buFont typeface="Arial" panose="020B0604020202020204" pitchFamily="34" charset="0"/>
              <a:buChar char="•"/>
            </a:pPr>
            <a:r>
              <a:rPr lang="en-US" sz="2400" b="1" dirty="0">
                <a:latin typeface="Calibri" panose="020F0502020204030204" pitchFamily="34" charset="0"/>
                <a:ea typeface="Verdana" panose="020B0604030504040204" pitchFamily="34" charset="0"/>
                <a:cs typeface="Calibri" panose="020F0502020204030204" pitchFamily="34" charset="0"/>
              </a:rPr>
              <a:t>Gaps in key knowledge:</a:t>
            </a:r>
          </a:p>
          <a:p>
            <a:pPr marL="285750" indent="-285750">
              <a:buFont typeface="Arial" panose="020B0604020202020204" pitchFamily="34" charset="0"/>
              <a:buChar char="•"/>
            </a:pPr>
            <a:endParaRPr lang="en-US" sz="900" b="1" dirty="0">
              <a:latin typeface="Calibri" panose="020F0502020204030204" pitchFamily="34" charset="0"/>
              <a:ea typeface="Verdana" panose="020B0604030504040204" pitchFamily="34" charset="0"/>
              <a:cs typeface="Calibri" panose="020F0502020204030204" pitchFamily="34" charset="0"/>
            </a:endParaRPr>
          </a:p>
          <a:p>
            <a:pPr marL="971550" lvl="1" indent="-285750"/>
            <a:r>
              <a:rPr lang="en-US" sz="2400" b="1" dirty="0">
                <a:latin typeface="Calibri" panose="020F0502020204030204" pitchFamily="34" charset="0"/>
                <a:ea typeface="Verdana" panose="020B0604030504040204" pitchFamily="34" charset="0"/>
                <a:cs typeface="Calibri" panose="020F0502020204030204" pitchFamily="34" charset="0"/>
              </a:rPr>
              <a:t>HIV sequence diversity</a:t>
            </a:r>
          </a:p>
          <a:p>
            <a:pPr marL="971550" lvl="1" indent="-285750"/>
            <a:r>
              <a:rPr lang="en-US" sz="2400" b="1" dirty="0">
                <a:latin typeface="Calibri" panose="020F0502020204030204" pitchFamily="34" charset="0"/>
                <a:ea typeface="Verdana" panose="020B0604030504040204" pitchFamily="34" charset="0"/>
                <a:cs typeface="Calibri" panose="020F0502020204030204" pitchFamily="34" charset="0"/>
              </a:rPr>
              <a:t>Host genetic diversity</a:t>
            </a:r>
          </a:p>
          <a:p>
            <a:pPr marL="971550" lvl="1" indent="-285750"/>
            <a:endParaRPr lang="en-US" sz="800" b="1" dirty="0">
              <a:latin typeface="Calibri" panose="020F0502020204030204" pitchFamily="34" charset="0"/>
              <a:ea typeface="Verdana" panose="020B0604030504040204" pitchFamily="34" charset="0"/>
              <a:cs typeface="Calibri" panose="020F0502020204030204" pitchFamily="34" charset="0"/>
            </a:endParaRPr>
          </a:p>
          <a:p>
            <a:pPr marL="285750" indent="-285750">
              <a:buFont typeface="Arial" panose="020B0604020202020204" pitchFamily="34" charset="0"/>
              <a:buChar char="•"/>
            </a:pPr>
            <a:r>
              <a:rPr lang="en-US" sz="2400" dirty="0">
                <a:latin typeface="Calibri" panose="020F0502020204030204" pitchFamily="34" charset="0"/>
                <a:ea typeface="Verdana" panose="020B0604030504040204" pitchFamily="34" charset="0"/>
                <a:cs typeface="Calibri" panose="020F0502020204030204" pitchFamily="34" charset="0"/>
              </a:rPr>
              <a:t>AMP* (antibody mediated prevention) study – demonstrated proof of concept that an antibody vaccine could prevent </a:t>
            </a:r>
            <a:r>
              <a:rPr lang="en-US" sz="2400" dirty="0">
                <a:solidFill>
                  <a:srgbClr val="C00000"/>
                </a:solidFill>
                <a:latin typeface="Calibri" panose="020F0502020204030204" pitchFamily="34" charset="0"/>
                <a:ea typeface="Verdana" panose="020B0604030504040204" pitchFamily="34" charset="0"/>
                <a:cs typeface="Calibri" panose="020F0502020204030204" pitchFamily="34" charset="0"/>
              </a:rPr>
              <a:t>HIV acquisition </a:t>
            </a:r>
          </a:p>
          <a:p>
            <a:pPr marL="285750" indent="-285750">
              <a:buFont typeface="Arial" panose="020B0604020202020204" pitchFamily="34" charset="0"/>
              <a:buChar char="•"/>
            </a:pPr>
            <a:endParaRPr lang="en-US" sz="800" dirty="0">
              <a:solidFill>
                <a:srgbClr val="C00000"/>
              </a:solidFill>
              <a:latin typeface="Calibri" panose="020F0502020204030204" pitchFamily="34" charset="0"/>
              <a:ea typeface="Verdana" panose="020B0604030504040204" pitchFamily="34" charset="0"/>
              <a:cs typeface="Calibri" panose="020F0502020204030204" pitchFamily="34" charset="0"/>
            </a:endParaRPr>
          </a:p>
          <a:p>
            <a:pPr marL="285750" indent="-285750">
              <a:buFont typeface="Arial" panose="020B0604020202020204" pitchFamily="34" charset="0"/>
              <a:buChar char="•"/>
            </a:pPr>
            <a:r>
              <a:rPr lang="fr-CH" sz="2400" dirty="0" err="1">
                <a:latin typeface="Calibri" panose="020F0502020204030204" pitchFamily="34" charset="0"/>
                <a:cs typeface="Calibri" panose="020F0502020204030204" pitchFamily="34" charset="0"/>
              </a:rPr>
              <a:t>Early</a:t>
            </a:r>
            <a:r>
              <a:rPr lang="fr-CH" sz="2400" dirty="0">
                <a:latin typeface="Calibri" panose="020F0502020204030204" pitchFamily="34" charset="0"/>
                <a:cs typeface="Calibri" panose="020F0502020204030204" pitchFamily="34" charset="0"/>
              </a:rPr>
              <a:t> life administration of 2 </a:t>
            </a:r>
            <a:r>
              <a:rPr lang="fr-CH" sz="2400" dirty="0" err="1">
                <a:latin typeface="Calibri" panose="020F0502020204030204" pitchFamily="34" charset="0"/>
                <a:cs typeface="Calibri" panose="020F0502020204030204" pitchFamily="34" charset="0"/>
              </a:rPr>
              <a:t>bNAbs</a:t>
            </a:r>
            <a:r>
              <a:rPr lang="fr-CH" sz="2400" dirty="0">
                <a:latin typeface="Calibri" panose="020F0502020204030204" pitchFamily="34" charset="0"/>
                <a:cs typeface="Calibri" panose="020F0502020204030204" pitchFamily="34" charset="0"/>
              </a:rPr>
              <a:t> as </a:t>
            </a:r>
            <a:r>
              <a:rPr lang="fr-CH" sz="2400" dirty="0" err="1">
                <a:latin typeface="Calibri" panose="020F0502020204030204" pitchFamily="34" charset="0"/>
                <a:cs typeface="Calibri" panose="020F0502020204030204" pitchFamily="34" charset="0"/>
              </a:rPr>
              <a:t>safe</a:t>
            </a:r>
            <a:r>
              <a:rPr lang="fr-CH" sz="2400" dirty="0">
                <a:latin typeface="Calibri" panose="020F0502020204030204" pitchFamily="34" charset="0"/>
                <a:cs typeface="Calibri" panose="020F0502020204030204" pitchFamily="34" charset="0"/>
              </a:rPr>
              <a:t> in infants, </a:t>
            </a:r>
            <a:r>
              <a:rPr lang="fr-CH" sz="2400" dirty="0" err="1">
                <a:latin typeface="Calibri" panose="020F0502020204030204" pitchFamily="34" charset="0"/>
                <a:cs typeface="Calibri" panose="020F0502020204030204" pitchFamily="34" charset="0"/>
              </a:rPr>
              <a:t>supporting</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further</a:t>
            </a:r>
            <a:r>
              <a:rPr lang="fr-CH" sz="2400" dirty="0">
                <a:latin typeface="Calibri" panose="020F0502020204030204" pitchFamily="34" charset="0"/>
                <a:cs typeface="Calibri" panose="020F0502020204030204" pitchFamily="34" charset="0"/>
              </a:rPr>
              <a:t> investigation </a:t>
            </a:r>
            <a:r>
              <a:rPr lang="fr-CH" sz="2400" dirty="0" err="1">
                <a:latin typeface="Calibri" panose="020F0502020204030204" pitchFamily="34" charset="0"/>
                <a:cs typeface="Calibri" panose="020F0502020204030204" pitchFamily="34" charset="0"/>
              </a:rPr>
              <a:t>into</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antibody-based</a:t>
            </a:r>
            <a:r>
              <a:rPr lang="fr-CH" sz="2400" dirty="0">
                <a:latin typeface="Calibri" panose="020F0502020204030204" pitchFamily="34" charset="0"/>
                <a:cs typeface="Calibri" panose="020F0502020204030204" pitchFamily="34" charset="0"/>
              </a:rPr>
              <a:t> </a:t>
            </a:r>
            <a:r>
              <a:rPr lang="fr-CH" sz="2400" dirty="0" err="1">
                <a:latin typeface="Calibri" panose="020F0502020204030204" pitchFamily="34" charset="0"/>
                <a:cs typeface="Calibri" panose="020F0502020204030204" pitchFamily="34" charset="0"/>
              </a:rPr>
              <a:t>strategies</a:t>
            </a:r>
            <a:r>
              <a:rPr lang="fr-CH" sz="2400" dirty="0">
                <a:latin typeface="Calibri" panose="020F0502020204030204" pitchFamily="34" charset="0"/>
                <a:cs typeface="Calibri" panose="020F0502020204030204" pitchFamily="34" charset="0"/>
              </a:rPr>
              <a:t> to </a:t>
            </a:r>
            <a:r>
              <a:rPr lang="fr-CH" sz="2400" dirty="0" err="1">
                <a:latin typeface="Calibri" panose="020F0502020204030204" pitchFamily="34" charset="0"/>
                <a:cs typeface="Calibri" panose="020F0502020204030204" pitchFamily="34" charset="0"/>
              </a:rPr>
              <a:t>prevent</a:t>
            </a:r>
            <a:r>
              <a:rPr lang="fr-CH" sz="2400" dirty="0">
                <a:latin typeface="Calibri" panose="020F0502020204030204" pitchFamily="34" charset="0"/>
                <a:cs typeface="Calibri" panose="020F0502020204030204" pitchFamily="34" charset="0"/>
              </a:rPr>
              <a:t> </a:t>
            </a:r>
            <a:r>
              <a:rPr lang="fr-CH" sz="2400" dirty="0">
                <a:solidFill>
                  <a:srgbClr val="C00000"/>
                </a:solidFill>
                <a:latin typeface="Calibri" panose="020F0502020204030204" pitchFamily="34" charset="0"/>
                <a:cs typeface="Calibri" panose="020F0502020204030204" pitchFamily="34" charset="0"/>
              </a:rPr>
              <a:t>vertical transmission. </a:t>
            </a:r>
            <a:endParaRPr lang="fr-CH" sz="2000" dirty="0">
              <a:solidFill>
                <a:srgbClr val="C00000"/>
              </a:solidFill>
              <a:latin typeface="Calibri" panose="020F0502020204030204" pitchFamily="34" charset="0"/>
              <a:cs typeface="Calibri" panose="020F0502020204030204" pitchFamily="34" charset="0"/>
            </a:endParaRPr>
          </a:p>
        </p:txBody>
      </p:sp>
      <p:pic>
        <p:nvPicPr>
          <p:cNvPr id="7" name="Picture 2" descr="HIV Epidemic Is Mapped In Sub-Saharan Africa To Pinpoint Hot Spots : Goats  and Soda : NPR">
            <a:extLst>
              <a:ext uri="{FF2B5EF4-FFF2-40B4-BE49-F238E27FC236}">
                <a16:creationId xmlns:a16="http://schemas.microsoft.com/office/drawing/2014/main" id="{FB23A865-7DEF-E7F9-02F3-F419CB0718D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47310" y="1902006"/>
            <a:ext cx="2922218" cy="39099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72CBAEF-FA60-07F6-90B5-EB73BDB36766}"/>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562661" y="1803081"/>
            <a:ext cx="3458215" cy="3909981"/>
          </a:xfrm>
          <a:prstGeom prst="rect">
            <a:avLst/>
          </a:prstGeom>
        </p:spPr>
      </p:pic>
      <p:sp>
        <p:nvSpPr>
          <p:cNvPr id="9" name="TextBox 8">
            <a:extLst>
              <a:ext uri="{FF2B5EF4-FFF2-40B4-BE49-F238E27FC236}">
                <a16:creationId xmlns:a16="http://schemas.microsoft.com/office/drawing/2014/main" id="{BB237C67-94D1-BB7A-3B2C-582444765EAB}"/>
              </a:ext>
            </a:extLst>
          </p:cNvPr>
          <p:cNvSpPr txBox="1"/>
          <p:nvPr/>
        </p:nvSpPr>
        <p:spPr>
          <a:xfrm>
            <a:off x="5292869" y="5910914"/>
            <a:ext cx="3146961" cy="369332"/>
          </a:xfrm>
          <a:prstGeom prst="rect">
            <a:avLst/>
          </a:prstGeom>
          <a:noFill/>
        </p:spPr>
        <p:txBody>
          <a:bodyPr wrap="square" rtlCol="0">
            <a:spAutoFit/>
          </a:bodyPr>
          <a:lstStyle/>
          <a:p>
            <a:pPr algn="ctr"/>
            <a:r>
              <a:rPr lang="en-US" b="1" dirty="0">
                <a:latin typeface="Verdana" panose="020B0604030504040204" pitchFamily="34" charset="0"/>
                <a:ea typeface="Verdana" panose="020B0604030504040204" pitchFamily="34" charset="0"/>
                <a:cs typeface="Verdana" panose="020B0604030504040204" pitchFamily="34" charset="0"/>
              </a:rPr>
              <a:t>HIV Prevalence</a:t>
            </a:r>
          </a:p>
        </p:txBody>
      </p:sp>
      <p:sp>
        <p:nvSpPr>
          <p:cNvPr id="10" name="TextBox 9">
            <a:extLst>
              <a:ext uri="{FF2B5EF4-FFF2-40B4-BE49-F238E27FC236}">
                <a16:creationId xmlns:a16="http://schemas.microsoft.com/office/drawing/2014/main" id="{4DFD54D1-F925-9968-89E8-DEA481D93B90}"/>
              </a:ext>
            </a:extLst>
          </p:cNvPr>
          <p:cNvSpPr txBox="1"/>
          <p:nvPr/>
        </p:nvSpPr>
        <p:spPr>
          <a:xfrm>
            <a:off x="8562661" y="5910914"/>
            <a:ext cx="3395411" cy="369332"/>
          </a:xfrm>
          <a:prstGeom prst="rect">
            <a:avLst/>
          </a:prstGeom>
          <a:noFill/>
        </p:spPr>
        <p:txBody>
          <a:bodyPr wrap="square" rtlCol="0">
            <a:spAutoFit/>
          </a:bodyPr>
          <a:lstStyle/>
          <a:p>
            <a:pPr algn="ctr"/>
            <a:r>
              <a:rPr lang="en-US" b="1" dirty="0">
                <a:latin typeface="Verdana" panose="020B0604030504040204" pitchFamily="34" charset="0"/>
                <a:ea typeface="Verdana" panose="020B0604030504040204" pitchFamily="34" charset="0"/>
                <a:cs typeface="Verdana" panose="020B0604030504040204" pitchFamily="34" charset="0"/>
              </a:rPr>
              <a:t>HIV sequence coverage</a:t>
            </a:r>
          </a:p>
        </p:txBody>
      </p:sp>
      <p:grpSp>
        <p:nvGrpSpPr>
          <p:cNvPr id="20" name="Grupo 19">
            <a:extLst>
              <a:ext uri="{FF2B5EF4-FFF2-40B4-BE49-F238E27FC236}">
                <a16:creationId xmlns:a16="http://schemas.microsoft.com/office/drawing/2014/main" id="{5E44447D-DEF3-EC7F-29A3-84F8E8CD3771}"/>
              </a:ext>
            </a:extLst>
          </p:cNvPr>
          <p:cNvGrpSpPr/>
          <p:nvPr/>
        </p:nvGrpSpPr>
        <p:grpSpPr>
          <a:xfrm>
            <a:off x="0" y="0"/>
            <a:ext cx="12192000" cy="1329926"/>
            <a:chOff x="0" y="0"/>
            <a:chExt cx="12192000" cy="1329926"/>
          </a:xfrm>
        </p:grpSpPr>
        <p:pic>
          <p:nvPicPr>
            <p:cNvPr id="23" name="Picture 2">
              <a:extLst>
                <a:ext uri="{FF2B5EF4-FFF2-40B4-BE49-F238E27FC236}">
                  <a16:creationId xmlns:a16="http://schemas.microsoft.com/office/drawing/2014/main" id="{6AF7F85B-08C8-30D4-8F15-8937B0ED2C65}"/>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0624960" y="401364"/>
              <a:ext cx="1246032" cy="928562"/>
            </a:xfrm>
            <a:prstGeom prst="rect">
              <a:avLst/>
            </a:prstGeom>
          </p:spPr>
        </p:pic>
        <p:grpSp>
          <p:nvGrpSpPr>
            <p:cNvPr id="24" name="Grupo 23">
              <a:extLst>
                <a:ext uri="{FF2B5EF4-FFF2-40B4-BE49-F238E27FC236}">
                  <a16:creationId xmlns:a16="http://schemas.microsoft.com/office/drawing/2014/main" id="{E6C37A93-CB38-5973-D900-A061C7E193A8}"/>
                </a:ext>
              </a:extLst>
            </p:cNvPr>
            <p:cNvGrpSpPr/>
            <p:nvPr/>
          </p:nvGrpSpPr>
          <p:grpSpPr>
            <a:xfrm>
              <a:off x="0" y="0"/>
              <a:ext cx="12192000" cy="200515"/>
              <a:chOff x="0" y="0"/>
              <a:chExt cx="12192000" cy="200515"/>
            </a:xfrm>
          </p:grpSpPr>
          <p:sp>
            <p:nvSpPr>
              <p:cNvPr id="25" name="Rectángulo 24">
                <a:extLst>
                  <a:ext uri="{FF2B5EF4-FFF2-40B4-BE49-F238E27FC236}">
                    <a16:creationId xmlns:a16="http://schemas.microsoft.com/office/drawing/2014/main" id="{E6F2D643-FB52-06C7-581E-783D1FD3D7BF}"/>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Rectángulo 25">
                <a:extLst>
                  <a:ext uri="{FF2B5EF4-FFF2-40B4-BE49-F238E27FC236}">
                    <a16:creationId xmlns:a16="http://schemas.microsoft.com/office/drawing/2014/main" id="{5AA1BE06-43A9-6F04-0C7E-4D0C7ADB11DB}"/>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Rectángulo 26">
                <a:extLst>
                  <a:ext uri="{FF2B5EF4-FFF2-40B4-BE49-F238E27FC236}">
                    <a16:creationId xmlns:a16="http://schemas.microsoft.com/office/drawing/2014/main" id="{D7CB558B-DE00-2BCF-EE5C-642CD695BA33}"/>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Rectángulo 27">
                <a:extLst>
                  <a:ext uri="{FF2B5EF4-FFF2-40B4-BE49-F238E27FC236}">
                    <a16:creationId xmlns:a16="http://schemas.microsoft.com/office/drawing/2014/main" id="{7A0B56F0-5D50-9E3F-195D-E50345A91320}"/>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 name="Rectángulo 28">
                <a:extLst>
                  <a:ext uri="{FF2B5EF4-FFF2-40B4-BE49-F238E27FC236}">
                    <a16:creationId xmlns:a16="http://schemas.microsoft.com/office/drawing/2014/main" id="{A675D72E-2CD5-416B-B6EE-CF79A296F2CC}"/>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 name="Rectángulo 29">
                <a:extLst>
                  <a:ext uri="{FF2B5EF4-FFF2-40B4-BE49-F238E27FC236}">
                    <a16:creationId xmlns:a16="http://schemas.microsoft.com/office/drawing/2014/main" id="{4CB83E91-B2F6-E96B-EE8E-056FD83CEFCD}"/>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Tree>
    <p:extLst>
      <p:ext uri="{BB962C8B-B14F-4D97-AF65-F5344CB8AC3E}">
        <p14:creationId xmlns:p14="http://schemas.microsoft.com/office/powerpoint/2010/main" val="3070018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81A00-868F-6FA3-F269-0A9E16D8372F}"/>
            </a:ext>
          </a:extLst>
        </p:cNvPr>
        <p:cNvGrpSpPr/>
        <p:nvPr/>
      </p:nvGrpSpPr>
      <p:grpSpPr>
        <a:xfrm>
          <a:off x="0" y="0"/>
          <a:ext cx="0" cy="0"/>
          <a:chOff x="0" y="0"/>
          <a:chExt cx="0" cy="0"/>
        </a:xfrm>
      </p:grpSpPr>
      <p:grpSp>
        <p:nvGrpSpPr>
          <p:cNvPr id="11" name="Grupo 10">
            <a:extLst>
              <a:ext uri="{FF2B5EF4-FFF2-40B4-BE49-F238E27FC236}">
                <a16:creationId xmlns:a16="http://schemas.microsoft.com/office/drawing/2014/main" id="{39895063-1881-B009-2763-8DD8090ACCF4}"/>
              </a:ext>
            </a:extLst>
          </p:cNvPr>
          <p:cNvGrpSpPr/>
          <p:nvPr/>
        </p:nvGrpSpPr>
        <p:grpSpPr>
          <a:xfrm>
            <a:off x="0" y="0"/>
            <a:ext cx="12192000" cy="200515"/>
            <a:chOff x="0" y="0"/>
            <a:chExt cx="12192000" cy="200515"/>
          </a:xfrm>
        </p:grpSpPr>
        <p:sp>
          <p:nvSpPr>
            <p:cNvPr id="12" name="Rectángulo 11">
              <a:extLst>
                <a:ext uri="{FF2B5EF4-FFF2-40B4-BE49-F238E27FC236}">
                  <a16:creationId xmlns:a16="http://schemas.microsoft.com/office/drawing/2014/main" id="{4029489B-A623-EF49-9170-B62D5C0EE5CB}"/>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3" name="Rectángulo 12">
              <a:extLst>
                <a:ext uri="{FF2B5EF4-FFF2-40B4-BE49-F238E27FC236}">
                  <a16:creationId xmlns:a16="http://schemas.microsoft.com/office/drawing/2014/main" id="{44EBADB4-B7CF-8740-D57D-E673ED6FFBD5}"/>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4" name="Rectángulo 13">
              <a:extLst>
                <a:ext uri="{FF2B5EF4-FFF2-40B4-BE49-F238E27FC236}">
                  <a16:creationId xmlns:a16="http://schemas.microsoft.com/office/drawing/2014/main" id="{090EB1C8-6F86-7995-02C6-91F9ACF1F48A}"/>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5" name="Rectángulo 14">
              <a:extLst>
                <a:ext uri="{FF2B5EF4-FFF2-40B4-BE49-F238E27FC236}">
                  <a16:creationId xmlns:a16="http://schemas.microsoft.com/office/drawing/2014/main" id="{51C3397F-B585-CFF7-0BE7-34EBB0388F9B}"/>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6" name="Rectángulo 15">
              <a:extLst>
                <a:ext uri="{FF2B5EF4-FFF2-40B4-BE49-F238E27FC236}">
                  <a16:creationId xmlns:a16="http://schemas.microsoft.com/office/drawing/2014/main" id="{13C0EB57-E8B5-24BF-542F-C78A3DAF7E65}"/>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7" name="Rectángulo 16">
              <a:extLst>
                <a:ext uri="{FF2B5EF4-FFF2-40B4-BE49-F238E27FC236}">
                  <a16:creationId xmlns:a16="http://schemas.microsoft.com/office/drawing/2014/main" id="{4BE66607-380A-2B67-D851-90D06AEA91F3}"/>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grpSp>
      <p:sp>
        <p:nvSpPr>
          <p:cNvPr id="18" name="CuadroTexto 17">
            <a:extLst>
              <a:ext uri="{FF2B5EF4-FFF2-40B4-BE49-F238E27FC236}">
                <a16:creationId xmlns:a16="http://schemas.microsoft.com/office/drawing/2014/main" id="{1C29C0CA-4E86-1A7F-65DD-688A40EBB963}"/>
              </a:ext>
            </a:extLst>
          </p:cNvPr>
          <p:cNvSpPr txBox="1"/>
          <p:nvPr/>
        </p:nvSpPr>
        <p:spPr>
          <a:xfrm>
            <a:off x="442913" y="2053239"/>
            <a:ext cx="9942123" cy="2948499"/>
          </a:xfrm>
          <a:prstGeom prst="rect">
            <a:avLst/>
          </a:prstGeom>
          <a:noFill/>
        </p:spPr>
        <p:txBody>
          <a:bodyPr wrap="square" rtlCol="0">
            <a:spAutoFit/>
          </a:bodyPr>
          <a:lstStyle/>
          <a:p>
            <a:pPr defTabSz="914400">
              <a:lnSpc>
                <a:spcPct val="90000"/>
              </a:lnSpc>
              <a:spcBef>
                <a:spcPct val="0"/>
              </a:spcBef>
            </a:pPr>
            <a:r>
              <a:rPr lang="en-GB" sz="3200" dirty="0">
                <a:solidFill>
                  <a:schemeClr val="tx2"/>
                </a:solidFill>
                <a:latin typeface="Calibri" panose="020F0502020204030204" pitchFamily="34" charset="0"/>
                <a:ea typeface="+mj-ea"/>
                <a:cs typeface="Calibri" panose="020F0502020204030204" pitchFamily="34" charset="0"/>
              </a:rPr>
              <a:t>Why is this important?</a:t>
            </a:r>
          </a:p>
          <a:p>
            <a:pPr defTabSz="914400">
              <a:lnSpc>
                <a:spcPct val="90000"/>
              </a:lnSpc>
              <a:spcBef>
                <a:spcPct val="0"/>
              </a:spcBef>
            </a:pPr>
            <a:endParaRPr lang="en-GB" sz="3200" b="1" dirty="0">
              <a:solidFill>
                <a:schemeClr val="tx2"/>
              </a:solidFill>
              <a:latin typeface="Calibri" panose="020F0502020204030204" pitchFamily="34" charset="0"/>
              <a:ea typeface="+mj-ea"/>
              <a:cs typeface="Calibri" panose="020F0502020204030204" pitchFamily="34" charset="0"/>
            </a:endParaRPr>
          </a:p>
          <a:p>
            <a:r>
              <a:rPr lang="fr-CH" sz="3200" dirty="0" err="1">
                <a:latin typeface="Calibri" panose="020F0502020204030204" pitchFamily="34" charset="0"/>
                <a:cs typeface="Calibri" panose="020F0502020204030204" pitchFamily="34" charset="0"/>
              </a:rPr>
              <a:t>Broadly</a:t>
            </a:r>
            <a:r>
              <a:rPr lang="fr-CH" sz="3200" dirty="0">
                <a:latin typeface="Calibri" panose="020F0502020204030204" pitchFamily="34" charset="0"/>
                <a:cs typeface="Calibri" panose="020F0502020204030204" pitchFamily="34" charset="0"/>
              </a:rPr>
              <a:t> </a:t>
            </a:r>
            <a:r>
              <a:rPr lang="fr-CH" sz="3200" dirty="0" err="1">
                <a:latin typeface="Calibri" panose="020F0502020204030204" pitchFamily="34" charset="0"/>
                <a:cs typeface="Calibri" panose="020F0502020204030204" pitchFamily="34" charset="0"/>
              </a:rPr>
              <a:t>neutralizing</a:t>
            </a:r>
            <a:r>
              <a:rPr lang="fr-CH" sz="3200" dirty="0">
                <a:latin typeface="Calibri" panose="020F0502020204030204" pitchFamily="34" charset="0"/>
                <a:cs typeface="Calibri" panose="020F0502020204030204" pitchFamily="34" charset="0"/>
              </a:rPr>
              <a:t> </a:t>
            </a:r>
            <a:r>
              <a:rPr lang="fr-CH" sz="3200" dirty="0" err="1">
                <a:latin typeface="Calibri" panose="020F0502020204030204" pitchFamily="34" charset="0"/>
                <a:cs typeface="Calibri" panose="020F0502020204030204" pitchFamily="34" charset="0"/>
              </a:rPr>
              <a:t>antibodies</a:t>
            </a:r>
            <a:r>
              <a:rPr lang="fr-CH" sz="3200" dirty="0">
                <a:latin typeface="Calibri" panose="020F0502020204030204" pitchFamily="34" charset="0"/>
                <a:cs typeface="Calibri" panose="020F0502020204030204" pitchFamily="34" charset="0"/>
              </a:rPr>
              <a:t> (</a:t>
            </a:r>
            <a:r>
              <a:rPr lang="fr-CH" sz="3200" dirty="0" err="1">
                <a:latin typeface="Calibri" panose="020F0502020204030204" pitchFamily="34" charset="0"/>
                <a:cs typeface="Calibri" panose="020F0502020204030204" pitchFamily="34" charset="0"/>
              </a:rPr>
              <a:t>bNAbs</a:t>
            </a:r>
            <a:r>
              <a:rPr lang="fr-CH" sz="3200" dirty="0">
                <a:latin typeface="Calibri" panose="020F0502020204030204" pitchFamily="34" charset="0"/>
                <a:cs typeface="Calibri" panose="020F0502020204030204" pitchFamily="34" charset="0"/>
              </a:rPr>
              <a:t>) have a </a:t>
            </a:r>
            <a:r>
              <a:rPr lang="fr-CH" sz="3200" dirty="0" err="1">
                <a:latin typeface="Calibri" panose="020F0502020204030204" pitchFamily="34" charset="0"/>
                <a:cs typeface="Calibri" panose="020F0502020204030204" pitchFamily="34" charset="0"/>
              </a:rPr>
              <a:t>steadily</a:t>
            </a:r>
            <a:r>
              <a:rPr lang="fr-CH" sz="3200" dirty="0">
                <a:latin typeface="Calibri" panose="020F0502020204030204" pitchFamily="34" charset="0"/>
                <a:cs typeface="Calibri" panose="020F0502020204030204" pitchFamily="34" charset="0"/>
              </a:rPr>
              <a:t> </a:t>
            </a:r>
            <a:r>
              <a:rPr lang="fr-CH" sz="3200" dirty="0" err="1">
                <a:latin typeface="Calibri" panose="020F0502020204030204" pitchFamily="34" charset="0"/>
                <a:cs typeface="Calibri" panose="020F0502020204030204" pitchFamily="34" charset="0"/>
              </a:rPr>
              <a:t>growing</a:t>
            </a:r>
            <a:r>
              <a:rPr lang="fr-CH" sz="3200" dirty="0">
                <a:latin typeface="Calibri" panose="020F0502020204030204" pitchFamily="34" charset="0"/>
                <a:cs typeface="Calibri" panose="020F0502020204030204" pitchFamily="34" charset="0"/>
              </a:rPr>
              <a:t> </a:t>
            </a:r>
            <a:r>
              <a:rPr lang="fr-CH" sz="3200" dirty="0" err="1">
                <a:latin typeface="Calibri" panose="020F0502020204030204" pitchFamily="34" charset="0"/>
                <a:cs typeface="Calibri" panose="020F0502020204030204" pitchFamily="34" charset="0"/>
              </a:rPr>
              <a:t>role</a:t>
            </a:r>
            <a:r>
              <a:rPr lang="fr-CH" sz="3200" dirty="0">
                <a:latin typeface="Calibri" panose="020F0502020204030204" pitchFamily="34" charset="0"/>
                <a:cs typeface="Calibri" panose="020F0502020204030204" pitchFamily="34" charset="0"/>
              </a:rPr>
              <a:t> in HIV </a:t>
            </a:r>
            <a:r>
              <a:rPr lang="fr-CH" sz="3200" dirty="0" err="1">
                <a:latin typeface="Calibri" panose="020F0502020204030204" pitchFamily="34" charset="0"/>
                <a:cs typeface="Calibri" panose="020F0502020204030204" pitchFamily="34" charset="0"/>
              </a:rPr>
              <a:t>research</a:t>
            </a:r>
            <a:r>
              <a:rPr lang="fr-CH" sz="3200" dirty="0">
                <a:latin typeface="Calibri" panose="020F0502020204030204" pitchFamily="34" charset="0"/>
                <a:cs typeface="Calibri" panose="020F0502020204030204" pitchFamily="34" charset="0"/>
              </a:rPr>
              <a:t>, </a:t>
            </a:r>
            <a:r>
              <a:rPr lang="fr-CH" sz="3200" dirty="0" err="1">
                <a:latin typeface="Calibri" panose="020F0502020204030204" pitchFamily="34" charset="0"/>
                <a:cs typeface="Calibri" panose="020F0502020204030204" pitchFamily="34" charset="0"/>
              </a:rPr>
              <a:t>driven</a:t>
            </a:r>
            <a:r>
              <a:rPr lang="fr-CH" sz="3200" dirty="0">
                <a:latin typeface="Calibri" panose="020F0502020204030204" pitchFamily="34" charset="0"/>
                <a:cs typeface="Calibri" panose="020F0502020204030204" pitchFamily="34" charset="0"/>
              </a:rPr>
              <a:t> by insights </a:t>
            </a:r>
            <a:r>
              <a:rPr lang="fr-CH" sz="3200" dirty="0" err="1">
                <a:latin typeface="Calibri" panose="020F0502020204030204" pitchFamily="34" charset="0"/>
                <a:cs typeface="Calibri" panose="020F0502020204030204" pitchFamily="34" charset="0"/>
              </a:rPr>
              <a:t>from</a:t>
            </a:r>
            <a:r>
              <a:rPr lang="fr-CH" sz="3200" dirty="0">
                <a:latin typeface="Calibri" panose="020F0502020204030204" pitchFamily="34" charset="0"/>
                <a:cs typeface="Calibri" panose="020F0502020204030204" pitchFamily="34" charset="0"/>
              </a:rPr>
              <a:t> </a:t>
            </a:r>
            <a:r>
              <a:rPr lang="fr-CH" sz="3200" dirty="0" err="1">
                <a:latin typeface="Calibri" panose="020F0502020204030204" pitchFamily="34" charset="0"/>
                <a:cs typeface="Calibri" panose="020F0502020204030204" pitchFamily="34" charset="0"/>
              </a:rPr>
              <a:t>immunotherapy</a:t>
            </a:r>
            <a:r>
              <a:rPr lang="fr-CH" sz="3200" dirty="0">
                <a:latin typeface="Calibri" panose="020F0502020204030204" pitchFamily="34" charset="0"/>
                <a:cs typeface="Calibri" panose="020F0502020204030204" pitchFamily="34" charset="0"/>
              </a:rPr>
              <a:t>, cure science and vaccine </a:t>
            </a:r>
            <a:r>
              <a:rPr lang="fr-CH" sz="3200" dirty="0" err="1">
                <a:latin typeface="Calibri" panose="020F0502020204030204" pitchFamily="34" charset="0"/>
                <a:cs typeface="Calibri" panose="020F0502020204030204" pitchFamily="34" charset="0"/>
              </a:rPr>
              <a:t>development</a:t>
            </a:r>
            <a:endParaRPr lang="fr-FR" sz="3200" dirty="0">
              <a:latin typeface="Calibri" panose="020F0502020204030204" pitchFamily="34" charset="0"/>
              <a:cs typeface="Calibri" panose="020F0502020204030204" pitchFamily="34" charset="0"/>
            </a:endParaRPr>
          </a:p>
        </p:txBody>
      </p:sp>
      <p:pic>
        <p:nvPicPr>
          <p:cNvPr id="19" name="Picture 2">
            <a:extLst>
              <a:ext uri="{FF2B5EF4-FFF2-40B4-BE49-F238E27FC236}">
                <a16:creationId xmlns:a16="http://schemas.microsoft.com/office/drawing/2014/main" id="{593351DF-DB44-7374-7C8A-254EA1A095E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spTree>
    <p:extLst>
      <p:ext uri="{BB962C8B-B14F-4D97-AF65-F5344CB8AC3E}">
        <p14:creationId xmlns:p14="http://schemas.microsoft.com/office/powerpoint/2010/main" val="68135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E638C-6111-046D-D99D-F9CBE6BC02EA}"/>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6A4A116A-58D0-0FC2-A694-6BAA6C2B294E}"/>
              </a:ext>
            </a:extLst>
          </p:cNvPr>
          <p:cNvSpPr/>
          <p:nvPr/>
        </p:nvSpPr>
        <p:spPr>
          <a:xfrm>
            <a:off x="0" y="0"/>
            <a:ext cx="12192000" cy="6858000"/>
          </a:xfrm>
          <a:prstGeom prst="rect">
            <a:avLst/>
          </a:prstGeom>
          <a:solidFill>
            <a:srgbClr val="628F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R" dirty="0"/>
          </a:p>
        </p:txBody>
      </p:sp>
      <p:sp>
        <p:nvSpPr>
          <p:cNvPr id="5" name="CuadroTexto 4">
            <a:extLst>
              <a:ext uri="{FF2B5EF4-FFF2-40B4-BE49-F238E27FC236}">
                <a16:creationId xmlns:a16="http://schemas.microsoft.com/office/drawing/2014/main" id="{4D5589C3-8FD3-8546-6AB9-730FB2B410C3}"/>
              </a:ext>
            </a:extLst>
          </p:cNvPr>
          <p:cNvSpPr txBox="1"/>
          <p:nvPr/>
        </p:nvSpPr>
        <p:spPr>
          <a:xfrm>
            <a:off x="1051440" y="2946760"/>
            <a:ext cx="10460182" cy="2739211"/>
          </a:xfrm>
          <a:prstGeom prst="rect">
            <a:avLst/>
          </a:prstGeom>
          <a:noFill/>
        </p:spPr>
        <p:txBody>
          <a:bodyPr wrap="square" rtlCol="0">
            <a:spAutoFit/>
          </a:bodyPr>
          <a:lstStyle/>
          <a:p>
            <a:pPr algn="ctr"/>
            <a:r>
              <a:rPr lang="fr-CH" sz="4000" dirty="0" err="1">
                <a:solidFill>
                  <a:schemeClr val="bg2"/>
                </a:solidFill>
                <a:latin typeface="Calibri" panose="020F0502020204030204" pitchFamily="34" charset="0"/>
                <a:cs typeface="Calibri" panose="020F0502020204030204" pitchFamily="34" charset="0"/>
              </a:rPr>
              <a:t>Multifaceted</a:t>
            </a:r>
            <a:r>
              <a:rPr lang="fr-CH" sz="4000" dirty="0">
                <a:solidFill>
                  <a:schemeClr val="bg2"/>
                </a:solidFill>
                <a:latin typeface="Calibri" panose="020F0502020204030204" pitchFamily="34" charset="0"/>
                <a:cs typeface="Calibri" panose="020F0502020204030204" pitchFamily="34" charset="0"/>
              </a:rPr>
              <a:t> </a:t>
            </a:r>
            <a:r>
              <a:rPr lang="fr-CH" sz="4000" dirty="0" err="1">
                <a:solidFill>
                  <a:schemeClr val="bg2"/>
                </a:solidFill>
                <a:latin typeface="Calibri" panose="020F0502020204030204" pitchFamily="34" charset="0"/>
                <a:cs typeface="Calibri" panose="020F0502020204030204" pitchFamily="34" charset="0"/>
              </a:rPr>
              <a:t>prevention</a:t>
            </a:r>
            <a:endParaRPr lang="fr-CH" sz="4000" dirty="0">
              <a:solidFill>
                <a:prstClr val="white"/>
              </a:solidFill>
              <a:latin typeface="Calibri"/>
            </a:endParaRPr>
          </a:p>
          <a:p>
            <a:pPr algn="ctr">
              <a:buNone/>
            </a:pPr>
            <a:r>
              <a:rPr lang="fr-CH" sz="4000" b="1" dirty="0">
                <a:solidFill>
                  <a:schemeClr val="bg1"/>
                </a:solidFill>
                <a:effectLst/>
                <a:latin typeface="Aptos" panose="020B0004020202020204" pitchFamily="34" charset="0"/>
              </a:rPr>
              <a:t> </a:t>
            </a:r>
          </a:p>
          <a:p>
            <a:pPr algn="ctr"/>
            <a:endParaRPr lang="fr-CH" sz="4400" b="1" i="1" dirty="0">
              <a:solidFill>
                <a:schemeClr val="bg1"/>
              </a:solidFill>
              <a:latin typeface="Aptos" panose="020B0004020202020204" pitchFamily="34" charset="0"/>
            </a:endParaRPr>
          </a:p>
          <a:p>
            <a:pPr algn="ctr"/>
            <a:endParaRPr lang="en-US" sz="4800" b="1" dirty="0">
              <a:solidFill>
                <a:schemeClr val="bg1"/>
              </a:solidFill>
              <a:latin typeface="Aptos" panose="020B0004020202020204" pitchFamily="34" charset="0"/>
            </a:endParaRPr>
          </a:p>
        </p:txBody>
      </p:sp>
      <p:sp>
        <p:nvSpPr>
          <p:cNvPr id="3" name="Espace réservé du numéro de diapositive 2">
            <a:extLst>
              <a:ext uri="{FF2B5EF4-FFF2-40B4-BE49-F238E27FC236}">
                <a16:creationId xmlns:a16="http://schemas.microsoft.com/office/drawing/2014/main" id="{D9BBC337-60DF-0387-98AC-0F1377BCFAAE}"/>
              </a:ext>
            </a:extLst>
          </p:cNvPr>
          <p:cNvSpPr>
            <a:spLocks noGrp="1"/>
          </p:cNvSpPr>
          <p:nvPr>
            <p:ph type="sldNum" sz="quarter" idx="12"/>
          </p:nvPr>
        </p:nvSpPr>
        <p:spPr/>
        <p:txBody>
          <a:bodyPr/>
          <a:lstStyle/>
          <a:p>
            <a:endParaRPr lang="es-ES_tradnl" dirty="0"/>
          </a:p>
        </p:txBody>
      </p:sp>
    </p:spTree>
    <p:extLst>
      <p:ext uri="{BB962C8B-B14F-4D97-AF65-F5344CB8AC3E}">
        <p14:creationId xmlns:p14="http://schemas.microsoft.com/office/powerpoint/2010/main" val="372575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77F5D-67CD-533C-F9FD-13276D504923}"/>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C688B60-C264-6B99-CC67-0700B3C8C046}"/>
              </a:ext>
            </a:extLst>
          </p:cNvPr>
          <p:cNvSpPr>
            <a:spLocks noGrp="1" noChangeArrowheads="1"/>
          </p:cNvSpPr>
          <p:nvPr>
            <p:ph type="title"/>
          </p:nvPr>
        </p:nvSpPr>
        <p:spPr>
          <a:xfrm>
            <a:off x="609759" y="292719"/>
            <a:ext cx="10872444" cy="1103313"/>
          </a:xfrm>
        </p:spPr>
        <p:txBody>
          <a:bodyPr/>
          <a:lstStyle/>
          <a:p>
            <a:pPr algn="ctr"/>
            <a:r>
              <a:rPr lang="en-US" sz="3200" noProof="0" dirty="0">
                <a:solidFill>
                  <a:srgbClr val="C00000"/>
                </a:solidFill>
              </a:rPr>
              <a:t>PURPOSE 1 and PURPOSE 2 Results in Adolescents and Young Adults: Study Designs</a:t>
            </a:r>
          </a:p>
        </p:txBody>
      </p:sp>
      <p:sp>
        <p:nvSpPr>
          <p:cNvPr id="2" name="Text Box 11">
            <a:extLst>
              <a:ext uri="{FF2B5EF4-FFF2-40B4-BE49-F238E27FC236}">
                <a16:creationId xmlns:a16="http://schemas.microsoft.com/office/drawing/2014/main" id="{F836EF02-3D71-9F7A-4A66-6FBE012513A1}"/>
              </a:ext>
            </a:extLst>
          </p:cNvPr>
          <p:cNvSpPr txBox="1">
            <a:spLocks noChangeArrowheads="1"/>
          </p:cNvSpPr>
          <p:nvPr/>
        </p:nvSpPr>
        <p:spPr bwMode="auto">
          <a:xfrm>
            <a:off x="414340" y="6401129"/>
            <a:ext cx="82975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1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Gill. IAS 2025. </a:t>
            </a:r>
            <a:r>
              <a:rPr kumimoji="0" lang="en-US" sz="11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US" sz="11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OAC0503.</a:t>
            </a:r>
            <a:endPar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 Box 23">
            <a:extLst>
              <a:ext uri="{FF2B5EF4-FFF2-40B4-BE49-F238E27FC236}">
                <a16:creationId xmlns:a16="http://schemas.microsoft.com/office/drawing/2014/main" id="{36D6768D-E21D-E1EF-C4A9-234930927048}"/>
              </a:ext>
            </a:extLst>
          </p:cNvPr>
          <p:cNvSpPr txBox="1">
            <a:spLocks noChangeArrowheads="1"/>
          </p:cNvSpPr>
          <p:nvPr/>
        </p:nvSpPr>
        <p:spPr bwMode="auto">
          <a:xfrm>
            <a:off x="719598" y="1934348"/>
            <a:ext cx="3488090"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Cisgender </a:t>
            </a:r>
            <a:r>
              <a:rPr kumimoji="0" lang="en-US" sz="1600" b="1" i="0" u="sng" strike="noStrike" kern="1200" cap="none" spc="0" normalizeH="0" baseline="0" noProof="0" dirty="0">
                <a:ln>
                  <a:noFill/>
                </a:ln>
                <a:solidFill>
                  <a:srgbClr val="000000"/>
                </a:solidFill>
                <a:effectLst/>
                <a:uLnTx/>
                <a:uFillTx/>
                <a:latin typeface="Calibri"/>
                <a:ea typeface="+mn-ea"/>
                <a:cs typeface="Arial" panose="020B0604020202020204" pitchFamily="34" charset="0"/>
              </a:rPr>
              <a:t>women</a:t>
            </a: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aged 16-25 yr; sexually active with cisgender men and &gt;1 vaginal intercourse within last 3 </a:t>
            </a:r>
            <a:r>
              <a:rPr kumimoji="0" lang="en-US" sz="1600" b="0" i="0" u="none" strike="noStrike" kern="1200" cap="none" spc="0" normalizeH="0" baseline="0" noProof="0" dirty="0" err="1">
                <a:ln>
                  <a:noFill/>
                </a:ln>
                <a:solidFill>
                  <a:srgbClr val="000000"/>
                </a:solidFill>
                <a:effectLst/>
                <a:uLnTx/>
                <a:uFillTx/>
                <a:latin typeface="Calibri"/>
                <a:ea typeface="+mn-ea"/>
                <a:cs typeface="Arial" panose="020B0604020202020204" pitchFamily="34" charset="0"/>
              </a:rPr>
              <a:t>mo</a:t>
            </a: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(not pregnant); unknown HIV status;</a:t>
            </a:r>
            <a:b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no prior HIV testing or PrEP/PEP use in last 3 </a:t>
            </a:r>
            <a:r>
              <a:rPr kumimoji="0" lang="en-US" sz="1600" b="0" i="0" u="none" strike="noStrike" kern="1200" cap="none" spc="0" normalizeH="0" baseline="0" noProof="0" dirty="0" err="1">
                <a:ln>
                  <a:noFill/>
                </a:ln>
                <a:solidFill>
                  <a:srgbClr val="000000"/>
                </a:solidFill>
                <a:effectLst/>
                <a:uLnTx/>
                <a:uFillTx/>
                <a:latin typeface="Calibri"/>
                <a:ea typeface="+mn-ea"/>
                <a:cs typeface="Arial" panose="020B0604020202020204" pitchFamily="34" charset="0"/>
              </a:rPr>
              <a:t>mo</a:t>
            </a: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≥35 kg body weight; </a:t>
            </a:r>
            <a:b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eGFR ≥60 mL/min</a:t>
            </a:r>
            <a:b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(N = 5338)</a:t>
            </a:r>
          </a:p>
        </p:txBody>
      </p:sp>
      <p:sp>
        <p:nvSpPr>
          <p:cNvPr id="5" name="Rectangle 24">
            <a:extLst>
              <a:ext uri="{FF2B5EF4-FFF2-40B4-BE49-F238E27FC236}">
                <a16:creationId xmlns:a16="http://schemas.microsoft.com/office/drawing/2014/main" id="{1F56A9B9-1512-FA6E-BDB0-2CF2AEEA913B}"/>
              </a:ext>
            </a:extLst>
          </p:cNvPr>
          <p:cNvSpPr>
            <a:spLocks noChangeArrowheads="1"/>
          </p:cNvSpPr>
          <p:nvPr/>
        </p:nvSpPr>
        <p:spPr bwMode="auto">
          <a:xfrm>
            <a:off x="5875006" y="1709453"/>
            <a:ext cx="4644404" cy="642026"/>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LEN* SC (927 mg) Q26W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FTC/TAF or FTC/TDF placebo PO QD x 52 </a:t>
            </a:r>
            <a:r>
              <a:rPr kumimoji="0" lang="en-US" sz="14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charset="0"/>
              </a:rPr>
              <a:t>wk</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2134)</a:t>
            </a:r>
          </a:p>
        </p:txBody>
      </p:sp>
      <p:sp>
        <p:nvSpPr>
          <p:cNvPr id="6" name="Rectangle 25">
            <a:extLst>
              <a:ext uri="{FF2B5EF4-FFF2-40B4-BE49-F238E27FC236}">
                <a16:creationId xmlns:a16="http://schemas.microsoft.com/office/drawing/2014/main" id="{67F3C6B3-70D6-CAC0-E9C6-C814B93FF865}"/>
              </a:ext>
            </a:extLst>
          </p:cNvPr>
          <p:cNvSpPr>
            <a:spLocks noChangeArrowheads="1"/>
          </p:cNvSpPr>
          <p:nvPr/>
        </p:nvSpPr>
        <p:spPr bwMode="auto">
          <a:xfrm>
            <a:off x="5875007" y="3077394"/>
            <a:ext cx="4644402" cy="642025"/>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FTC/TDF (200 mg/300 mg)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LEN placebo SC Q26W x 52 </a:t>
            </a:r>
            <a:r>
              <a:rPr kumimoji="0" lang="en-US" sz="14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charset="0"/>
              </a:rPr>
              <a:t>wk</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1068)</a:t>
            </a:r>
          </a:p>
        </p:txBody>
      </p:sp>
      <p:sp>
        <p:nvSpPr>
          <p:cNvPr id="7" name="Line 26">
            <a:extLst>
              <a:ext uri="{FF2B5EF4-FFF2-40B4-BE49-F238E27FC236}">
                <a16:creationId xmlns:a16="http://schemas.microsoft.com/office/drawing/2014/main" id="{5124A916-24E6-B25C-65B4-2402DD4798C9}"/>
              </a:ext>
            </a:extLst>
          </p:cNvPr>
          <p:cNvSpPr>
            <a:spLocks noChangeShapeType="1"/>
          </p:cNvSpPr>
          <p:nvPr/>
        </p:nvSpPr>
        <p:spPr bwMode="auto">
          <a:xfrm>
            <a:off x="4981245" y="2955157"/>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Rectangle 28">
            <a:extLst>
              <a:ext uri="{FF2B5EF4-FFF2-40B4-BE49-F238E27FC236}">
                <a16:creationId xmlns:a16="http://schemas.microsoft.com/office/drawing/2014/main" id="{9A8B53EF-3E35-9277-A0F1-CED05942DCDB}"/>
              </a:ext>
            </a:extLst>
          </p:cNvPr>
          <p:cNvSpPr>
            <a:spLocks noChangeArrowheads="1"/>
          </p:cNvSpPr>
          <p:nvPr/>
        </p:nvSpPr>
        <p:spPr bwMode="auto">
          <a:xfrm>
            <a:off x="5875006" y="2391696"/>
            <a:ext cx="4644403" cy="642025"/>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FTC/TAF (200 mg/25 mg) PO QD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LEN placebo SC Q26W x 52 </a:t>
            </a:r>
            <a:r>
              <a:rPr kumimoji="0" lang="en-US" sz="14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charset="0"/>
              </a:rPr>
              <a:t>wk</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2136)</a:t>
            </a:r>
          </a:p>
        </p:txBody>
      </p:sp>
      <p:sp>
        <p:nvSpPr>
          <p:cNvPr id="9" name="Line 33">
            <a:extLst>
              <a:ext uri="{FF2B5EF4-FFF2-40B4-BE49-F238E27FC236}">
                <a16:creationId xmlns:a16="http://schemas.microsoft.com/office/drawing/2014/main" id="{F4617A71-1BF3-443C-7758-4411F9EAA7C8}"/>
              </a:ext>
            </a:extLst>
          </p:cNvPr>
          <p:cNvSpPr>
            <a:spLocks noChangeShapeType="1"/>
          </p:cNvSpPr>
          <p:nvPr/>
        </p:nvSpPr>
        <p:spPr bwMode="auto">
          <a:xfrm>
            <a:off x="4943145" y="2820365"/>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 name="Straight Arrow Connector 9">
            <a:extLst>
              <a:ext uri="{FF2B5EF4-FFF2-40B4-BE49-F238E27FC236}">
                <a16:creationId xmlns:a16="http://schemas.microsoft.com/office/drawing/2014/main" id="{DA6CDD58-5E90-F87D-086B-1966514F5DA2}"/>
              </a:ext>
            </a:extLst>
          </p:cNvPr>
          <p:cNvCxnSpPr/>
          <p:nvPr/>
        </p:nvCxnSpPr>
        <p:spPr bwMode="auto">
          <a:xfrm>
            <a:off x="5201975" y="1796398"/>
            <a:ext cx="0" cy="515628"/>
          </a:xfrm>
          <a:prstGeom prst="straightConnector1">
            <a:avLst/>
          </a:prstGeom>
          <a:noFill/>
          <a:ln w="28575" cap="flat" cmpd="sng" algn="ctr">
            <a:solidFill>
              <a:schemeClr val="bg1"/>
            </a:solidFill>
            <a:prstDash val="sysDash"/>
            <a:round/>
            <a:headEnd type="none" w="med" len="med"/>
            <a:tailEnd type="triangle"/>
          </a:ln>
          <a:effectLst/>
        </p:spPr>
      </p:cxnSp>
      <p:sp>
        <p:nvSpPr>
          <p:cNvPr id="11" name="TextBox 10">
            <a:extLst>
              <a:ext uri="{FF2B5EF4-FFF2-40B4-BE49-F238E27FC236}">
                <a16:creationId xmlns:a16="http://schemas.microsoft.com/office/drawing/2014/main" id="{F5691B8E-D72A-8C16-CE66-5A9B1D3A6462}"/>
              </a:ext>
            </a:extLst>
          </p:cNvPr>
          <p:cNvSpPr txBox="1"/>
          <p:nvPr/>
        </p:nvSpPr>
        <p:spPr bwMode="auto">
          <a:xfrm>
            <a:off x="4464927" y="1487253"/>
            <a:ext cx="14740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ts val="0"/>
              </a:spcAft>
              <a:buClr>
                <a:srgbClr val="FEFDDE"/>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Centralized 2:2:1</a:t>
            </a:r>
          </a:p>
        </p:txBody>
      </p:sp>
      <p:sp>
        <p:nvSpPr>
          <p:cNvPr id="12" name="Line 27">
            <a:extLst>
              <a:ext uri="{FF2B5EF4-FFF2-40B4-BE49-F238E27FC236}">
                <a16:creationId xmlns:a16="http://schemas.microsoft.com/office/drawing/2014/main" id="{725C5A9B-8854-0DB8-4C14-B09C861A8A17}"/>
              </a:ext>
            </a:extLst>
          </p:cNvPr>
          <p:cNvSpPr>
            <a:spLocks noChangeShapeType="1"/>
          </p:cNvSpPr>
          <p:nvPr/>
        </p:nvSpPr>
        <p:spPr bwMode="auto">
          <a:xfrm flipV="1">
            <a:off x="4943145" y="2171069"/>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ED47E55B-66FA-F982-A9E6-5C0FFBE7CA22}"/>
              </a:ext>
            </a:extLst>
          </p:cNvPr>
          <p:cNvSpPr txBox="1"/>
          <p:nvPr/>
        </p:nvSpPr>
        <p:spPr bwMode="auto">
          <a:xfrm>
            <a:off x="1551938" y="1599780"/>
            <a:ext cx="1271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PURPOSE-1</a:t>
            </a:r>
          </a:p>
        </p:txBody>
      </p:sp>
      <p:sp>
        <p:nvSpPr>
          <p:cNvPr id="14" name="TextBox 13">
            <a:extLst>
              <a:ext uri="{FF2B5EF4-FFF2-40B4-BE49-F238E27FC236}">
                <a16:creationId xmlns:a16="http://schemas.microsoft.com/office/drawing/2014/main" id="{B7D35F04-1446-5BEB-6D9C-BD16BA2308EF}"/>
              </a:ext>
            </a:extLst>
          </p:cNvPr>
          <p:cNvSpPr txBox="1"/>
          <p:nvPr/>
        </p:nvSpPr>
        <p:spPr bwMode="auto">
          <a:xfrm>
            <a:off x="1551939" y="3875332"/>
            <a:ext cx="1271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PURPOSE-2</a:t>
            </a:r>
          </a:p>
        </p:txBody>
      </p:sp>
      <p:sp>
        <p:nvSpPr>
          <p:cNvPr id="15" name="Text Box 23">
            <a:extLst>
              <a:ext uri="{FF2B5EF4-FFF2-40B4-BE49-F238E27FC236}">
                <a16:creationId xmlns:a16="http://schemas.microsoft.com/office/drawing/2014/main" id="{DD4FD743-B37B-3E08-013C-F09495A1031C}"/>
              </a:ext>
            </a:extLst>
          </p:cNvPr>
          <p:cNvSpPr txBox="1">
            <a:spLocks noChangeArrowheads="1"/>
          </p:cNvSpPr>
          <p:nvPr/>
        </p:nvSpPr>
        <p:spPr bwMode="auto">
          <a:xfrm>
            <a:off x="524773" y="4245356"/>
            <a:ext cx="3611814"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Cisgender </a:t>
            </a: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men</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transgender women, transgender men, and gender nonbinary people with unknown HIV status; aged ≥16 yr; sexually active with ≥1 partner who is assigned male sex at birth within last 12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mo</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 1 risk factor</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prior HIV testing or oral PrEP/PEP use in last 3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mo</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prior LA PrEP use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3295)</a:t>
            </a:r>
          </a:p>
        </p:txBody>
      </p:sp>
      <p:sp>
        <p:nvSpPr>
          <p:cNvPr id="16" name="Rectangle 24">
            <a:extLst>
              <a:ext uri="{FF2B5EF4-FFF2-40B4-BE49-F238E27FC236}">
                <a16:creationId xmlns:a16="http://schemas.microsoft.com/office/drawing/2014/main" id="{A98B0017-0FDC-6BA9-E867-ACCA6CA89BC6}"/>
              </a:ext>
            </a:extLst>
          </p:cNvPr>
          <p:cNvSpPr>
            <a:spLocks noChangeArrowheads="1"/>
          </p:cNvSpPr>
          <p:nvPr/>
        </p:nvSpPr>
        <p:spPr bwMode="auto">
          <a:xfrm>
            <a:off x="7663124" y="4394105"/>
            <a:ext cx="2856283" cy="875988"/>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LEN</a:t>
            </a:r>
            <a:r>
              <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927 mg SC Q26W</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p:txBody>
      </p:sp>
      <p:sp>
        <p:nvSpPr>
          <p:cNvPr id="17" name="Rectangle 25">
            <a:extLst>
              <a:ext uri="{FF2B5EF4-FFF2-40B4-BE49-F238E27FC236}">
                <a16:creationId xmlns:a16="http://schemas.microsoft.com/office/drawing/2014/main" id="{9BA97A4D-1B9D-7DAC-6D7D-09E00449AC5B}"/>
              </a:ext>
            </a:extLst>
          </p:cNvPr>
          <p:cNvSpPr>
            <a:spLocks noChangeArrowheads="1"/>
          </p:cNvSpPr>
          <p:nvPr/>
        </p:nvSpPr>
        <p:spPr bwMode="auto">
          <a:xfrm>
            <a:off x="5875006" y="5320422"/>
            <a:ext cx="4644402" cy="875988"/>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FTC/TDF (200/300 mg)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1086)</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Line 26">
            <a:extLst>
              <a:ext uri="{FF2B5EF4-FFF2-40B4-BE49-F238E27FC236}">
                <a16:creationId xmlns:a16="http://schemas.microsoft.com/office/drawing/2014/main" id="{2DA896AD-CAB9-9DF7-DFBC-DE9A2DF30600}"/>
              </a:ext>
            </a:extLst>
          </p:cNvPr>
          <p:cNvSpPr>
            <a:spLocks noChangeShapeType="1"/>
          </p:cNvSpPr>
          <p:nvPr/>
        </p:nvSpPr>
        <p:spPr bwMode="auto">
          <a:xfrm>
            <a:off x="5138009" y="5458406"/>
            <a:ext cx="592500" cy="2685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26">
            <a:extLst>
              <a:ext uri="{FF2B5EF4-FFF2-40B4-BE49-F238E27FC236}">
                <a16:creationId xmlns:a16="http://schemas.microsoft.com/office/drawing/2014/main" id="{AF2F5027-C1E8-1D6A-57B0-8632C827EC09}"/>
              </a:ext>
            </a:extLst>
          </p:cNvPr>
          <p:cNvSpPr>
            <a:spLocks noChangeShapeType="1"/>
          </p:cNvSpPr>
          <p:nvPr/>
        </p:nvSpPr>
        <p:spPr bwMode="auto">
          <a:xfrm flipV="1">
            <a:off x="5138009" y="4753885"/>
            <a:ext cx="592500" cy="26160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24">
            <a:extLst>
              <a:ext uri="{FF2B5EF4-FFF2-40B4-BE49-F238E27FC236}">
                <a16:creationId xmlns:a16="http://schemas.microsoft.com/office/drawing/2014/main" id="{5441D262-0E02-FDA9-6C89-A2133C0489EC}"/>
              </a:ext>
            </a:extLst>
          </p:cNvPr>
          <p:cNvSpPr>
            <a:spLocks noChangeArrowheads="1"/>
          </p:cNvSpPr>
          <p:nvPr/>
        </p:nvSpPr>
        <p:spPr bwMode="auto">
          <a:xfrm>
            <a:off x="5875006" y="4394105"/>
            <a:ext cx="1364149" cy="875988"/>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LEN</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600 mg PO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on D1, D2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2179)</a:t>
            </a:r>
          </a:p>
        </p:txBody>
      </p:sp>
      <p:cxnSp>
        <p:nvCxnSpPr>
          <p:cNvPr id="21" name="Straight Arrow Connector 20">
            <a:extLst>
              <a:ext uri="{FF2B5EF4-FFF2-40B4-BE49-F238E27FC236}">
                <a16:creationId xmlns:a16="http://schemas.microsoft.com/office/drawing/2014/main" id="{3B986D95-8B9C-F5C6-F36B-56CF7A94E4B3}"/>
              </a:ext>
            </a:extLst>
          </p:cNvPr>
          <p:cNvCxnSpPr/>
          <p:nvPr/>
        </p:nvCxnSpPr>
        <p:spPr bwMode="auto">
          <a:xfrm>
            <a:off x="7305689" y="4815376"/>
            <a:ext cx="267858" cy="0"/>
          </a:xfrm>
          <a:prstGeom prst="straightConnector1">
            <a:avLst/>
          </a:prstGeom>
          <a:noFill/>
          <a:ln w="28575" cap="flat" cmpd="sng" algn="ctr">
            <a:solidFill>
              <a:schemeClr val="bg1"/>
            </a:solidFill>
            <a:prstDash val="solid"/>
            <a:round/>
            <a:headEnd type="none" w="med" len="med"/>
            <a:tailEnd type="triangle"/>
          </a:ln>
          <a:effectLst/>
        </p:spPr>
      </p:cxnSp>
      <p:grpSp>
        <p:nvGrpSpPr>
          <p:cNvPr id="22" name="Grupo 7">
            <a:extLst>
              <a:ext uri="{FF2B5EF4-FFF2-40B4-BE49-F238E27FC236}">
                <a16:creationId xmlns:a16="http://schemas.microsoft.com/office/drawing/2014/main" id="{A84383BD-BE21-AFF2-73C6-E481C9FCD08A}"/>
              </a:ext>
            </a:extLst>
          </p:cNvPr>
          <p:cNvGrpSpPr/>
          <p:nvPr/>
        </p:nvGrpSpPr>
        <p:grpSpPr>
          <a:xfrm>
            <a:off x="0" y="0"/>
            <a:ext cx="12192000" cy="200515"/>
            <a:chOff x="0" y="0"/>
            <a:chExt cx="12192000" cy="200515"/>
          </a:xfrm>
        </p:grpSpPr>
        <p:sp>
          <p:nvSpPr>
            <p:cNvPr id="24" name="Rectángulo 8">
              <a:extLst>
                <a:ext uri="{FF2B5EF4-FFF2-40B4-BE49-F238E27FC236}">
                  <a16:creationId xmlns:a16="http://schemas.microsoft.com/office/drawing/2014/main" id="{17BE0304-21F7-D161-F519-5FFABE78A713}"/>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Rectángulo 9">
              <a:extLst>
                <a:ext uri="{FF2B5EF4-FFF2-40B4-BE49-F238E27FC236}">
                  <a16:creationId xmlns:a16="http://schemas.microsoft.com/office/drawing/2014/main" id="{69498B83-22E0-CFE0-4183-CF391D896FE8}"/>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Rectángulo 11">
              <a:extLst>
                <a:ext uri="{FF2B5EF4-FFF2-40B4-BE49-F238E27FC236}">
                  <a16:creationId xmlns:a16="http://schemas.microsoft.com/office/drawing/2014/main" id="{CD42B42C-FAB2-0B5E-D46C-1B7359AEA835}"/>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Rectángulo 13">
              <a:extLst>
                <a:ext uri="{FF2B5EF4-FFF2-40B4-BE49-F238E27FC236}">
                  <a16:creationId xmlns:a16="http://schemas.microsoft.com/office/drawing/2014/main" id="{B5B88D48-705D-8769-1272-C41D4DCC458E}"/>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Rectángulo 15">
              <a:extLst>
                <a:ext uri="{FF2B5EF4-FFF2-40B4-BE49-F238E27FC236}">
                  <a16:creationId xmlns:a16="http://schemas.microsoft.com/office/drawing/2014/main" id="{BEFC5174-69D3-C415-4D5B-C9086B65D8FC}"/>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 name="Rectángulo 16">
              <a:extLst>
                <a:ext uri="{FF2B5EF4-FFF2-40B4-BE49-F238E27FC236}">
                  <a16:creationId xmlns:a16="http://schemas.microsoft.com/office/drawing/2014/main" id="{6E8F3FCA-F310-CBF4-1849-146EE5A25A94}"/>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2881909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5A833-134B-FB6F-9F2A-89BD1EE9438D}"/>
            </a:ext>
          </a:extLst>
        </p:cNvPr>
        <p:cNvGrpSpPr/>
        <p:nvPr/>
      </p:nvGrpSpPr>
      <p:grpSpPr>
        <a:xfrm>
          <a:off x="0" y="0"/>
          <a:ext cx="0" cy="0"/>
          <a:chOff x="0" y="0"/>
          <a:chExt cx="0" cy="0"/>
        </a:xfrm>
      </p:grpSpPr>
      <p:sp>
        <p:nvSpPr>
          <p:cNvPr id="9258" name="Rectangle 9257">
            <a:extLst>
              <a:ext uri="{FF2B5EF4-FFF2-40B4-BE49-F238E27FC236}">
                <a16:creationId xmlns:a16="http://schemas.microsoft.com/office/drawing/2014/main" id="{432F8FC7-12C9-9356-1955-FCF3AB4D4D33}"/>
              </a:ext>
            </a:extLst>
          </p:cNvPr>
          <p:cNvSpPr/>
          <p:nvPr/>
        </p:nvSpPr>
        <p:spPr bwMode="auto">
          <a:xfrm>
            <a:off x="8824168" y="4586238"/>
            <a:ext cx="716315" cy="683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8" name="Rectangle 2">
            <a:extLst>
              <a:ext uri="{FF2B5EF4-FFF2-40B4-BE49-F238E27FC236}">
                <a16:creationId xmlns:a16="http://schemas.microsoft.com/office/drawing/2014/main" id="{7396E300-695A-3D3C-2EA4-0FCB4D0D8378}"/>
              </a:ext>
            </a:extLst>
          </p:cNvPr>
          <p:cNvSpPr>
            <a:spLocks noGrp="1" noChangeArrowheads="1"/>
          </p:cNvSpPr>
          <p:nvPr>
            <p:ph type="title"/>
          </p:nvPr>
        </p:nvSpPr>
        <p:spPr>
          <a:xfrm>
            <a:off x="609759" y="265423"/>
            <a:ext cx="10872444" cy="1103313"/>
          </a:xfrm>
        </p:spPr>
        <p:txBody>
          <a:bodyPr/>
          <a:lstStyle/>
          <a:p>
            <a:pPr algn="ctr"/>
            <a:r>
              <a:rPr lang="en-US" sz="3200" noProof="0" dirty="0">
                <a:solidFill>
                  <a:srgbClr val="C00000"/>
                </a:solidFill>
              </a:rPr>
              <a:t>PURPOSE 1 and PURPOSE 2 Results in Adolescents and Young Adults: HIV Infections</a:t>
            </a:r>
          </a:p>
        </p:txBody>
      </p:sp>
      <p:sp>
        <p:nvSpPr>
          <p:cNvPr id="4" name="Text Box 11">
            <a:extLst>
              <a:ext uri="{FF2B5EF4-FFF2-40B4-BE49-F238E27FC236}">
                <a16:creationId xmlns:a16="http://schemas.microsoft.com/office/drawing/2014/main" id="{A1DFE299-F50E-FBA4-33B3-615208A7D477}"/>
              </a:ext>
            </a:extLst>
          </p:cNvPr>
          <p:cNvSpPr txBox="1">
            <a:spLocks noChangeArrowheads="1"/>
          </p:cNvSpPr>
          <p:nvPr/>
        </p:nvSpPr>
        <p:spPr bwMode="auto">
          <a:xfrm>
            <a:off x="8000619" y="1037487"/>
            <a:ext cx="82975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1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Gill. IAS 2025. </a:t>
            </a:r>
            <a:r>
              <a:rPr kumimoji="0" lang="en-US" sz="11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US" sz="11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OAC0503. Reproduced with permission.</a:t>
            </a:r>
            <a:endPar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49F10611-AE46-8436-5C85-FB76733DC4CF}"/>
              </a:ext>
            </a:extLst>
          </p:cNvPr>
          <p:cNvSpPr txBox="1"/>
          <p:nvPr/>
        </p:nvSpPr>
        <p:spPr bwMode="auto">
          <a:xfrm>
            <a:off x="2371168" y="1486843"/>
            <a:ext cx="2344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sng"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PURPOSE-1 (16-25 Yrs)</a:t>
            </a:r>
          </a:p>
        </p:txBody>
      </p:sp>
      <p:sp>
        <p:nvSpPr>
          <p:cNvPr id="18" name="TextBox 17">
            <a:extLst>
              <a:ext uri="{FF2B5EF4-FFF2-40B4-BE49-F238E27FC236}">
                <a16:creationId xmlns:a16="http://schemas.microsoft.com/office/drawing/2014/main" id="{46A57D9C-603C-6186-8315-F3800B2EE708}"/>
              </a:ext>
            </a:extLst>
          </p:cNvPr>
          <p:cNvSpPr txBox="1"/>
          <p:nvPr/>
        </p:nvSpPr>
        <p:spPr bwMode="auto">
          <a:xfrm>
            <a:off x="8118229" y="1483576"/>
            <a:ext cx="21550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sng"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PURPOSE-2 (≥16 Yrs)</a:t>
            </a:r>
          </a:p>
        </p:txBody>
      </p:sp>
      <p:grpSp>
        <p:nvGrpSpPr>
          <p:cNvPr id="11" name="Group 10">
            <a:extLst>
              <a:ext uri="{FF2B5EF4-FFF2-40B4-BE49-F238E27FC236}">
                <a16:creationId xmlns:a16="http://schemas.microsoft.com/office/drawing/2014/main" id="{5B43864C-A15F-6BB6-66CA-91CD423F1291}"/>
              </a:ext>
            </a:extLst>
          </p:cNvPr>
          <p:cNvGrpSpPr/>
          <p:nvPr/>
        </p:nvGrpSpPr>
        <p:grpSpPr>
          <a:xfrm>
            <a:off x="1238400" y="1996976"/>
            <a:ext cx="83400" cy="2683200"/>
            <a:chOff x="1192200" y="2174400"/>
            <a:chExt cx="129600" cy="2683200"/>
          </a:xfrm>
        </p:grpSpPr>
        <p:cxnSp>
          <p:nvCxnSpPr>
            <p:cNvPr id="6" name="Straight Connector 5">
              <a:extLst>
                <a:ext uri="{FF2B5EF4-FFF2-40B4-BE49-F238E27FC236}">
                  <a16:creationId xmlns:a16="http://schemas.microsoft.com/office/drawing/2014/main" id="{1E2E1EFB-9FFC-AAF4-69F4-C0EFFA4C1C42}"/>
                </a:ext>
              </a:extLst>
            </p:cNvPr>
            <p:cNvCxnSpPr>
              <a:cxnSpLocks/>
            </p:cNvCxnSpPr>
            <p:nvPr/>
          </p:nvCxnSpPr>
          <p:spPr bwMode="auto">
            <a:xfrm>
              <a:off x="1192200" y="21744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1C768BA5-449D-50DD-6A7B-739D28759609}"/>
                </a:ext>
              </a:extLst>
            </p:cNvPr>
            <p:cNvCxnSpPr>
              <a:cxnSpLocks/>
            </p:cNvCxnSpPr>
            <p:nvPr/>
          </p:nvCxnSpPr>
          <p:spPr bwMode="auto">
            <a:xfrm>
              <a:off x="1192200" y="28452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55046F70-A208-7178-FB62-D5810E31B6D3}"/>
                </a:ext>
              </a:extLst>
            </p:cNvPr>
            <p:cNvCxnSpPr>
              <a:cxnSpLocks/>
            </p:cNvCxnSpPr>
            <p:nvPr/>
          </p:nvCxnSpPr>
          <p:spPr bwMode="auto">
            <a:xfrm>
              <a:off x="1192200" y="35160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BD1F6162-FADB-3961-9A8A-CFA3F52DBEA1}"/>
                </a:ext>
              </a:extLst>
            </p:cNvPr>
            <p:cNvCxnSpPr>
              <a:cxnSpLocks/>
            </p:cNvCxnSpPr>
            <p:nvPr/>
          </p:nvCxnSpPr>
          <p:spPr bwMode="auto">
            <a:xfrm>
              <a:off x="1192200" y="41868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7721B48-7F6C-7E37-44E0-E126985857FD}"/>
                </a:ext>
              </a:extLst>
            </p:cNvPr>
            <p:cNvCxnSpPr>
              <a:cxnSpLocks/>
            </p:cNvCxnSpPr>
            <p:nvPr/>
          </p:nvCxnSpPr>
          <p:spPr bwMode="auto">
            <a:xfrm>
              <a:off x="1192200" y="4857600"/>
              <a:ext cx="129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61C11D1E-FC49-4CEE-2DC4-ED025EC153F8}"/>
              </a:ext>
            </a:extLst>
          </p:cNvPr>
          <p:cNvGrpSpPr/>
          <p:nvPr/>
        </p:nvGrpSpPr>
        <p:grpSpPr>
          <a:xfrm rot="5400000">
            <a:off x="3480600" y="2521377"/>
            <a:ext cx="88798" cy="4406399"/>
            <a:chOff x="1192200" y="2174400"/>
            <a:chExt cx="129600" cy="2683200"/>
          </a:xfrm>
        </p:grpSpPr>
        <p:cxnSp>
          <p:nvCxnSpPr>
            <p:cNvPr id="13" name="Straight Connector 12">
              <a:extLst>
                <a:ext uri="{FF2B5EF4-FFF2-40B4-BE49-F238E27FC236}">
                  <a16:creationId xmlns:a16="http://schemas.microsoft.com/office/drawing/2014/main" id="{B0E0B93A-A074-F45A-6A27-2C8D540CB5C2}"/>
                </a:ext>
              </a:extLst>
            </p:cNvPr>
            <p:cNvCxnSpPr>
              <a:cxnSpLocks/>
            </p:cNvCxnSpPr>
            <p:nvPr/>
          </p:nvCxnSpPr>
          <p:spPr bwMode="auto">
            <a:xfrm>
              <a:off x="1192200" y="21744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5AB8A8A-3F81-236D-031E-9BEC8A17E137}"/>
                </a:ext>
              </a:extLst>
            </p:cNvPr>
            <p:cNvCxnSpPr>
              <a:cxnSpLocks/>
            </p:cNvCxnSpPr>
            <p:nvPr/>
          </p:nvCxnSpPr>
          <p:spPr bwMode="auto">
            <a:xfrm>
              <a:off x="1192200" y="28452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AD362D7-4231-5588-6752-5D55034D2951}"/>
                </a:ext>
              </a:extLst>
            </p:cNvPr>
            <p:cNvCxnSpPr>
              <a:cxnSpLocks/>
            </p:cNvCxnSpPr>
            <p:nvPr/>
          </p:nvCxnSpPr>
          <p:spPr bwMode="auto">
            <a:xfrm>
              <a:off x="1192200" y="35160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E3C9E86-B62C-62F4-B969-A3A798774935}"/>
                </a:ext>
              </a:extLst>
            </p:cNvPr>
            <p:cNvCxnSpPr>
              <a:cxnSpLocks/>
            </p:cNvCxnSpPr>
            <p:nvPr/>
          </p:nvCxnSpPr>
          <p:spPr bwMode="auto">
            <a:xfrm>
              <a:off x="1192200" y="41868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901B22C-F496-E52C-7274-C188AC5A9E73}"/>
                </a:ext>
              </a:extLst>
            </p:cNvPr>
            <p:cNvCxnSpPr>
              <a:cxnSpLocks/>
            </p:cNvCxnSpPr>
            <p:nvPr/>
          </p:nvCxnSpPr>
          <p:spPr bwMode="auto">
            <a:xfrm>
              <a:off x="1192200" y="4857600"/>
              <a:ext cx="129600"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720F830E-34C6-D4AF-D297-3DB19A8DF82A}"/>
              </a:ext>
            </a:extLst>
          </p:cNvPr>
          <p:cNvSpPr txBox="1"/>
          <p:nvPr/>
        </p:nvSpPr>
        <p:spPr bwMode="auto">
          <a:xfrm>
            <a:off x="991239" y="180857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3" name="TextBox 22">
            <a:extLst>
              <a:ext uri="{FF2B5EF4-FFF2-40B4-BE49-F238E27FC236}">
                <a16:creationId xmlns:a16="http://schemas.microsoft.com/office/drawing/2014/main" id="{287A8A49-090E-D987-5A8B-BC09339F6D11}"/>
              </a:ext>
            </a:extLst>
          </p:cNvPr>
          <p:cNvSpPr txBox="1"/>
          <p:nvPr/>
        </p:nvSpPr>
        <p:spPr bwMode="auto">
          <a:xfrm>
            <a:off x="991239" y="247727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4" name="TextBox 23">
            <a:extLst>
              <a:ext uri="{FF2B5EF4-FFF2-40B4-BE49-F238E27FC236}">
                <a16:creationId xmlns:a16="http://schemas.microsoft.com/office/drawing/2014/main" id="{13D8E1AB-483A-9A01-794B-100EF7DC4971}"/>
              </a:ext>
            </a:extLst>
          </p:cNvPr>
          <p:cNvSpPr txBox="1"/>
          <p:nvPr/>
        </p:nvSpPr>
        <p:spPr bwMode="auto">
          <a:xfrm>
            <a:off x="991239" y="316410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5" name="TextBox 24">
            <a:extLst>
              <a:ext uri="{FF2B5EF4-FFF2-40B4-BE49-F238E27FC236}">
                <a16:creationId xmlns:a16="http://schemas.microsoft.com/office/drawing/2014/main" id="{C0110E10-09FC-2D13-A120-71EDE0A69682}"/>
              </a:ext>
            </a:extLst>
          </p:cNvPr>
          <p:cNvSpPr txBox="1"/>
          <p:nvPr/>
        </p:nvSpPr>
        <p:spPr bwMode="auto">
          <a:xfrm>
            <a:off x="991239" y="383280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6" name="TextBox 25">
            <a:extLst>
              <a:ext uri="{FF2B5EF4-FFF2-40B4-BE49-F238E27FC236}">
                <a16:creationId xmlns:a16="http://schemas.microsoft.com/office/drawing/2014/main" id="{C5BB4DB9-4B5A-84CD-46DF-F833608AC1EF}"/>
              </a:ext>
            </a:extLst>
          </p:cNvPr>
          <p:cNvSpPr txBox="1"/>
          <p:nvPr/>
        </p:nvSpPr>
        <p:spPr bwMode="auto">
          <a:xfrm>
            <a:off x="991239" y="449340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 name="TextBox 26">
            <a:extLst>
              <a:ext uri="{FF2B5EF4-FFF2-40B4-BE49-F238E27FC236}">
                <a16:creationId xmlns:a16="http://schemas.microsoft.com/office/drawing/2014/main" id="{BAB38A21-3C10-47DA-4EA4-05CF42421D71}"/>
              </a:ext>
            </a:extLst>
          </p:cNvPr>
          <p:cNvSpPr txBox="1"/>
          <p:nvPr/>
        </p:nvSpPr>
        <p:spPr bwMode="auto">
          <a:xfrm rot="16200000">
            <a:off x="-694096" y="3212240"/>
            <a:ext cx="3043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HIV Incidence Per 100 PY (95% CI)</a:t>
            </a:r>
          </a:p>
        </p:txBody>
      </p:sp>
      <p:sp>
        <p:nvSpPr>
          <p:cNvPr id="28" name="TextBox 27">
            <a:extLst>
              <a:ext uri="{FF2B5EF4-FFF2-40B4-BE49-F238E27FC236}">
                <a16:creationId xmlns:a16="http://schemas.microsoft.com/office/drawing/2014/main" id="{AC962B0C-E7E1-6ACA-C4FD-8EAFC7AD3CEA}"/>
              </a:ext>
            </a:extLst>
          </p:cNvPr>
          <p:cNvSpPr txBox="1"/>
          <p:nvPr/>
        </p:nvSpPr>
        <p:spPr bwMode="auto">
          <a:xfrm>
            <a:off x="1245293" y="4709679"/>
            <a:ext cx="12468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Background HIV Incidence</a:t>
            </a:r>
          </a:p>
        </p:txBody>
      </p:sp>
      <p:sp>
        <p:nvSpPr>
          <p:cNvPr id="29" name="TextBox 28">
            <a:extLst>
              <a:ext uri="{FF2B5EF4-FFF2-40B4-BE49-F238E27FC236}">
                <a16:creationId xmlns:a16="http://schemas.microsoft.com/office/drawing/2014/main" id="{EF857078-E463-8EF5-A992-D69C1096E95C}"/>
              </a:ext>
            </a:extLst>
          </p:cNvPr>
          <p:cNvSpPr txBox="1"/>
          <p:nvPr/>
        </p:nvSpPr>
        <p:spPr bwMode="auto">
          <a:xfrm>
            <a:off x="2351785" y="4662680"/>
            <a:ext cx="12468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LEN</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 Infections</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1939 PY</a:t>
            </a:r>
          </a:p>
        </p:txBody>
      </p:sp>
      <p:sp>
        <p:nvSpPr>
          <p:cNvPr id="30" name="TextBox 29">
            <a:extLst>
              <a:ext uri="{FF2B5EF4-FFF2-40B4-BE49-F238E27FC236}">
                <a16:creationId xmlns:a16="http://schemas.microsoft.com/office/drawing/2014/main" id="{3500274D-5B7B-1DC3-0C78-966CAF0A8184}"/>
              </a:ext>
            </a:extLst>
          </p:cNvPr>
          <p:cNvSpPr txBox="1"/>
          <p:nvPr/>
        </p:nvSpPr>
        <p:spPr bwMode="auto">
          <a:xfrm>
            <a:off x="3459856" y="4688277"/>
            <a:ext cx="12686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F/TAF</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39 Infections</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1932 PY</a:t>
            </a:r>
          </a:p>
        </p:txBody>
      </p:sp>
      <p:sp>
        <p:nvSpPr>
          <p:cNvPr id="31" name="TextBox 30">
            <a:extLst>
              <a:ext uri="{FF2B5EF4-FFF2-40B4-BE49-F238E27FC236}">
                <a16:creationId xmlns:a16="http://schemas.microsoft.com/office/drawing/2014/main" id="{2A20A57B-A074-2A11-4E09-866C71A55496}"/>
              </a:ext>
            </a:extLst>
          </p:cNvPr>
          <p:cNvSpPr txBox="1"/>
          <p:nvPr/>
        </p:nvSpPr>
        <p:spPr bwMode="auto">
          <a:xfrm>
            <a:off x="4594028" y="4695477"/>
            <a:ext cx="12686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F/TDF</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 Infections</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949 PY</a:t>
            </a:r>
          </a:p>
        </p:txBody>
      </p:sp>
      <p:sp>
        <p:nvSpPr>
          <p:cNvPr id="32" name="Rectangle 31">
            <a:extLst>
              <a:ext uri="{FF2B5EF4-FFF2-40B4-BE49-F238E27FC236}">
                <a16:creationId xmlns:a16="http://schemas.microsoft.com/office/drawing/2014/main" id="{25BC38AC-CE6E-3073-2CD9-0AEC80227473}"/>
              </a:ext>
            </a:extLst>
          </p:cNvPr>
          <p:cNvSpPr/>
          <p:nvPr/>
        </p:nvSpPr>
        <p:spPr bwMode="auto">
          <a:xfrm>
            <a:off x="1519200" y="3055376"/>
            <a:ext cx="716315" cy="1624800"/>
          </a:xfrm>
          <a:prstGeom prst="rect">
            <a:avLst/>
          </a:prstGeom>
          <a:solidFill>
            <a:schemeClr val="tx2">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B9A75EC5-24F7-6B03-9D97-1DDC05738817}"/>
              </a:ext>
            </a:extLst>
          </p:cNvPr>
          <p:cNvSpPr/>
          <p:nvPr/>
        </p:nvSpPr>
        <p:spPr bwMode="auto">
          <a:xfrm>
            <a:off x="3719333" y="3316975"/>
            <a:ext cx="716315" cy="13700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2F403D62-86AD-E776-9A7B-77D0BB21EDAA}"/>
              </a:ext>
            </a:extLst>
          </p:cNvPr>
          <p:cNvSpPr/>
          <p:nvPr/>
        </p:nvSpPr>
        <p:spPr bwMode="auto">
          <a:xfrm>
            <a:off x="4831781" y="3533023"/>
            <a:ext cx="716315" cy="11471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0" name="Group 39">
            <a:extLst>
              <a:ext uri="{FF2B5EF4-FFF2-40B4-BE49-F238E27FC236}">
                <a16:creationId xmlns:a16="http://schemas.microsoft.com/office/drawing/2014/main" id="{899F0EBD-DA34-CF1F-72D1-D618FD149E4B}"/>
              </a:ext>
            </a:extLst>
          </p:cNvPr>
          <p:cNvGrpSpPr/>
          <p:nvPr/>
        </p:nvGrpSpPr>
        <p:grpSpPr>
          <a:xfrm>
            <a:off x="1814736" y="2536976"/>
            <a:ext cx="108000" cy="921600"/>
            <a:chOff x="2306592" y="2714400"/>
            <a:chExt cx="108000" cy="921600"/>
          </a:xfrm>
        </p:grpSpPr>
        <p:cxnSp>
          <p:nvCxnSpPr>
            <p:cNvPr id="36" name="Straight Connector 35">
              <a:extLst>
                <a:ext uri="{FF2B5EF4-FFF2-40B4-BE49-F238E27FC236}">
                  <a16:creationId xmlns:a16="http://schemas.microsoft.com/office/drawing/2014/main" id="{4AB6260C-DD1A-7FB8-36FE-6146108DA788}"/>
                </a:ext>
              </a:extLst>
            </p:cNvPr>
            <p:cNvCxnSpPr>
              <a:cxnSpLocks/>
            </p:cNvCxnSpPr>
            <p:nvPr/>
          </p:nvCxnSpPr>
          <p:spPr bwMode="auto">
            <a:xfrm>
              <a:off x="2360592" y="2714400"/>
              <a:ext cx="0" cy="92160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B8E1F4C-3069-6F29-8A58-8DDA2467CC59}"/>
                </a:ext>
              </a:extLst>
            </p:cNvPr>
            <p:cNvCxnSpPr>
              <a:cxnSpLocks/>
            </p:cNvCxnSpPr>
            <p:nvPr/>
          </p:nvCxnSpPr>
          <p:spPr bwMode="auto">
            <a:xfrm>
              <a:off x="2306592" y="2714400"/>
              <a:ext cx="1080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1D7B1A2-07FB-BDC7-FCB0-4FC8578386E1}"/>
                </a:ext>
              </a:extLst>
            </p:cNvPr>
            <p:cNvCxnSpPr>
              <a:cxnSpLocks/>
            </p:cNvCxnSpPr>
            <p:nvPr/>
          </p:nvCxnSpPr>
          <p:spPr bwMode="auto">
            <a:xfrm>
              <a:off x="2306592" y="3636000"/>
              <a:ext cx="108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DAC9EC58-FD76-6CCD-7FF4-C4A1430AFA29}"/>
              </a:ext>
            </a:extLst>
          </p:cNvPr>
          <p:cNvGrpSpPr/>
          <p:nvPr/>
        </p:nvGrpSpPr>
        <p:grpSpPr>
          <a:xfrm>
            <a:off x="4023490" y="2829204"/>
            <a:ext cx="108000" cy="887376"/>
            <a:chOff x="2306592" y="2714400"/>
            <a:chExt cx="108000" cy="921600"/>
          </a:xfrm>
        </p:grpSpPr>
        <p:cxnSp>
          <p:nvCxnSpPr>
            <p:cNvPr id="42" name="Straight Connector 41">
              <a:extLst>
                <a:ext uri="{FF2B5EF4-FFF2-40B4-BE49-F238E27FC236}">
                  <a16:creationId xmlns:a16="http://schemas.microsoft.com/office/drawing/2014/main" id="{9463DCFE-077B-584D-FD0C-B27B67A10460}"/>
                </a:ext>
              </a:extLst>
            </p:cNvPr>
            <p:cNvCxnSpPr>
              <a:cxnSpLocks/>
            </p:cNvCxnSpPr>
            <p:nvPr/>
          </p:nvCxnSpPr>
          <p:spPr bwMode="auto">
            <a:xfrm>
              <a:off x="2360592" y="2714400"/>
              <a:ext cx="0" cy="92160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2B7AE2B-3198-F7EA-A35F-86548FB6EC4C}"/>
                </a:ext>
              </a:extLst>
            </p:cNvPr>
            <p:cNvCxnSpPr>
              <a:cxnSpLocks/>
            </p:cNvCxnSpPr>
            <p:nvPr/>
          </p:nvCxnSpPr>
          <p:spPr bwMode="auto">
            <a:xfrm>
              <a:off x="2306592" y="2714400"/>
              <a:ext cx="1080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858D8DB-C5AC-0B07-7AE1-C27E4707CB59}"/>
                </a:ext>
              </a:extLst>
            </p:cNvPr>
            <p:cNvCxnSpPr>
              <a:cxnSpLocks/>
            </p:cNvCxnSpPr>
            <p:nvPr/>
          </p:nvCxnSpPr>
          <p:spPr bwMode="auto">
            <a:xfrm>
              <a:off x="2306592" y="3636000"/>
              <a:ext cx="108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57AF042F-1381-FCC9-C6F7-F640F5A1E75F}"/>
              </a:ext>
            </a:extLst>
          </p:cNvPr>
          <p:cNvGrpSpPr/>
          <p:nvPr/>
        </p:nvGrpSpPr>
        <p:grpSpPr>
          <a:xfrm>
            <a:off x="5135938" y="2832986"/>
            <a:ext cx="108000" cy="1209205"/>
            <a:chOff x="2306592" y="2714400"/>
            <a:chExt cx="108000" cy="921600"/>
          </a:xfrm>
        </p:grpSpPr>
        <p:cxnSp>
          <p:nvCxnSpPr>
            <p:cNvPr id="46" name="Straight Connector 45">
              <a:extLst>
                <a:ext uri="{FF2B5EF4-FFF2-40B4-BE49-F238E27FC236}">
                  <a16:creationId xmlns:a16="http://schemas.microsoft.com/office/drawing/2014/main" id="{AD75D18A-92AD-6BF2-1AD8-708A30353E92}"/>
                </a:ext>
              </a:extLst>
            </p:cNvPr>
            <p:cNvCxnSpPr>
              <a:cxnSpLocks/>
            </p:cNvCxnSpPr>
            <p:nvPr/>
          </p:nvCxnSpPr>
          <p:spPr bwMode="auto">
            <a:xfrm>
              <a:off x="2360592" y="2714400"/>
              <a:ext cx="0" cy="92160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00BB9A0-4FBB-20F7-D7AE-42853B8C4EE9}"/>
                </a:ext>
              </a:extLst>
            </p:cNvPr>
            <p:cNvCxnSpPr>
              <a:cxnSpLocks/>
            </p:cNvCxnSpPr>
            <p:nvPr/>
          </p:nvCxnSpPr>
          <p:spPr bwMode="auto">
            <a:xfrm>
              <a:off x="2306592" y="2714400"/>
              <a:ext cx="1080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F6C2F04-9B2A-733E-FCBA-6E0D5C3C2892}"/>
                </a:ext>
              </a:extLst>
            </p:cNvPr>
            <p:cNvCxnSpPr>
              <a:cxnSpLocks/>
            </p:cNvCxnSpPr>
            <p:nvPr/>
          </p:nvCxnSpPr>
          <p:spPr bwMode="auto">
            <a:xfrm>
              <a:off x="2306592" y="3636000"/>
              <a:ext cx="108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7EC2C759-A740-CB7E-4B1C-41CD62E25A55}"/>
              </a:ext>
            </a:extLst>
          </p:cNvPr>
          <p:cNvGrpSpPr/>
          <p:nvPr/>
        </p:nvGrpSpPr>
        <p:grpSpPr>
          <a:xfrm>
            <a:off x="2916358" y="4557855"/>
            <a:ext cx="108000" cy="120492"/>
            <a:chOff x="2306592" y="2714400"/>
            <a:chExt cx="108000" cy="921600"/>
          </a:xfrm>
        </p:grpSpPr>
        <p:cxnSp>
          <p:nvCxnSpPr>
            <p:cNvPr id="50" name="Straight Connector 49">
              <a:extLst>
                <a:ext uri="{FF2B5EF4-FFF2-40B4-BE49-F238E27FC236}">
                  <a16:creationId xmlns:a16="http://schemas.microsoft.com/office/drawing/2014/main" id="{91930A37-E5C7-A25F-A52E-BE940DA7D837}"/>
                </a:ext>
              </a:extLst>
            </p:cNvPr>
            <p:cNvCxnSpPr>
              <a:cxnSpLocks/>
            </p:cNvCxnSpPr>
            <p:nvPr/>
          </p:nvCxnSpPr>
          <p:spPr bwMode="auto">
            <a:xfrm>
              <a:off x="2360592" y="2714400"/>
              <a:ext cx="0" cy="92160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8563A6C-57C6-2B0A-A463-C1F3F7E5C372}"/>
                </a:ext>
              </a:extLst>
            </p:cNvPr>
            <p:cNvCxnSpPr>
              <a:cxnSpLocks/>
            </p:cNvCxnSpPr>
            <p:nvPr/>
          </p:nvCxnSpPr>
          <p:spPr bwMode="auto">
            <a:xfrm>
              <a:off x="2306592" y="2714400"/>
              <a:ext cx="1080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4407AEB-4727-4BED-64F6-D9BEABC0B675}"/>
                </a:ext>
              </a:extLst>
            </p:cNvPr>
            <p:cNvCxnSpPr>
              <a:cxnSpLocks/>
            </p:cNvCxnSpPr>
            <p:nvPr/>
          </p:nvCxnSpPr>
          <p:spPr bwMode="auto">
            <a:xfrm>
              <a:off x="2306592" y="3636000"/>
              <a:ext cx="108000" cy="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93E1AB77-39C2-B8EB-00FF-DD86FF604FEC}"/>
              </a:ext>
            </a:extLst>
          </p:cNvPr>
          <p:cNvSpPr txBox="1"/>
          <p:nvPr/>
        </p:nvSpPr>
        <p:spPr bwMode="auto">
          <a:xfrm>
            <a:off x="1594462" y="2161948"/>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2.41</a:t>
            </a:r>
          </a:p>
        </p:txBody>
      </p:sp>
      <p:sp>
        <p:nvSpPr>
          <p:cNvPr id="54" name="TextBox 53">
            <a:extLst>
              <a:ext uri="{FF2B5EF4-FFF2-40B4-BE49-F238E27FC236}">
                <a16:creationId xmlns:a16="http://schemas.microsoft.com/office/drawing/2014/main" id="{8DAD75E0-A0EC-6C70-481B-4691240FDAC6}"/>
              </a:ext>
            </a:extLst>
          </p:cNvPr>
          <p:cNvSpPr txBox="1"/>
          <p:nvPr/>
        </p:nvSpPr>
        <p:spPr bwMode="auto">
          <a:xfrm>
            <a:off x="3798756" y="2467416"/>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2.02</a:t>
            </a:r>
          </a:p>
        </p:txBody>
      </p:sp>
      <p:sp>
        <p:nvSpPr>
          <p:cNvPr id="55" name="TextBox 54">
            <a:extLst>
              <a:ext uri="{FF2B5EF4-FFF2-40B4-BE49-F238E27FC236}">
                <a16:creationId xmlns:a16="http://schemas.microsoft.com/office/drawing/2014/main" id="{570BF486-E382-9841-2E33-C5BF8B519786}"/>
              </a:ext>
            </a:extLst>
          </p:cNvPr>
          <p:cNvSpPr txBox="1"/>
          <p:nvPr/>
        </p:nvSpPr>
        <p:spPr bwMode="auto">
          <a:xfrm>
            <a:off x="4935379" y="2483006"/>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1.69</a:t>
            </a:r>
          </a:p>
        </p:txBody>
      </p:sp>
      <p:sp>
        <p:nvSpPr>
          <p:cNvPr id="56" name="TextBox 55">
            <a:extLst>
              <a:ext uri="{FF2B5EF4-FFF2-40B4-BE49-F238E27FC236}">
                <a16:creationId xmlns:a16="http://schemas.microsoft.com/office/drawing/2014/main" id="{364DA393-A4CF-5A98-75AD-2178357C7B2E}"/>
              </a:ext>
            </a:extLst>
          </p:cNvPr>
          <p:cNvSpPr txBox="1"/>
          <p:nvPr/>
        </p:nvSpPr>
        <p:spPr bwMode="auto">
          <a:xfrm>
            <a:off x="2828591" y="425062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59" name="Group 58">
            <a:extLst>
              <a:ext uri="{FF2B5EF4-FFF2-40B4-BE49-F238E27FC236}">
                <a16:creationId xmlns:a16="http://schemas.microsoft.com/office/drawing/2014/main" id="{1370C8FB-E347-D7C5-3529-418DEB11ED9E}"/>
              </a:ext>
            </a:extLst>
          </p:cNvPr>
          <p:cNvGrpSpPr/>
          <p:nvPr/>
        </p:nvGrpSpPr>
        <p:grpSpPr>
          <a:xfrm>
            <a:off x="6909625" y="1971379"/>
            <a:ext cx="83400" cy="2683200"/>
            <a:chOff x="1192200" y="2174400"/>
            <a:chExt cx="129600" cy="2683200"/>
          </a:xfrm>
        </p:grpSpPr>
        <p:cxnSp>
          <p:nvCxnSpPr>
            <p:cNvPr id="60" name="Straight Connector 59">
              <a:extLst>
                <a:ext uri="{FF2B5EF4-FFF2-40B4-BE49-F238E27FC236}">
                  <a16:creationId xmlns:a16="http://schemas.microsoft.com/office/drawing/2014/main" id="{A8B3DE40-7586-44A4-ADEC-0E258FD44ECE}"/>
                </a:ext>
              </a:extLst>
            </p:cNvPr>
            <p:cNvCxnSpPr>
              <a:cxnSpLocks/>
            </p:cNvCxnSpPr>
            <p:nvPr/>
          </p:nvCxnSpPr>
          <p:spPr bwMode="auto">
            <a:xfrm>
              <a:off x="1192200" y="21744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B6E5572-3DBF-AE41-37D4-972F2382525F}"/>
                </a:ext>
              </a:extLst>
            </p:cNvPr>
            <p:cNvCxnSpPr>
              <a:cxnSpLocks/>
            </p:cNvCxnSpPr>
            <p:nvPr/>
          </p:nvCxnSpPr>
          <p:spPr bwMode="auto">
            <a:xfrm>
              <a:off x="1192200" y="28452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BA6CA2E-9C3E-DCFF-E25C-EA2F80016622}"/>
                </a:ext>
              </a:extLst>
            </p:cNvPr>
            <p:cNvCxnSpPr>
              <a:cxnSpLocks/>
            </p:cNvCxnSpPr>
            <p:nvPr/>
          </p:nvCxnSpPr>
          <p:spPr bwMode="auto">
            <a:xfrm>
              <a:off x="1192200" y="35160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8405FE9-0B95-BB1F-1118-67871F5ED3AB}"/>
                </a:ext>
              </a:extLst>
            </p:cNvPr>
            <p:cNvCxnSpPr>
              <a:cxnSpLocks/>
            </p:cNvCxnSpPr>
            <p:nvPr/>
          </p:nvCxnSpPr>
          <p:spPr bwMode="auto">
            <a:xfrm>
              <a:off x="1192200" y="41868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3EC7DD7B-440F-1748-4B2E-6AEDCBB92029}"/>
                </a:ext>
              </a:extLst>
            </p:cNvPr>
            <p:cNvCxnSpPr>
              <a:cxnSpLocks/>
            </p:cNvCxnSpPr>
            <p:nvPr/>
          </p:nvCxnSpPr>
          <p:spPr bwMode="auto">
            <a:xfrm>
              <a:off x="1192200" y="4857600"/>
              <a:ext cx="129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7" name="Group 9216">
            <a:extLst>
              <a:ext uri="{FF2B5EF4-FFF2-40B4-BE49-F238E27FC236}">
                <a16:creationId xmlns:a16="http://schemas.microsoft.com/office/drawing/2014/main" id="{F745BCBE-D01C-78FC-E6B8-4674A109EF45}"/>
              </a:ext>
            </a:extLst>
          </p:cNvPr>
          <p:cNvGrpSpPr/>
          <p:nvPr/>
        </p:nvGrpSpPr>
        <p:grpSpPr>
          <a:xfrm rot="5400000">
            <a:off x="9156947" y="2497901"/>
            <a:ext cx="86809" cy="4404146"/>
            <a:chOff x="1192200" y="2845200"/>
            <a:chExt cx="129600" cy="2012400"/>
          </a:xfrm>
        </p:grpSpPr>
        <p:cxnSp>
          <p:nvCxnSpPr>
            <p:cNvPr id="9220" name="Straight Connector 9219">
              <a:extLst>
                <a:ext uri="{FF2B5EF4-FFF2-40B4-BE49-F238E27FC236}">
                  <a16:creationId xmlns:a16="http://schemas.microsoft.com/office/drawing/2014/main" id="{B5743845-EBDE-3802-DD4D-3915B367F7BD}"/>
                </a:ext>
              </a:extLst>
            </p:cNvPr>
            <p:cNvCxnSpPr>
              <a:cxnSpLocks/>
            </p:cNvCxnSpPr>
            <p:nvPr/>
          </p:nvCxnSpPr>
          <p:spPr bwMode="auto">
            <a:xfrm>
              <a:off x="1192200" y="28452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3DAA576C-AE5F-D799-8431-AD0985A6B2DB}"/>
                </a:ext>
              </a:extLst>
            </p:cNvPr>
            <p:cNvCxnSpPr>
              <a:cxnSpLocks/>
            </p:cNvCxnSpPr>
            <p:nvPr/>
          </p:nvCxnSpPr>
          <p:spPr bwMode="auto">
            <a:xfrm>
              <a:off x="1192200" y="35160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B83ED80F-1115-5A5B-B095-0068476EE1D8}"/>
                </a:ext>
              </a:extLst>
            </p:cNvPr>
            <p:cNvCxnSpPr>
              <a:cxnSpLocks/>
            </p:cNvCxnSpPr>
            <p:nvPr/>
          </p:nvCxnSpPr>
          <p:spPr bwMode="auto">
            <a:xfrm>
              <a:off x="1192200" y="4186800"/>
              <a:ext cx="129600" cy="0"/>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197EE48C-2D2C-97F4-8B0E-A0D984DB171F}"/>
                </a:ext>
              </a:extLst>
            </p:cNvPr>
            <p:cNvCxnSpPr>
              <a:cxnSpLocks/>
            </p:cNvCxnSpPr>
            <p:nvPr/>
          </p:nvCxnSpPr>
          <p:spPr bwMode="auto">
            <a:xfrm>
              <a:off x="1192200" y="4857600"/>
              <a:ext cx="129600" cy="0"/>
            </a:xfrm>
            <a:prstGeom prst="line">
              <a:avLst/>
            </a:prstGeom>
            <a:noFill/>
            <a:ln w="28575" cap="flat" cmpd="sng" algn="ctr">
              <a:solidFill>
                <a:schemeClr val="bg1"/>
              </a:solidFill>
              <a:prstDash val="solid"/>
              <a:round/>
              <a:headEnd type="none" w="med" len="med"/>
              <a:tailEnd type="none" w="med" len="med"/>
            </a:ln>
            <a:effectLst/>
          </p:spPr>
        </p:cxnSp>
      </p:grpSp>
      <p:sp>
        <p:nvSpPr>
          <p:cNvPr id="9224" name="TextBox 9223">
            <a:extLst>
              <a:ext uri="{FF2B5EF4-FFF2-40B4-BE49-F238E27FC236}">
                <a16:creationId xmlns:a16="http://schemas.microsoft.com/office/drawing/2014/main" id="{B3A5CC4C-28AE-A250-128D-0D2A70BFBEB3}"/>
              </a:ext>
            </a:extLst>
          </p:cNvPr>
          <p:cNvSpPr txBox="1"/>
          <p:nvPr/>
        </p:nvSpPr>
        <p:spPr bwMode="auto">
          <a:xfrm>
            <a:off x="6662464" y="17829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225" name="TextBox 9224">
            <a:extLst>
              <a:ext uri="{FF2B5EF4-FFF2-40B4-BE49-F238E27FC236}">
                <a16:creationId xmlns:a16="http://schemas.microsoft.com/office/drawing/2014/main" id="{73A6CC92-1B2E-5696-5B4D-BC8B6303BD5A}"/>
              </a:ext>
            </a:extLst>
          </p:cNvPr>
          <p:cNvSpPr txBox="1"/>
          <p:nvPr/>
        </p:nvSpPr>
        <p:spPr bwMode="auto">
          <a:xfrm>
            <a:off x="6662464" y="245167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226" name="TextBox 9225">
            <a:extLst>
              <a:ext uri="{FF2B5EF4-FFF2-40B4-BE49-F238E27FC236}">
                <a16:creationId xmlns:a16="http://schemas.microsoft.com/office/drawing/2014/main" id="{85620C00-77BA-FF71-990A-A9A2AC2DB43B}"/>
              </a:ext>
            </a:extLst>
          </p:cNvPr>
          <p:cNvSpPr txBox="1"/>
          <p:nvPr/>
        </p:nvSpPr>
        <p:spPr bwMode="auto">
          <a:xfrm>
            <a:off x="6662464" y="313851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227" name="TextBox 9226">
            <a:extLst>
              <a:ext uri="{FF2B5EF4-FFF2-40B4-BE49-F238E27FC236}">
                <a16:creationId xmlns:a16="http://schemas.microsoft.com/office/drawing/2014/main" id="{E3F185ED-63FE-065F-A75C-B634DCAC7940}"/>
              </a:ext>
            </a:extLst>
          </p:cNvPr>
          <p:cNvSpPr txBox="1"/>
          <p:nvPr/>
        </p:nvSpPr>
        <p:spPr bwMode="auto">
          <a:xfrm>
            <a:off x="6662464" y="380720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9228" name="TextBox 9227">
            <a:extLst>
              <a:ext uri="{FF2B5EF4-FFF2-40B4-BE49-F238E27FC236}">
                <a16:creationId xmlns:a16="http://schemas.microsoft.com/office/drawing/2014/main" id="{FAD6A4D3-E2AF-A63F-A575-8DD9C794D728}"/>
              </a:ext>
            </a:extLst>
          </p:cNvPr>
          <p:cNvSpPr txBox="1"/>
          <p:nvPr/>
        </p:nvSpPr>
        <p:spPr bwMode="auto">
          <a:xfrm>
            <a:off x="6662464" y="446780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29" name="TextBox 9228">
            <a:extLst>
              <a:ext uri="{FF2B5EF4-FFF2-40B4-BE49-F238E27FC236}">
                <a16:creationId xmlns:a16="http://schemas.microsoft.com/office/drawing/2014/main" id="{B97EBBE6-6E7C-CDBC-B90D-886F7B785E03}"/>
              </a:ext>
            </a:extLst>
          </p:cNvPr>
          <p:cNvSpPr txBox="1"/>
          <p:nvPr/>
        </p:nvSpPr>
        <p:spPr bwMode="auto">
          <a:xfrm rot="16200000">
            <a:off x="4977129" y="3186643"/>
            <a:ext cx="3043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HIV Incidence Per 100 PY (95% CI)</a:t>
            </a:r>
          </a:p>
        </p:txBody>
      </p:sp>
      <p:sp>
        <p:nvSpPr>
          <p:cNvPr id="9230" name="TextBox 9229">
            <a:extLst>
              <a:ext uri="{FF2B5EF4-FFF2-40B4-BE49-F238E27FC236}">
                <a16:creationId xmlns:a16="http://schemas.microsoft.com/office/drawing/2014/main" id="{7377BB8D-5582-145F-8810-9CE3E45991C2}"/>
              </a:ext>
            </a:extLst>
          </p:cNvPr>
          <p:cNvSpPr txBox="1"/>
          <p:nvPr/>
        </p:nvSpPr>
        <p:spPr bwMode="auto">
          <a:xfrm>
            <a:off x="6916518" y="4684082"/>
            <a:ext cx="12468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Background HIV Incidence</a:t>
            </a:r>
          </a:p>
        </p:txBody>
      </p:sp>
      <p:sp>
        <p:nvSpPr>
          <p:cNvPr id="9231" name="TextBox 9230">
            <a:extLst>
              <a:ext uri="{FF2B5EF4-FFF2-40B4-BE49-F238E27FC236}">
                <a16:creationId xmlns:a16="http://schemas.microsoft.com/office/drawing/2014/main" id="{5F38D7D3-3AC3-F6AA-D197-7FA1645CE7F9}"/>
              </a:ext>
            </a:extLst>
          </p:cNvPr>
          <p:cNvSpPr txBox="1"/>
          <p:nvPr/>
        </p:nvSpPr>
        <p:spPr bwMode="auto">
          <a:xfrm>
            <a:off x="8562500" y="4637083"/>
            <a:ext cx="12468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LEN</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 Infections</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1938 PY</a:t>
            </a:r>
          </a:p>
        </p:txBody>
      </p:sp>
      <p:sp>
        <p:nvSpPr>
          <p:cNvPr id="9233" name="TextBox 9232">
            <a:extLst>
              <a:ext uri="{FF2B5EF4-FFF2-40B4-BE49-F238E27FC236}">
                <a16:creationId xmlns:a16="http://schemas.microsoft.com/office/drawing/2014/main" id="{893C751D-7370-3F63-EF71-65833D8C86E2}"/>
              </a:ext>
            </a:extLst>
          </p:cNvPr>
          <p:cNvSpPr txBox="1"/>
          <p:nvPr/>
        </p:nvSpPr>
        <p:spPr bwMode="auto">
          <a:xfrm>
            <a:off x="10101745" y="4669880"/>
            <a:ext cx="12686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F/TDF</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 Infections</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967 PY</a:t>
            </a:r>
          </a:p>
        </p:txBody>
      </p:sp>
      <p:sp>
        <p:nvSpPr>
          <p:cNvPr id="9234" name="Rectangle 9233">
            <a:extLst>
              <a:ext uri="{FF2B5EF4-FFF2-40B4-BE49-F238E27FC236}">
                <a16:creationId xmlns:a16="http://schemas.microsoft.com/office/drawing/2014/main" id="{447E55A4-B831-CBB4-3FA0-CEADC8D966A1}"/>
              </a:ext>
            </a:extLst>
          </p:cNvPr>
          <p:cNvSpPr/>
          <p:nvPr/>
        </p:nvSpPr>
        <p:spPr bwMode="auto">
          <a:xfrm>
            <a:off x="7376809" y="3061595"/>
            <a:ext cx="716315" cy="1599203"/>
          </a:xfrm>
          <a:prstGeom prst="rect">
            <a:avLst/>
          </a:prstGeom>
          <a:solidFill>
            <a:schemeClr val="tx2">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6" name="Rectangle 9235">
            <a:extLst>
              <a:ext uri="{FF2B5EF4-FFF2-40B4-BE49-F238E27FC236}">
                <a16:creationId xmlns:a16="http://schemas.microsoft.com/office/drawing/2014/main" id="{86E23292-AAB2-C4A9-37EB-41E5E7566E32}"/>
              </a:ext>
            </a:extLst>
          </p:cNvPr>
          <p:cNvSpPr/>
          <p:nvPr/>
        </p:nvSpPr>
        <p:spPr bwMode="auto">
          <a:xfrm>
            <a:off x="10339498" y="4043946"/>
            <a:ext cx="716315" cy="60205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237" name="Group 9236">
            <a:extLst>
              <a:ext uri="{FF2B5EF4-FFF2-40B4-BE49-F238E27FC236}">
                <a16:creationId xmlns:a16="http://schemas.microsoft.com/office/drawing/2014/main" id="{C9CED6D5-B4E1-7A4E-CB81-0E5AA4542A68}"/>
              </a:ext>
            </a:extLst>
          </p:cNvPr>
          <p:cNvGrpSpPr/>
          <p:nvPr/>
        </p:nvGrpSpPr>
        <p:grpSpPr>
          <a:xfrm>
            <a:off x="7672345" y="2355023"/>
            <a:ext cx="108000" cy="1177999"/>
            <a:chOff x="2306592" y="2714400"/>
            <a:chExt cx="108000" cy="921600"/>
          </a:xfrm>
        </p:grpSpPr>
        <p:cxnSp>
          <p:nvCxnSpPr>
            <p:cNvPr id="9238" name="Straight Connector 9237">
              <a:extLst>
                <a:ext uri="{FF2B5EF4-FFF2-40B4-BE49-F238E27FC236}">
                  <a16:creationId xmlns:a16="http://schemas.microsoft.com/office/drawing/2014/main" id="{1A8DAB76-E836-5327-4882-0EEFC9EE283D}"/>
                </a:ext>
              </a:extLst>
            </p:cNvPr>
            <p:cNvCxnSpPr>
              <a:cxnSpLocks/>
            </p:cNvCxnSpPr>
            <p:nvPr/>
          </p:nvCxnSpPr>
          <p:spPr bwMode="auto">
            <a:xfrm>
              <a:off x="2360592" y="2714400"/>
              <a:ext cx="0" cy="921600"/>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C5C165BF-5AAA-6302-A985-23EE7A46842A}"/>
                </a:ext>
              </a:extLst>
            </p:cNvPr>
            <p:cNvCxnSpPr>
              <a:cxnSpLocks/>
            </p:cNvCxnSpPr>
            <p:nvPr/>
          </p:nvCxnSpPr>
          <p:spPr bwMode="auto">
            <a:xfrm>
              <a:off x="2306592" y="2714400"/>
              <a:ext cx="108000" cy="0"/>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CA783F1B-2D6D-8DC0-A4EF-B92C63C76C1D}"/>
                </a:ext>
              </a:extLst>
            </p:cNvPr>
            <p:cNvCxnSpPr>
              <a:cxnSpLocks/>
            </p:cNvCxnSpPr>
            <p:nvPr/>
          </p:nvCxnSpPr>
          <p:spPr bwMode="auto">
            <a:xfrm>
              <a:off x="2306592" y="3636000"/>
              <a:ext cx="108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5" name="Group 9244">
            <a:extLst>
              <a:ext uri="{FF2B5EF4-FFF2-40B4-BE49-F238E27FC236}">
                <a16:creationId xmlns:a16="http://schemas.microsoft.com/office/drawing/2014/main" id="{0487E6AC-C0B7-57D7-C4C3-DD588B6E877D}"/>
              </a:ext>
            </a:extLst>
          </p:cNvPr>
          <p:cNvGrpSpPr/>
          <p:nvPr/>
        </p:nvGrpSpPr>
        <p:grpSpPr>
          <a:xfrm>
            <a:off x="10643655" y="3477064"/>
            <a:ext cx="108000" cy="896248"/>
            <a:chOff x="2306592" y="2714400"/>
            <a:chExt cx="108000" cy="921600"/>
          </a:xfrm>
        </p:grpSpPr>
        <p:cxnSp>
          <p:nvCxnSpPr>
            <p:cNvPr id="9246" name="Straight Connector 9245">
              <a:extLst>
                <a:ext uri="{FF2B5EF4-FFF2-40B4-BE49-F238E27FC236}">
                  <a16:creationId xmlns:a16="http://schemas.microsoft.com/office/drawing/2014/main" id="{40444F3E-B0FA-A141-A13C-46243FCE68FB}"/>
                </a:ext>
              </a:extLst>
            </p:cNvPr>
            <p:cNvCxnSpPr>
              <a:cxnSpLocks/>
            </p:cNvCxnSpPr>
            <p:nvPr/>
          </p:nvCxnSpPr>
          <p:spPr bwMode="auto">
            <a:xfrm>
              <a:off x="2360592" y="2714400"/>
              <a:ext cx="0" cy="92160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864A7D5C-2092-2195-0716-0F1111B239C7}"/>
                </a:ext>
              </a:extLst>
            </p:cNvPr>
            <p:cNvCxnSpPr>
              <a:cxnSpLocks/>
            </p:cNvCxnSpPr>
            <p:nvPr/>
          </p:nvCxnSpPr>
          <p:spPr bwMode="auto">
            <a:xfrm>
              <a:off x="2306592" y="2714400"/>
              <a:ext cx="108000" cy="0"/>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5F7992D5-9E76-D30E-D17D-16D5CF1D08E9}"/>
                </a:ext>
              </a:extLst>
            </p:cNvPr>
            <p:cNvCxnSpPr>
              <a:cxnSpLocks/>
            </p:cNvCxnSpPr>
            <p:nvPr/>
          </p:nvCxnSpPr>
          <p:spPr bwMode="auto">
            <a:xfrm>
              <a:off x="2306592" y="3636000"/>
              <a:ext cx="108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908033F0-113D-C92F-2829-3303DA5D79A9}"/>
              </a:ext>
            </a:extLst>
          </p:cNvPr>
          <p:cNvGrpSpPr/>
          <p:nvPr/>
        </p:nvGrpSpPr>
        <p:grpSpPr>
          <a:xfrm>
            <a:off x="9127073" y="4414700"/>
            <a:ext cx="108000" cy="244270"/>
            <a:chOff x="2306592" y="2714400"/>
            <a:chExt cx="108000" cy="921600"/>
          </a:xfrm>
        </p:grpSpPr>
        <p:cxnSp>
          <p:nvCxnSpPr>
            <p:cNvPr id="9250" name="Straight Connector 9249">
              <a:extLst>
                <a:ext uri="{FF2B5EF4-FFF2-40B4-BE49-F238E27FC236}">
                  <a16:creationId xmlns:a16="http://schemas.microsoft.com/office/drawing/2014/main" id="{CC0FDAD8-35AB-6008-1542-E177944FDE86}"/>
                </a:ext>
              </a:extLst>
            </p:cNvPr>
            <p:cNvCxnSpPr>
              <a:cxnSpLocks/>
            </p:cNvCxnSpPr>
            <p:nvPr/>
          </p:nvCxnSpPr>
          <p:spPr bwMode="auto">
            <a:xfrm>
              <a:off x="2360592" y="2714400"/>
              <a:ext cx="0" cy="921600"/>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717418F2-BAD6-64D9-9CE8-AF226C2F3235}"/>
                </a:ext>
              </a:extLst>
            </p:cNvPr>
            <p:cNvCxnSpPr>
              <a:cxnSpLocks/>
            </p:cNvCxnSpPr>
            <p:nvPr/>
          </p:nvCxnSpPr>
          <p:spPr bwMode="auto">
            <a:xfrm>
              <a:off x="2306592" y="2714400"/>
              <a:ext cx="108000" cy="0"/>
            </a:xfrm>
            <a:prstGeom prst="line">
              <a:avLst/>
            </a:prstGeom>
            <a:noFill/>
            <a:ln w="28575"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3A5CF0B6-AB58-0798-5639-888F39C86461}"/>
                </a:ext>
              </a:extLst>
            </p:cNvPr>
            <p:cNvCxnSpPr>
              <a:cxnSpLocks/>
            </p:cNvCxnSpPr>
            <p:nvPr/>
          </p:nvCxnSpPr>
          <p:spPr bwMode="auto">
            <a:xfrm>
              <a:off x="2306592" y="3636000"/>
              <a:ext cx="108000" cy="0"/>
            </a:xfrm>
            <a:prstGeom prst="line">
              <a:avLst/>
            </a:prstGeom>
            <a:noFill/>
            <a:ln w="28575" cap="flat" cmpd="sng" algn="ctr">
              <a:solidFill>
                <a:schemeClr val="bg1"/>
              </a:solidFill>
              <a:prstDash val="solid"/>
              <a:round/>
              <a:headEnd type="none" w="med" len="med"/>
              <a:tailEnd type="none" w="med" len="med"/>
            </a:ln>
            <a:effectLst/>
          </p:spPr>
        </p:cxnSp>
      </p:grpSp>
      <p:sp>
        <p:nvSpPr>
          <p:cNvPr id="9253" name="TextBox 9252">
            <a:extLst>
              <a:ext uri="{FF2B5EF4-FFF2-40B4-BE49-F238E27FC236}">
                <a16:creationId xmlns:a16="http://schemas.microsoft.com/office/drawing/2014/main" id="{B9B1A360-08CA-4D98-9AA0-B7AEC17D90D5}"/>
              </a:ext>
            </a:extLst>
          </p:cNvPr>
          <p:cNvSpPr txBox="1"/>
          <p:nvPr/>
        </p:nvSpPr>
        <p:spPr bwMode="auto">
          <a:xfrm>
            <a:off x="7452071" y="199267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2.37</a:t>
            </a:r>
          </a:p>
        </p:txBody>
      </p:sp>
      <p:sp>
        <p:nvSpPr>
          <p:cNvPr id="9255" name="TextBox 9254">
            <a:extLst>
              <a:ext uri="{FF2B5EF4-FFF2-40B4-BE49-F238E27FC236}">
                <a16:creationId xmlns:a16="http://schemas.microsoft.com/office/drawing/2014/main" id="{F3B04DBE-740C-EADC-EE2D-84606B281E52}"/>
              </a:ext>
            </a:extLst>
          </p:cNvPr>
          <p:cNvSpPr txBox="1"/>
          <p:nvPr/>
        </p:nvSpPr>
        <p:spPr bwMode="auto">
          <a:xfrm>
            <a:off x="10443097" y="313734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0.93</a:t>
            </a:r>
          </a:p>
        </p:txBody>
      </p:sp>
      <p:sp>
        <p:nvSpPr>
          <p:cNvPr id="9256" name="TextBox 9255">
            <a:extLst>
              <a:ext uri="{FF2B5EF4-FFF2-40B4-BE49-F238E27FC236}">
                <a16:creationId xmlns:a16="http://schemas.microsoft.com/office/drawing/2014/main" id="{CBFD1FAD-202B-51E2-5350-6BA1594DD097}"/>
              </a:ext>
            </a:extLst>
          </p:cNvPr>
          <p:cNvSpPr txBox="1"/>
          <p:nvPr/>
        </p:nvSpPr>
        <p:spPr bwMode="auto">
          <a:xfrm>
            <a:off x="8909464" y="4052866"/>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0.10</a:t>
            </a:r>
          </a:p>
        </p:txBody>
      </p:sp>
      <p:sp>
        <p:nvSpPr>
          <p:cNvPr id="3" name="Freeform: Shape 2">
            <a:extLst>
              <a:ext uri="{FF2B5EF4-FFF2-40B4-BE49-F238E27FC236}">
                <a16:creationId xmlns:a16="http://schemas.microsoft.com/office/drawing/2014/main" id="{A52BF4B4-D8E6-812E-181E-35EEEAA0962E}"/>
              </a:ext>
            </a:extLst>
          </p:cNvPr>
          <p:cNvSpPr/>
          <p:nvPr/>
        </p:nvSpPr>
        <p:spPr bwMode="auto">
          <a:xfrm>
            <a:off x="1324800" y="1996976"/>
            <a:ext cx="4406400" cy="2685600"/>
          </a:xfrm>
          <a:custGeom>
            <a:avLst/>
            <a:gdLst>
              <a:gd name="connsiteX0" fmla="*/ 0 w 4406400"/>
              <a:gd name="connsiteY0" fmla="*/ 0 h 2685600"/>
              <a:gd name="connsiteX1" fmla="*/ 0 w 4406400"/>
              <a:gd name="connsiteY1" fmla="*/ 2685600 h 2685600"/>
              <a:gd name="connsiteX2" fmla="*/ 4406400 w 4406400"/>
              <a:gd name="connsiteY2" fmla="*/ 2685600 h 2685600"/>
            </a:gdLst>
            <a:ahLst/>
            <a:cxnLst>
              <a:cxn ang="0">
                <a:pos x="connsiteX0" y="connsiteY0"/>
              </a:cxn>
              <a:cxn ang="0">
                <a:pos x="connsiteX1" y="connsiteY1"/>
              </a:cxn>
              <a:cxn ang="0">
                <a:pos x="connsiteX2" y="connsiteY2"/>
              </a:cxn>
            </a:cxnLst>
            <a:rect l="l" t="t" r="r" b="b"/>
            <a:pathLst>
              <a:path w="4406400" h="2685600">
                <a:moveTo>
                  <a:pt x="0" y="0"/>
                </a:moveTo>
                <a:lnTo>
                  <a:pt x="0" y="2685600"/>
                </a:lnTo>
                <a:lnTo>
                  <a:pt x="4406400" y="26856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Rectangle: Rounded Corners 56">
            <a:extLst>
              <a:ext uri="{FF2B5EF4-FFF2-40B4-BE49-F238E27FC236}">
                <a16:creationId xmlns:a16="http://schemas.microsoft.com/office/drawing/2014/main" id="{0EBBBF55-788B-26E0-89E4-92BF64BB74F3}"/>
              </a:ext>
            </a:extLst>
          </p:cNvPr>
          <p:cNvSpPr/>
          <p:nvPr/>
        </p:nvSpPr>
        <p:spPr bwMode="auto">
          <a:xfrm>
            <a:off x="2423399" y="4171354"/>
            <a:ext cx="1104600" cy="1347920"/>
          </a:xfrm>
          <a:prstGeom prst="roundRect">
            <a:avLst>
              <a:gd name="adj" fmla="val 6523"/>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Freeform: Shape 57">
            <a:extLst>
              <a:ext uri="{FF2B5EF4-FFF2-40B4-BE49-F238E27FC236}">
                <a16:creationId xmlns:a16="http://schemas.microsoft.com/office/drawing/2014/main" id="{F36726D6-415A-4EC7-9A31-CD3492C82728}"/>
              </a:ext>
            </a:extLst>
          </p:cNvPr>
          <p:cNvSpPr/>
          <p:nvPr/>
        </p:nvSpPr>
        <p:spPr bwMode="auto">
          <a:xfrm>
            <a:off x="6996025" y="1971379"/>
            <a:ext cx="4406400" cy="2685600"/>
          </a:xfrm>
          <a:custGeom>
            <a:avLst/>
            <a:gdLst>
              <a:gd name="connsiteX0" fmla="*/ 0 w 4406400"/>
              <a:gd name="connsiteY0" fmla="*/ 0 h 2685600"/>
              <a:gd name="connsiteX1" fmla="*/ 0 w 4406400"/>
              <a:gd name="connsiteY1" fmla="*/ 2685600 h 2685600"/>
              <a:gd name="connsiteX2" fmla="*/ 4406400 w 4406400"/>
              <a:gd name="connsiteY2" fmla="*/ 2685600 h 2685600"/>
            </a:gdLst>
            <a:ahLst/>
            <a:cxnLst>
              <a:cxn ang="0">
                <a:pos x="connsiteX0" y="connsiteY0"/>
              </a:cxn>
              <a:cxn ang="0">
                <a:pos x="connsiteX1" y="connsiteY1"/>
              </a:cxn>
              <a:cxn ang="0">
                <a:pos x="connsiteX2" y="connsiteY2"/>
              </a:cxn>
            </a:cxnLst>
            <a:rect l="l" t="t" r="r" b="b"/>
            <a:pathLst>
              <a:path w="4406400" h="2685600">
                <a:moveTo>
                  <a:pt x="0" y="0"/>
                </a:moveTo>
                <a:lnTo>
                  <a:pt x="0" y="2685600"/>
                </a:lnTo>
                <a:lnTo>
                  <a:pt x="4406400" y="26856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57" name="Rectangle: Rounded Corners 9256">
            <a:extLst>
              <a:ext uri="{FF2B5EF4-FFF2-40B4-BE49-F238E27FC236}">
                <a16:creationId xmlns:a16="http://schemas.microsoft.com/office/drawing/2014/main" id="{10DF09FD-6394-3320-709D-DF28BB10F663}"/>
              </a:ext>
            </a:extLst>
          </p:cNvPr>
          <p:cNvSpPr/>
          <p:nvPr/>
        </p:nvSpPr>
        <p:spPr bwMode="auto">
          <a:xfrm>
            <a:off x="8634114" y="4006514"/>
            <a:ext cx="1104600" cy="1487163"/>
          </a:xfrm>
          <a:prstGeom prst="roundRect">
            <a:avLst>
              <a:gd name="adj" fmla="val 6523"/>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 name="Grupo 7">
            <a:extLst>
              <a:ext uri="{FF2B5EF4-FFF2-40B4-BE49-F238E27FC236}">
                <a16:creationId xmlns:a16="http://schemas.microsoft.com/office/drawing/2014/main" id="{06F2C44D-BD8A-7C1F-BC61-994667B291A8}"/>
              </a:ext>
            </a:extLst>
          </p:cNvPr>
          <p:cNvGrpSpPr/>
          <p:nvPr/>
        </p:nvGrpSpPr>
        <p:grpSpPr>
          <a:xfrm>
            <a:off x="0" y="0"/>
            <a:ext cx="12192000" cy="200515"/>
            <a:chOff x="0" y="0"/>
            <a:chExt cx="12192000" cy="200515"/>
          </a:xfrm>
        </p:grpSpPr>
        <p:sp>
          <p:nvSpPr>
            <p:cNvPr id="37" name="Rectángulo 8">
              <a:extLst>
                <a:ext uri="{FF2B5EF4-FFF2-40B4-BE49-F238E27FC236}">
                  <a16:creationId xmlns:a16="http://schemas.microsoft.com/office/drawing/2014/main" id="{724C51A0-8DE8-AC75-D443-9930EA1E9EFC}"/>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19" name="Rectángulo 9">
              <a:extLst>
                <a:ext uri="{FF2B5EF4-FFF2-40B4-BE49-F238E27FC236}">
                  <a16:creationId xmlns:a16="http://schemas.microsoft.com/office/drawing/2014/main" id="{CE83EE2A-0E25-FC07-F9D9-289E8F2BDE76}"/>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32" name="Rectángulo 11">
              <a:extLst>
                <a:ext uri="{FF2B5EF4-FFF2-40B4-BE49-F238E27FC236}">
                  <a16:creationId xmlns:a16="http://schemas.microsoft.com/office/drawing/2014/main" id="{AB8F121A-42CE-1EA9-2DDF-4DEED05E28CA}"/>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35" name="Rectángulo 13">
              <a:extLst>
                <a:ext uri="{FF2B5EF4-FFF2-40B4-BE49-F238E27FC236}">
                  <a16:creationId xmlns:a16="http://schemas.microsoft.com/office/drawing/2014/main" id="{40E2528C-F8E6-716A-7D9E-1F109E5E9AD6}"/>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41" name="Rectángulo 15">
              <a:extLst>
                <a:ext uri="{FF2B5EF4-FFF2-40B4-BE49-F238E27FC236}">
                  <a16:creationId xmlns:a16="http://schemas.microsoft.com/office/drawing/2014/main" id="{F2137706-A7F2-A459-E885-8EA364C67B91}"/>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42" name="Rectángulo 16">
              <a:extLst>
                <a:ext uri="{FF2B5EF4-FFF2-40B4-BE49-F238E27FC236}">
                  <a16:creationId xmlns:a16="http://schemas.microsoft.com/office/drawing/2014/main" id="{02F33754-78DC-A0C9-1BA7-90D8D9A596E2}"/>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
        <p:nvSpPr>
          <p:cNvPr id="9244" name="ZoneTexte 9243">
            <a:extLst>
              <a:ext uri="{FF2B5EF4-FFF2-40B4-BE49-F238E27FC236}">
                <a16:creationId xmlns:a16="http://schemas.microsoft.com/office/drawing/2014/main" id="{8A8EC3B9-A2E5-B7F3-E72B-5176B57158EA}"/>
              </a:ext>
            </a:extLst>
          </p:cNvPr>
          <p:cNvSpPr txBox="1"/>
          <p:nvPr/>
        </p:nvSpPr>
        <p:spPr bwMode="auto">
          <a:xfrm>
            <a:off x="827410" y="5699464"/>
            <a:ext cx="11032590" cy="121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spcAft>
                <a:spcPts val="100"/>
              </a:spcAft>
            </a:pPr>
            <a:r>
              <a:rPr lang="en-US" sz="1800" noProof="0" dirty="0">
                <a:solidFill>
                  <a:schemeClr val="bg1"/>
                </a:solidFill>
              </a:rPr>
              <a:t>Injection-site reactions in youth were predominantly mild and aligned with those reported in the broader PURPOSE 1 and 2 study populations. </a:t>
            </a:r>
            <a:r>
              <a:rPr lang="en-US" b="1" dirty="0">
                <a:solidFill>
                  <a:schemeClr val="bg1"/>
                </a:solidFill>
              </a:rPr>
              <a:t>In the PURPOSE 1 and PURPOSE 2 studies, LEN efficacy and safety in adolescents and young adults were similar to those seen in adults</a:t>
            </a:r>
          </a:p>
          <a:p>
            <a:pPr eaLnBrk="1" hangingPunct="1">
              <a:spcAft>
                <a:spcPts val="100"/>
              </a:spcAft>
            </a:pPr>
            <a:endParaRPr lang="en-US" sz="1800" noProof="0" dirty="0">
              <a:solidFill>
                <a:schemeClr val="bg1"/>
              </a:solidFill>
            </a:endParaRPr>
          </a:p>
        </p:txBody>
      </p:sp>
    </p:spTree>
    <p:extLst>
      <p:ext uri="{BB962C8B-B14F-4D97-AF65-F5344CB8AC3E}">
        <p14:creationId xmlns:p14="http://schemas.microsoft.com/office/powerpoint/2010/main" val="3426926144"/>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137DAEA-DF81-9F29-B4DF-3C408CB828A0}"/>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B5F849CD-7F8A-E469-288F-824B4F25629F}"/>
              </a:ext>
            </a:extLst>
          </p:cNvPr>
          <p:cNvGrpSpPr/>
          <p:nvPr/>
        </p:nvGrpSpPr>
        <p:grpSpPr>
          <a:xfrm>
            <a:off x="0" y="0"/>
            <a:ext cx="12192000" cy="6632575"/>
            <a:chOff x="0" y="0"/>
            <a:chExt cx="12192000" cy="6632575"/>
          </a:xfrm>
        </p:grpSpPr>
        <p:sp>
          <p:nvSpPr>
            <p:cNvPr id="8" name="TextBox 14">
              <a:extLst>
                <a:ext uri="{FF2B5EF4-FFF2-40B4-BE49-F238E27FC236}">
                  <a16:creationId xmlns:a16="http://schemas.microsoft.com/office/drawing/2014/main" id="{9D02685C-540A-507D-0EF8-13CFFA2D7D2E}"/>
                </a:ext>
              </a:extLst>
            </p:cNvPr>
            <p:cNvSpPr txBox="1"/>
            <p:nvPr/>
          </p:nvSpPr>
          <p:spPr>
            <a:xfrm>
              <a:off x="442913" y="6416675"/>
              <a:ext cx="3673475" cy="215900"/>
            </a:xfrm>
            <a:prstGeom prst="rect">
              <a:avLst/>
            </a:prstGeom>
            <a:noFill/>
          </p:spPr>
          <p:txBody>
            <a:bodyPr wrap="square" lIns="0" tIns="0" rIns="0" bIns="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Verdana"/>
                  <a:ea typeface="IAS Ribbon Sans Regular" pitchFamily="2" charset="0"/>
                  <a:cs typeface="+mn-cs"/>
                </a:rPr>
                <a:t>13 – 17 July  •  Kigali, Rwanda</a:t>
              </a:r>
            </a:p>
          </p:txBody>
        </p:sp>
        <p:sp>
          <p:nvSpPr>
            <p:cNvPr id="9" name="TextBox 6">
              <a:extLst>
                <a:ext uri="{FF2B5EF4-FFF2-40B4-BE49-F238E27FC236}">
                  <a16:creationId xmlns:a16="http://schemas.microsoft.com/office/drawing/2014/main" id="{6CA352CB-A49E-8AEC-5455-F9695CDF2612}"/>
                </a:ext>
              </a:extLst>
            </p:cNvPr>
            <p:cNvSpPr txBox="1"/>
            <p:nvPr/>
          </p:nvSpPr>
          <p:spPr>
            <a:xfrm>
              <a:off x="4116389" y="6416675"/>
              <a:ext cx="1763711" cy="215900"/>
            </a:xfrm>
            <a:prstGeom prst="rect">
              <a:avLst/>
            </a:prstGeom>
            <a:noFill/>
          </p:spPr>
          <p:txBody>
            <a:bodyPr wrap="square" lIns="0" tIns="0" rIns="0" bIns="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Verdana"/>
                  <a:ea typeface="IAS Ribbon Sans Regular" pitchFamily="2" charset="0"/>
                  <a:cs typeface="+mn-cs"/>
                </a:rPr>
                <a:t>ias2025.org</a:t>
              </a:r>
            </a:p>
          </p:txBody>
        </p:sp>
        <p:grpSp>
          <p:nvGrpSpPr>
            <p:cNvPr id="11" name="Grupo 10">
              <a:extLst>
                <a:ext uri="{FF2B5EF4-FFF2-40B4-BE49-F238E27FC236}">
                  <a16:creationId xmlns:a16="http://schemas.microsoft.com/office/drawing/2014/main" id="{B17275F4-DB2B-C472-E903-BFAFC25E4EB0}"/>
                </a:ext>
              </a:extLst>
            </p:cNvPr>
            <p:cNvGrpSpPr/>
            <p:nvPr/>
          </p:nvGrpSpPr>
          <p:grpSpPr>
            <a:xfrm>
              <a:off x="0" y="0"/>
              <a:ext cx="12192000" cy="200515"/>
              <a:chOff x="0" y="0"/>
              <a:chExt cx="12192000" cy="200515"/>
            </a:xfrm>
          </p:grpSpPr>
          <p:sp>
            <p:nvSpPr>
              <p:cNvPr id="12" name="Rectángulo 11">
                <a:extLst>
                  <a:ext uri="{FF2B5EF4-FFF2-40B4-BE49-F238E27FC236}">
                    <a16:creationId xmlns:a16="http://schemas.microsoft.com/office/drawing/2014/main" id="{40E1C9CC-1B44-A1EA-799D-E9901F0E0FEB}"/>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3" name="Rectángulo 12">
                <a:extLst>
                  <a:ext uri="{FF2B5EF4-FFF2-40B4-BE49-F238E27FC236}">
                    <a16:creationId xmlns:a16="http://schemas.microsoft.com/office/drawing/2014/main" id="{1E4CFA55-E4C4-1BB4-E3CB-68BBEE7CA568}"/>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4" name="Rectángulo 13">
                <a:extLst>
                  <a:ext uri="{FF2B5EF4-FFF2-40B4-BE49-F238E27FC236}">
                    <a16:creationId xmlns:a16="http://schemas.microsoft.com/office/drawing/2014/main" id="{68ECC1D5-D9AB-5DB5-2BE1-CDE6487897DC}"/>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5" name="Rectángulo 14">
                <a:extLst>
                  <a:ext uri="{FF2B5EF4-FFF2-40B4-BE49-F238E27FC236}">
                    <a16:creationId xmlns:a16="http://schemas.microsoft.com/office/drawing/2014/main" id="{D0AE3837-36CB-75A2-41C2-B8E6C059D478}"/>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6" name="Rectángulo 15">
                <a:extLst>
                  <a:ext uri="{FF2B5EF4-FFF2-40B4-BE49-F238E27FC236}">
                    <a16:creationId xmlns:a16="http://schemas.microsoft.com/office/drawing/2014/main" id="{25D150A2-9C97-2F36-1BB4-EF18655A9F53}"/>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7" name="Rectángulo 16">
                <a:extLst>
                  <a:ext uri="{FF2B5EF4-FFF2-40B4-BE49-F238E27FC236}">
                    <a16:creationId xmlns:a16="http://schemas.microsoft.com/office/drawing/2014/main" id="{84890FCF-72F1-3FEE-3D86-0076F3FCA9CC}"/>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grpSp>
      </p:grpSp>
      <p:pic>
        <p:nvPicPr>
          <p:cNvPr id="19" name="Picture 2">
            <a:extLst>
              <a:ext uri="{FF2B5EF4-FFF2-40B4-BE49-F238E27FC236}">
                <a16:creationId xmlns:a16="http://schemas.microsoft.com/office/drawing/2014/main" id="{DB3014D0-1100-1DE1-0093-675DE3E6847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sp>
        <p:nvSpPr>
          <p:cNvPr id="4" name="CuadroTexto 17">
            <a:extLst>
              <a:ext uri="{FF2B5EF4-FFF2-40B4-BE49-F238E27FC236}">
                <a16:creationId xmlns:a16="http://schemas.microsoft.com/office/drawing/2014/main" id="{1BB2C293-A894-7E62-3978-CD485EA8BA4F}"/>
              </a:ext>
            </a:extLst>
          </p:cNvPr>
          <p:cNvSpPr txBox="1"/>
          <p:nvPr/>
        </p:nvSpPr>
        <p:spPr>
          <a:xfrm>
            <a:off x="396280" y="1456891"/>
            <a:ext cx="11537052" cy="5515356"/>
          </a:xfrm>
          <a:prstGeom prst="rect">
            <a:avLst/>
          </a:prstGeom>
          <a:noFill/>
        </p:spPr>
        <p:txBody>
          <a:bodyPr wrap="square" rtlCol="0">
            <a:spAutoFit/>
          </a:bodyPr>
          <a:lstStyle/>
          <a:p>
            <a:pPr defTabSz="914400">
              <a:lnSpc>
                <a:spcPct val="90000"/>
              </a:lnSpc>
              <a:spcBef>
                <a:spcPct val="0"/>
              </a:spcBef>
            </a:pPr>
            <a:r>
              <a:rPr lang="en-GB" sz="3200" dirty="0">
                <a:solidFill>
                  <a:schemeClr val="tx2"/>
                </a:solidFill>
                <a:latin typeface="Calibri" panose="020F0502020204030204" pitchFamily="34" charset="0"/>
                <a:ea typeface="+mj-ea"/>
                <a:cs typeface="Calibri" panose="020F0502020204030204" pitchFamily="34" charset="0"/>
              </a:rPr>
              <a:t>Why is this important?</a:t>
            </a:r>
          </a:p>
          <a:p>
            <a:pPr defTabSz="914400">
              <a:lnSpc>
                <a:spcPct val="90000"/>
              </a:lnSpc>
              <a:spcBef>
                <a:spcPct val="0"/>
              </a:spcBef>
            </a:pPr>
            <a:endParaRPr lang="en-US" sz="2800" dirty="0">
              <a:latin typeface="Calibri" panose="020F0502020204030204" pitchFamily="34" charset="0"/>
              <a:cs typeface="Calibri" panose="020F0502020204030204" pitchFamily="34" charset="0"/>
            </a:endParaRPr>
          </a:p>
          <a:p>
            <a:pPr defTabSz="914400">
              <a:lnSpc>
                <a:spcPct val="90000"/>
              </a:lnSpc>
              <a:spcBef>
                <a:spcPct val="0"/>
              </a:spcBef>
            </a:pPr>
            <a:r>
              <a:rPr lang="fr-CH" sz="2800" dirty="0">
                <a:latin typeface="Calibri" panose="020F0502020204030204" pitchFamily="34" charset="0"/>
                <a:cs typeface="Calibri" panose="020F0502020204030204" pitchFamily="34" charset="0"/>
              </a:rPr>
              <a:t>Phase 3 </a:t>
            </a:r>
            <a:r>
              <a:rPr lang="fr-CH" sz="2800" dirty="0" err="1">
                <a:latin typeface="Calibri" panose="020F0502020204030204" pitchFamily="34" charset="0"/>
                <a:cs typeface="Calibri" panose="020F0502020204030204" pitchFamily="34" charset="0"/>
              </a:rPr>
              <a:t>Purpose</a:t>
            </a:r>
            <a:r>
              <a:rPr lang="fr-CH" sz="2800" dirty="0">
                <a:latin typeface="Calibri" panose="020F0502020204030204" pitchFamily="34" charset="0"/>
                <a:cs typeface="Calibri" panose="020F0502020204030204" pitchFamily="34" charset="0"/>
              </a:rPr>
              <a:t> 1 and 2 trial data </a:t>
            </a:r>
            <a:r>
              <a:rPr lang="fr-CH" sz="2800" dirty="0" err="1">
                <a:latin typeface="Calibri" panose="020F0502020204030204" pitchFamily="34" charset="0"/>
                <a:cs typeface="Calibri" panose="020F0502020204030204" pitchFamily="34" charset="0"/>
              </a:rPr>
              <a:t>showed</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that</a:t>
            </a:r>
            <a:r>
              <a:rPr lang="fr-CH" sz="2800" dirty="0">
                <a:latin typeface="Calibri" panose="020F0502020204030204" pitchFamily="34" charset="0"/>
                <a:cs typeface="Calibri" panose="020F0502020204030204" pitchFamily="34" charset="0"/>
              </a:rPr>
              <a:t> LEN </a:t>
            </a:r>
            <a:r>
              <a:rPr lang="fr-CH" sz="2800" dirty="0" err="1">
                <a:latin typeface="Calibri" panose="020F0502020204030204" pitchFamily="34" charset="0"/>
                <a:cs typeface="Calibri" panose="020F0502020204030204" pitchFamily="34" charset="0"/>
              </a:rPr>
              <a:t>was</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efficacious</a:t>
            </a:r>
            <a:r>
              <a:rPr lang="fr-CH" sz="2800" dirty="0">
                <a:latin typeface="Calibri" panose="020F0502020204030204" pitchFamily="34" charset="0"/>
                <a:cs typeface="Calibri" panose="020F0502020204030204" pitchFamily="34" charset="0"/>
              </a:rPr>
              <a:t> and </a:t>
            </a:r>
            <a:r>
              <a:rPr lang="fr-CH" sz="2800" dirty="0" err="1">
                <a:latin typeface="Calibri" panose="020F0502020204030204" pitchFamily="34" charset="0"/>
                <a:cs typeface="Calibri" panose="020F0502020204030204" pitchFamily="34" charset="0"/>
              </a:rPr>
              <a:t>well</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tolerated</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among</a:t>
            </a:r>
            <a:r>
              <a:rPr lang="fr-CH" sz="2800" dirty="0">
                <a:latin typeface="Calibri" panose="020F0502020204030204" pitchFamily="34" charset="0"/>
                <a:cs typeface="Calibri" panose="020F0502020204030204" pitchFamily="34" charset="0"/>
              </a:rPr>
              <a:t> a </a:t>
            </a:r>
            <a:r>
              <a:rPr lang="fr-CH" sz="2800" dirty="0" err="1">
                <a:latin typeface="Calibri" panose="020F0502020204030204" pitchFamily="34" charset="0"/>
                <a:cs typeface="Calibri" panose="020F0502020204030204" pitchFamily="34" charset="0"/>
              </a:rPr>
              <a:t>broad</a:t>
            </a:r>
            <a:r>
              <a:rPr lang="fr-CH" sz="2800" dirty="0">
                <a:latin typeface="Calibri" panose="020F0502020204030204" pitchFamily="34" charset="0"/>
                <a:cs typeface="Calibri" panose="020F0502020204030204" pitchFamily="34" charset="0"/>
              </a:rPr>
              <a:t> range of populations, </a:t>
            </a:r>
            <a:r>
              <a:rPr lang="fr-CH" sz="2800" dirty="0" err="1">
                <a:latin typeface="Calibri" panose="020F0502020204030204" pitchFamily="34" charset="0"/>
                <a:cs typeface="Calibri" panose="020F0502020204030204" pitchFamily="34" charset="0"/>
              </a:rPr>
              <a:t>including</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pregnant</a:t>
            </a:r>
            <a:r>
              <a:rPr lang="fr-CH" sz="2800" dirty="0">
                <a:latin typeface="Calibri" panose="020F0502020204030204" pitchFamily="34" charset="0"/>
                <a:cs typeface="Calibri" panose="020F0502020204030204" pitchFamily="34" charset="0"/>
              </a:rPr>
              <a:t> and </a:t>
            </a:r>
            <a:r>
              <a:rPr lang="fr-CH" sz="2800" dirty="0" err="1">
                <a:latin typeface="Calibri" panose="020F0502020204030204" pitchFamily="34" charset="0"/>
                <a:cs typeface="Calibri" panose="020F0502020204030204" pitchFamily="34" charset="0"/>
              </a:rPr>
              <a:t>lactating</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women</a:t>
            </a:r>
            <a:r>
              <a:rPr lang="fr-CH" sz="2800" dirty="0">
                <a:latin typeface="Calibri" panose="020F0502020204030204" pitchFamily="34" charset="0"/>
                <a:cs typeface="Calibri" panose="020F0502020204030204" pitchFamily="34" charset="0"/>
              </a:rPr>
              <a:t> and adolescents and </a:t>
            </a:r>
            <a:r>
              <a:rPr lang="fr-CH" sz="2800" dirty="0" err="1">
                <a:latin typeface="Calibri" panose="020F0502020204030204" pitchFamily="34" charset="0"/>
                <a:cs typeface="Calibri" panose="020F0502020204030204" pitchFamily="34" charset="0"/>
              </a:rPr>
              <a:t>young</a:t>
            </a:r>
            <a:r>
              <a:rPr lang="fr-CH" sz="2800" dirty="0">
                <a:latin typeface="Calibri" panose="020F0502020204030204" pitchFamily="34" charset="0"/>
                <a:cs typeface="Calibri" panose="020F0502020204030204" pitchFamily="34" charset="0"/>
              </a:rPr>
              <a:t> people.</a:t>
            </a:r>
            <a:r>
              <a:rPr lang="en-US" sz="2800" dirty="0">
                <a:latin typeface="Calibri" panose="020F0502020204030204" pitchFamily="34" charset="0"/>
                <a:cs typeface="Calibri" panose="020F0502020204030204" pitchFamily="34" charset="0"/>
              </a:rPr>
              <a:t> </a:t>
            </a:r>
          </a:p>
          <a:p>
            <a:pPr defTabSz="914400">
              <a:lnSpc>
                <a:spcPct val="90000"/>
              </a:lnSpc>
              <a:spcBef>
                <a:spcPct val="0"/>
              </a:spcBef>
            </a:pPr>
            <a:endParaRPr lang="en-US" sz="2800" dirty="0">
              <a:latin typeface="Calibri" panose="020F0502020204030204" pitchFamily="34" charset="0"/>
              <a:cs typeface="Calibri" panose="020F0502020204030204" pitchFamily="34" charset="0"/>
            </a:endParaRPr>
          </a:p>
          <a:p>
            <a:r>
              <a:rPr lang="fr-CH" sz="2800" dirty="0" err="1">
                <a:latin typeface="Calibri" panose="020F0502020204030204" pitchFamily="34" charset="0"/>
                <a:cs typeface="Calibri" panose="020F0502020204030204" pitchFamily="34" charset="0"/>
              </a:rPr>
              <a:t>Lenacapavir</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was</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efficacious</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safe</a:t>
            </a:r>
            <a:r>
              <a:rPr lang="fr-CH" sz="2800" dirty="0">
                <a:latin typeface="Calibri" panose="020F0502020204030204" pitchFamily="34" charset="0"/>
                <a:cs typeface="Calibri" panose="020F0502020204030204" pitchFamily="34" charset="0"/>
              </a:rPr>
              <a:t>, and </a:t>
            </a:r>
            <a:r>
              <a:rPr lang="fr-CH" sz="2800" dirty="0" err="1">
                <a:latin typeface="Calibri" panose="020F0502020204030204" pitchFamily="34" charset="0"/>
                <a:cs typeface="Calibri" panose="020F0502020204030204" pitchFamily="34" charset="0"/>
              </a:rPr>
              <a:t>well</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tolerated</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with</a:t>
            </a:r>
            <a:r>
              <a:rPr lang="fr-CH" sz="2800" dirty="0">
                <a:latin typeface="Calibri" panose="020F0502020204030204" pitchFamily="34" charset="0"/>
                <a:cs typeface="Calibri" panose="020F0502020204030204" pitchFamily="34" charset="0"/>
              </a:rPr>
              <a:t> minimal </a:t>
            </a:r>
            <a:r>
              <a:rPr lang="fr-CH" sz="2800" dirty="0" err="1">
                <a:latin typeface="Calibri" panose="020F0502020204030204" pitchFamily="34" charset="0"/>
                <a:cs typeface="Calibri" panose="020F0502020204030204" pitchFamily="34" charset="0"/>
              </a:rPr>
              <a:t>exposure</a:t>
            </a:r>
            <a:r>
              <a:rPr lang="fr-CH" sz="2800" dirty="0">
                <a:latin typeface="Calibri" panose="020F0502020204030204" pitchFamily="34" charset="0"/>
                <a:cs typeface="Calibri" panose="020F0502020204030204" pitchFamily="34" charset="0"/>
              </a:rPr>
              <a:t> in </a:t>
            </a:r>
            <a:r>
              <a:rPr lang="fr-CH" sz="2800" dirty="0" err="1">
                <a:latin typeface="Calibri" panose="020F0502020204030204" pitchFamily="34" charset="0"/>
                <a:cs typeface="Calibri" panose="020F0502020204030204" pitchFamily="34" charset="0"/>
              </a:rPr>
              <a:t>breastfed</a:t>
            </a:r>
            <a:r>
              <a:rPr lang="fr-CH" sz="2800" dirty="0">
                <a:latin typeface="Calibri" panose="020F0502020204030204" pitchFamily="34" charset="0"/>
                <a:cs typeface="Calibri" panose="020F0502020204030204" pitchFamily="34" charset="0"/>
              </a:rPr>
              <a:t> infants (OAC0504). </a:t>
            </a:r>
          </a:p>
          <a:p>
            <a:endParaRPr lang="fr-CH" sz="2800" dirty="0">
              <a:latin typeface="Calibri" panose="020F0502020204030204" pitchFamily="34" charset="0"/>
              <a:cs typeface="Calibri" panose="020F0502020204030204" pitchFamily="34" charset="0"/>
            </a:endParaRPr>
          </a:p>
          <a:p>
            <a:br>
              <a:rPr lang="fr-CH" sz="2800" dirty="0"/>
            </a:br>
            <a:endParaRPr lang="en-US" sz="2800" dirty="0">
              <a:latin typeface="Calibri" panose="020F0502020204030204" pitchFamily="34" charset="0"/>
              <a:cs typeface="Calibri" panose="020F0502020204030204" pitchFamily="34" charset="0"/>
            </a:endParaRPr>
          </a:p>
          <a:p>
            <a:pPr defTabSz="914400">
              <a:lnSpc>
                <a:spcPct val="90000"/>
              </a:lnSpc>
              <a:spcBef>
                <a:spcPct val="0"/>
              </a:spcBef>
            </a:pPr>
            <a:endParaRPr lang="en-GB" sz="3200" dirty="0">
              <a:solidFill>
                <a:schemeClr val="tx2"/>
              </a:solidFill>
              <a:latin typeface="Calibri" panose="020F0502020204030204" pitchFamily="34" charset="0"/>
              <a:ea typeface="+mj-ea"/>
              <a:cs typeface="Calibri" panose="020F0502020204030204" pitchFamily="34" charset="0"/>
            </a:endParaRPr>
          </a:p>
          <a:p>
            <a:pPr defTabSz="914400">
              <a:lnSpc>
                <a:spcPct val="90000"/>
              </a:lnSpc>
              <a:spcBef>
                <a:spcPct val="0"/>
              </a:spcBef>
            </a:pPr>
            <a:endParaRPr lang="en-GB" sz="3200" b="1" dirty="0">
              <a:solidFill>
                <a:schemeClr val="tx2"/>
              </a:solidFill>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344461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4F30A-AE88-2737-DB6E-EBE7288E04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10A5E-1F56-D4D1-25AB-AC77E13E1DF1}"/>
              </a:ext>
            </a:extLst>
          </p:cNvPr>
          <p:cNvSpPr>
            <a:spLocks noGrp="1"/>
          </p:cNvSpPr>
          <p:nvPr>
            <p:ph type="title"/>
          </p:nvPr>
        </p:nvSpPr>
        <p:spPr>
          <a:xfrm>
            <a:off x="506655" y="414808"/>
            <a:ext cx="10897564" cy="1004888"/>
          </a:xfrm>
        </p:spPr>
        <p:txBody>
          <a:bodyPr>
            <a:normAutofit/>
          </a:bodyPr>
          <a:lstStyle/>
          <a:p>
            <a:pPr algn="ctr"/>
            <a:r>
              <a:rPr lang="en-GB" b="1" dirty="0">
                <a:solidFill>
                  <a:srgbClr val="C00000"/>
                </a:solidFill>
                <a:latin typeface="Calibri" panose="020F0502020204030204" pitchFamily="34" charset="0"/>
                <a:cs typeface="Calibri" panose="020F0502020204030204" pitchFamily="34" charset="0"/>
              </a:rPr>
              <a:t>WHO Guidelines on lenacapavir for HIV prevention and testing strategies for long-acting injectable PrEP</a:t>
            </a:r>
          </a:p>
        </p:txBody>
      </p:sp>
      <p:sp>
        <p:nvSpPr>
          <p:cNvPr id="5" name="Slide Number Placeholder 4">
            <a:extLst>
              <a:ext uri="{FF2B5EF4-FFF2-40B4-BE49-F238E27FC236}">
                <a16:creationId xmlns:a16="http://schemas.microsoft.com/office/drawing/2014/main" id="{30A5DDB8-BC98-8469-EBB0-C4F02AFA32CA}"/>
              </a:ext>
            </a:extLst>
          </p:cNvPr>
          <p:cNvSpPr>
            <a:spLocks noGrp="1"/>
          </p:cNvSpPr>
          <p:nvPr>
            <p:ph type="sldNum" sz="quarter" idx="12"/>
          </p:nvPr>
        </p:nvSpPr>
        <p:spPr/>
        <p:txBody>
          <a:bodyPr/>
          <a:lstStyle/>
          <a:p>
            <a:endParaRPr lang="en-US" dirty="0"/>
          </a:p>
        </p:txBody>
      </p:sp>
      <p:pic>
        <p:nvPicPr>
          <p:cNvPr id="10" name="Picture 9" descr="A poster of a medical treatment&#10;&#10;Description automatically generated with medium confidence">
            <a:extLst>
              <a:ext uri="{FF2B5EF4-FFF2-40B4-BE49-F238E27FC236}">
                <a16:creationId xmlns:a16="http://schemas.microsoft.com/office/drawing/2014/main" id="{5A558699-32C5-623D-4F17-43C5E2F5406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15162" y="2158124"/>
            <a:ext cx="2439602" cy="3467935"/>
          </a:xfrm>
          <a:prstGeom prst="rect">
            <a:avLst/>
          </a:prstGeom>
        </p:spPr>
      </p:pic>
      <p:pic>
        <p:nvPicPr>
          <p:cNvPr id="6" name="Picture 5">
            <a:extLst>
              <a:ext uri="{FF2B5EF4-FFF2-40B4-BE49-F238E27FC236}">
                <a16:creationId xmlns:a16="http://schemas.microsoft.com/office/drawing/2014/main" id="{4D9B1E2D-FDD4-F0EF-63AA-7C82C8A09C57}"/>
              </a:ext>
            </a:extLst>
          </p:cNvPr>
          <p:cNvPicPr>
            <a:picLocks noChangeAspect="1"/>
          </p:cNvPicPr>
          <p:nvPr/>
        </p:nvPicPr>
        <p:blipFill>
          <a:blip r:embed="rId4"/>
          <a:stretch>
            <a:fillRect/>
          </a:stretch>
        </p:blipFill>
        <p:spPr>
          <a:xfrm>
            <a:off x="468746" y="1707748"/>
            <a:ext cx="7366398" cy="4018034"/>
          </a:xfrm>
          <a:prstGeom prst="rect">
            <a:avLst/>
          </a:prstGeom>
        </p:spPr>
      </p:pic>
      <p:sp>
        <p:nvSpPr>
          <p:cNvPr id="28" name="Rectangle 27">
            <a:extLst>
              <a:ext uri="{FF2B5EF4-FFF2-40B4-BE49-F238E27FC236}">
                <a16:creationId xmlns:a16="http://schemas.microsoft.com/office/drawing/2014/main" id="{97CEB9D9-796A-DE64-9F2D-35AE40F99384}"/>
              </a:ext>
            </a:extLst>
          </p:cNvPr>
          <p:cNvSpPr/>
          <p:nvPr/>
        </p:nvSpPr>
        <p:spPr>
          <a:xfrm>
            <a:off x="0" y="-109182"/>
            <a:ext cx="12192000" cy="682388"/>
          </a:xfrm>
          <a:prstGeom prst="rect">
            <a:avLst/>
          </a:prstGeom>
          <a:solidFill>
            <a:schemeClr val="bg1"/>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kern="600" spc="30" dirty="0" err="1"/>
          </a:p>
        </p:txBody>
      </p:sp>
      <p:grpSp>
        <p:nvGrpSpPr>
          <p:cNvPr id="29" name="Grupo 1">
            <a:extLst>
              <a:ext uri="{FF2B5EF4-FFF2-40B4-BE49-F238E27FC236}">
                <a16:creationId xmlns:a16="http://schemas.microsoft.com/office/drawing/2014/main" id="{62F90C6C-054E-5208-2792-B54327B4D6A0}"/>
              </a:ext>
            </a:extLst>
          </p:cNvPr>
          <p:cNvGrpSpPr/>
          <p:nvPr/>
        </p:nvGrpSpPr>
        <p:grpSpPr>
          <a:xfrm>
            <a:off x="0" y="-109184"/>
            <a:ext cx="12192000" cy="200515"/>
            <a:chOff x="0" y="0"/>
            <a:chExt cx="12192000" cy="200515"/>
          </a:xfrm>
        </p:grpSpPr>
        <p:sp>
          <p:nvSpPr>
            <p:cNvPr id="30" name="Rectángulo 2">
              <a:extLst>
                <a:ext uri="{FF2B5EF4-FFF2-40B4-BE49-F238E27FC236}">
                  <a16:creationId xmlns:a16="http://schemas.microsoft.com/office/drawing/2014/main" id="{8F9EF996-42DB-CC1F-3A71-05B9087BCF78}"/>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1" name="Rectángulo 3">
              <a:extLst>
                <a:ext uri="{FF2B5EF4-FFF2-40B4-BE49-F238E27FC236}">
                  <a16:creationId xmlns:a16="http://schemas.microsoft.com/office/drawing/2014/main" id="{62209CC0-EEAF-7CB6-4259-898B0889A2DB}"/>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2" name="Rectángulo 4">
              <a:extLst>
                <a:ext uri="{FF2B5EF4-FFF2-40B4-BE49-F238E27FC236}">
                  <a16:creationId xmlns:a16="http://schemas.microsoft.com/office/drawing/2014/main" id="{9C3D661B-7B46-4271-8AD0-110308535B2F}"/>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3" name="Rectángulo 5">
              <a:extLst>
                <a:ext uri="{FF2B5EF4-FFF2-40B4-BE49-F238E27FC236}">
                  <a16:creationId xmlns:a16="http://schemas.microsoft.com/office/drawing/2014/main" id="{0E6340A5-BE0A-F8C8-5709-7435F20078F0}"/>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4" name="Rectángulo 6">
              <a:extLst>
                <a:ext uri="{FF2B5EF4-FFF2-40B4-BE49-F238E27FC236}">
                  <a16:creationId xmlns:a16="http://schemas.microsoft.com/office/drawing/2014/main" id="{4E1FC0E5-1F6F-FE22-562C-F25577FFEF7E}"/>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5" name="Rectángulo 7">
              <a:extLst>
                <a:ext uri="{FF2B5EF4-FFF2-40B4-BE49-F238E27FC236}">
                  <a16:creationId xmlns:a16="http://schemas.microsoft.com/office/drawing/2014/main" id="{101C6D7A-14FE-9DAA-1DDB-1D64C6428B11}"/>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pic>
        <p:nvPicPr>
          <p:cNvPr id="36" name="Picture 2">
            <a:extLst>
              <a:ext uri="{FF2B5EF4-FFF2-40B4-BE49-F238E27FC236}">
                <a16:creationId xmlns:a16="http://schemas.microsoft.com/office/drawing/2014/main" id="{E26E951C-4B8A-2B40-D4A9-CA0DB43290AD}"/>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0884762" y="412844"/>
            <a:ext cx="1246032" cy="928562"/>
          </a:xfrm>
          <a:prstGeom prst="rect">
            <a:avLst/>
          </a:prstGeom>
        </p:spPr>
      </p:pic>
    </p:spTree>
    <p:extLst>
      <p:ext uri="{BB962C8B-B14F-4D97-AF65-F5344CB8AC3E}">
        <p14:creationId xmlns:p14="http://schemas.microsoft.com/office/powerpoint/2010/main" val="3266918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6994C-C768-4386-0B53-B10DB455C2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49CA18-D116-F3CB-7258-6C8915EADEF9}"/>
              </a:ext>
            </a:extLst>
          </p:cNvPr>
          <p:cNvSpPr>
            <a:spLocks noGrp="1"/>
          </p:cNvSpPr>
          <p:nvPr>
            <p:ph type="ctrTitle"/>
          </p:nvPr>
        </p:nvSpPr>
        <p:spPr>
          <a:xfrm>
            <a:off x="864815" y="2262645"/>
            <a:ext cx="10978081" cy="1725930"/>
          </a:xfrm>
        </p:spPr>
        <p:txBody>
          <a:bodyPr>
            <a:normAutofit/>
          </a:bodyPr>
          <a:lstStyle/>
          <a:p>
            <a:pPr algn="ctr"/>
            <a:r>
              <a:rPr lang="en-US" sz="3200" b="1" dirty="0">
                <a:solidFill>
                  <a:srgbClr val="CC0022"/>
                </a:solidFill>
                <a:latin typeface="Calibri" panose="020F0502020204030204" pitchFamily="34" charset="0"/>
                <a:cs typeface="Calibri" panose="020F0502020204030204" pitchFamily="34" charset="0"/>
              </a:rPr>
              <a:t>Safety and Pharmacokinetics of MK-8527 Oral Once-monthly: a Phase 2 Study in Adults at Low Risk of HIV-1 Exposure</a:t>
            </a:r>
          </a:p>
        </p:txBody>
      </p:sp>
      <p:sp>
        <p:nvSpPr>
          <p:cNvPr id="3" name="Subtitle 2">
            <a:extLst>
              <a:ext uri="{FF2B5EF4-FFF2-40B4-BE49-F238E27FC236}">
                <a16:creationId xmlns:a16="http://schemas.microsoft.com/office/drawing/2014/main" id="{4F3FE005-11B0-EC99-8A47-D71C73C438BC}"/>
              </a:ext>
            </a:extLst>
          </p:cNvPr>
          <p:cNvSpPr>
            <a:spLocks noGrp="1"/>
          </p:cNvSpPr>
          <p:nvPr>
            <p:ph type="subTitle" idx="1"/>
          </p:nvPr>
        </p:nvSpPr>
        <p:spPr>
          <a:xfrm>
            <a:off x="864816" y="5943875"/>
            <a:ext cx="10978080" cy="429629"/>
          </a:xfrm>
        </p:spPr>
        <p:txBody>
          <a:bodyPr/>
          <a:lstStyle/>
          <a:p>
            <a:br>
              <a:rPr lang="en-US" sz="1800" dirty="0">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algn="r"/>
            <a:endParaRPr lang="en-US" dirty="0"/>
          </a:p>
        </p:txBody>
      </p:sp>
      <p:sp>
        <p:nvSpPr>
          <p:cNvPr id="4" name="Text Placeholder 3">
            <a:extLst>
              <a:ext uri="{FF2B5EF4-FFF2-40B4-BE49-F238E27FC236}">
                <a16:creationId xmlns:a16="http://schemas.microsoft.com/office/drawing/2014/main" id="{8244EBD9-4E95-15FF-BF95-CF34AF12916C}"/>
              </a:ext>
            </a:extLst>
          </p:cNvPr>
          <p:cNvSpPr>
            <a:spLocks noGrp="1"/>
          </p:cNvSpPr>
          <p:nvPr>
            <p:ph type="body" sz="quarter" idx="13"/>
          </p:nvPr>
        </p:nvSpPr>
        <p:spPr>
          <a:xfrm>
            <a:off x="864815" y="4269879"/>
            <a:ext cx="10978081" cy="1294192"/>
          </a:xfrm>
        </p:spPr>
        <p:txBody>
          <a:bodyPr/>
          <a:lstStyle/>
          <a:p>
            <a:r>
              <a:rPr lang="en-US" sz="1600" dirty="0">
                <a:effectLst/>
                <a:ea typeface="Times New Roman" panose="02020603050405020304" pitchFamily="18" charset="0"/>
              </a:rPr>
              <a:t>Kenneth Mayer</a:t>
            </a:r>
            <a:r>
              <a:rPr lang="en-US" sz="1600" baseline="30000" dirty="0">
                <a:effectLst/>
                <a:ea typeface="Times New Roman" panose="02020603050405020304" pitchFamily="18" charset="0"/>
              </a:rPr>
              <a:t>1,2</a:t>
            </a:r>
            <a:r>
              <a:rPr lang="en-US" sz="1600" dirty="0">
                <a:effectLst/>
                <a:ea typeface="Times New Roman" panose="02020603050405020304" pitchFamily="18" charset="0"/>
              </a:rPr>
              <a:t>, et al</a:t>
            </a:r>
            <a:r>
              <a:rPr lang="en-US" sz="1600" baseline="30000" dirty="0">
                <a:ea typeface="Times New Roman" panose="02020603050405020304" pitchFamily="18" charset="0"/>
              </a:rPr>
              <a:t> 1</a:t>
            </a:r>
            <a:r>
              <a:rPr lang="en-US" sz="1600" dirty="0">
                <a:ea typeface="Times New Roman" panose="02020603050405020304" pitchFamily="18" charset="0"/>
              </a:rPr>
              <a:t>Fenway Health and Department of Medicine, Beth Israel Deaconess Medical Center, Boston, MA, USA – the once monthly oral pill study</a:t>
            </a:r>
            <a:endParaRPr lang="en-US" sz="1600" dirty="0">
              <a:effectLst/>
              <a:ea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739C5DEC-F54F-CE0F-6FCE-C2F62DE69FE9}"/>
              </a:ext>
            </a:extLst>
          </p:cNvPr>
          <p:cNvSpPr txBox="1"/>
          <p:nvPr/>
        </p:nvSpPr>
        <p:spPr>
          <a:xfrm>
            <a:off x="920975" y="1958196"/>
            <a:ext cx="9458936" cy="276999"/>
          </a:xfrm>
          <a:prstGeom prst="rect">
            <a:avLst/>
          </a:prstGeom>
          <a:noFill/>
        </p:spPr>
        <p:txBody>
          <a:bodyPr wrap="none" lIns="0" tIns="0" rIns="0" bIns="0" rtlCol="0" anchor="t" anchorCtr="0">
            <a:spAutoFit/>
          </a:bodyPr>
          <a:lstStyle/>
          <a:p>
            <a:pPr>
              <a:defRPr/>
            </a:pPr>
            <a:r>
              <a:rPr kumimoji="0" lang="en-US" sz="1800" b="0" i="0" u="none" strike="noStrike" kern="600" cap="none" spc="30" normalizeH="0" baseline="0" noProof="0" dirty="0">
                <a:ln>
                  <a:noFill/>
                </a:ln>
                <a:solidFill>
                  <a:srgbClr val="000000"/>
                </a:solidFill>
                <a:effectLst/>
                <a:uLnTx/>
                <a:uFillTx/>
                <a:latin typeface="Verdana"/>
                <a:ea typeface="+mn-ea"/>
                <a:cs typeface="+mn-cs"/>
              </a:rPr>
              <a:t>Oral presentation OAS0106LB - </a:t>
            </a:r>
            <a:r>
              <a:rPr lang="fr-CH" b="1" dirty="0"/>
              <a:t>The </a:t>
            </a:r>
            <a:r>
              <a:rPr lang="fr-CH" b="1" dirty="0" err="1"/>
              <a:t>growing</a:t>
            </a:r>
            <a:r>
              <a:rPr lang="fr-CH" b="1" dirty="0"/>
              <a:t> </a:t>
            </a:r>
            <a:r>
              <a:rPr lang="fr-CH" b="1" dirty="0" err="1"/>
              <a:t>toolbox</a:t>
            </a:r>
            <a:r>
              <a:rPr lang="fr-CH" b="1" dirty="0"/>
              <a:t> of long-acting options</a:t>
            </a:r>
            <a:endParaRPr kumimoji="0" lang="en-US" sz="1800" b="0" i="0" u="none" strike="noStrike" kern="600" cap="none" spc="30" normalizeH="0" baseline="0" noProof="0" dirty="0">
              <a:ln>
                <a:noFill/>
              </a:ln>
              <a:solidFill>
                <a:srgbClr val="000000"/>
              </a:solidFill>
              <a:effectLst/>
              <a:uLnTx/>
              <a:uFillTx/>
              <a:latin typeface="Verdana"/>
              <a:ea typeface="+mn-ea"/>
              <a:cs typeface="+mn-cs"/>
            </a:endParaRPr>
          </a:p>
        </p:txBody>
      </p:sp>
      <p:grpSp>
        <p:nvGrpSpPr>
          <p:cNvPr id="7" name="Grupo 1">
            <a:extLst>
              <a:ext uri="{FF2B5EF4-FFF2-40B4-BE49-F238E27FC236}">
                <a16:creationId xmlns:a16="http://schemas.microsoft.com/office/drawing/2014/main" id="{ABF63EFC-3654-D171-1705-CCF3D3835C43}"/>
              </a:ext>
            </a:extLst>
          </p:cNvPr>
          <p:cNvGrpSpPr/>
          <p:nvPr/>
        </p:nvGrpSpPr>
        <p:grpSpPr>
          <a:xfrm>
            <a:off x="0" y="0"/>
            <a:ext cx="12192000" cy="200515"/>
            <a:chOff x="0" y="0"/>
            <a:chExt cx="12192000" cy="200515"/>
          </a:xfrm>
        </p:grpSpPr>
        <p:sp>
          <p:nvSpPr>
            <p:cNvPr id="8" name="Rectángulo 2">
              <a:extLst>
                <a:ext uri="{FF2B5EF4-FFF2-40B4-BE49-F238E27FC236}">
                  <a16:creationId xmlns:a16="http://schemas.microsoft.com/office/drawing/2014/main" id="{E055154F-5A22-28A5-5DD3-2EAB7E035320}"/>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9" name="Rectángulo 3">
              <a:extLst>
                <a:ext uri="{FF2B5EF4-FFF2-40B4-BE49-F238E27FC236}">
                  <a16:creationId xmlns:a16="http://schemas.microsoft.com/office/drawing/2014/main" id="{2B2A387D-FDE9-8B22-F2FC-D6AB316F067C}"/>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0" name="Rectángulo 4">
              <a:extLst>
                <a:ext uri="{FF2B5EF4-FFF2-40B4-BE49-F238E27FC236}">
                  <a16:creationId xmlns:a16="http://schemas.microsoft.com/office/drawing/2014/main" id="{AD53823F-DFA3-8AE0-7604-E5400AFD2A4E}"/>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1" name="Rectángulo 5">
              <a:extLst>
                <a:ext uri="{FF2B5EF4-FFF2-40B4-BE49-F238E27FC236}">
                  <a16:creationId xmlns:a16="http://schemas.microsoft.com/office/drawing/2014/main" id="{DD3B346D-CE73-3AAC-1AA1-F26936B2C260}"/>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ángulo 6">
              <a:extLst>
                <a:ext uri="{FF2B5EF4-FFF2-40B4-BE49-F238E27FC236}">
                  <a16:creationId xmlns:a16="http://schemas.microsoft.com/office/drawing/2014/main" id="{3088178B-C321-9591-2D5A-F41B74F95802}"/>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ángulo 7">
              <a:extLst>
                <a:ext uri="{FF2B5EF4-FFF2-40B4-BE49-F238E27FC236}">
                  <a16:creationId xmlns:a16="http://schemas.microsoft.com/office/drawing/2014/main" id="{6E045600-BD09-7562-74FC-3B1274B12B56}"/>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15" name="ZoneTexte 14">
            <a:extLst>
              <a:ext uri="{FF2B5EF4-FFF2-40B4-BE49-F238E27FC236}">
                <a16:creationId xmlns:a16="http://schemas.microsoft.com/office/drawing/2014/main" id="{0F5B64B1-CBAA-5AFE-2782-66709F5019F2}"/>
              </a:ext>
            </a:extLst>
          </p:cNvPr>
          <p:cNvSpPr txBox="1"/>
          <p:nvPr/>
        </p:nvSpPr>
        <p:spPr>
          <a:xfrm>
            <a:off x="349103" y="5041442"/>
            <a:ext cx="11115015" cy="967957"/>
          </a:xfrm>
          <a:prstGeom prst="rect">
            <a:avLst/>
          </a:prstGeom>
          <a:noFill/>
        </p:spPr>
        <p:txBody>
          <a:bodyPr wrap="square">
            <a:spAutoFit/>
          </a:bodyPr>
          <a:lstStyle/>
          <a:p>
            <a:pPr marL="457200" marR="0" lvl="1" indent="0" algn="ctr" defTabSz="457200" rtl="0" eaLnBrk="1" fontAlgn="auto" latinLnBrk="0" hangingPunct="1">
              <a:lnSpc>
                <a:spcPct val="15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Objectives: To evaluate the safety and pharmacokinetics of MK-8527 (3 mg, 6 mg, and 12 mg) oral once monthly, for 6 months, in adults with a low likelihood of HIV-1 exposure</a:t>
            </a:r>
            <a:endPar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20295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8AD20-A885-14D7-0CD2-672A1B23CF8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F8AB2B-7E34-AA2D-2E4B-60FA04F108DE}"/>
              </a:ext>
            </a:extLst>
          </p:cNvPr>
          <p:cNvSpPr>
            <a:spLocks noGrp="1"/>
          </p:cNvSpPr>
          <p:nvPr>
            <p:ph type="title"/>
          </p:nvPr>
        </p:nvSpPr>
        <p:spPr>
          <a:xfrm>
            <a:off x="377825" y="313267"/>
            <a:ext cx="11436349" cy="914660"/>
          </a:xfrm>
        </p:spPr>
        <p:txBody>
          <a:bodyPr anchor="b">
            <a:normAutofit/>
          </a:bodyPr>
          <a:lstStyle/>
          <a:p>
            <a:r>
              <a:rPr lang="en-US" dirty="0"/>
              <a:t>MK-8527-007 phase 2 study</a:t>
            </a:r>
          </a:p>
        </p:txBody>
      </p:sp>
      <p:sp>
        <p:nvSpPr>
          <p:cNvPr id="13" name="Content Placeholder 3">
            <a:extLst>
              <a:ext uri="{FF2B5EF4-FFF2-40B4-BE49-F238E27FC236}">
                <a16:creationId xmlns:a16="http://schemas.microsoft.com/office/drawing/2014/main" id="{75605121-C3A5-873C-F43A-88E8A7A4D8BE}"/>
              </a:ext>
            </a:extLst>
          </p:cNvPr>
          <p:cNvSpPr>
            <a:spLocks noGrp="1"/>
          </p:cNvSpPr>
          <p:nvPr>
            <p:ph idx="13"/>
          </p:nvPr>
        </p:nvSpPr>
        <p:spPr>
          <a:xfrm>
            <a:off x="397190" y="1638274"/>
            <a:ext cx="5617184" cy="4853372"/>
          </a:xfrm>
        </p:spPr>
        <p:txBody>
          <a:bodyPr>
            <a:noAutofit/>
          </a:bodyPr>
          <a:lstStyle/>
          <a:p>
            <a:pPr marR="0" lvl="0">
              <a:spcBef>
                <a:spcPts val="600"/>
              </a:spcBef>
              <a:spcAft>
                <a:spcPts val="600"/>
              </a:spcAft>
              <a:buFont typeface="Wingdings" panose="05000000000000000000" pitchFamily="2" charset="2"/>
              <a:buChar char="§"/>
            </a:pPr>
            <a:r>
              <a:rPr lang="en-US" sz="1800" b="1" dirty="0">
                <a:effectLst/>
              </a:rPr>
              <a:t>Key Inclusion Criteria ad</a:t>
            </a:r>
            <a:endParaRPr lang="en-US" sz="1800" strike="sngStrike" dirty="0">
              <a:solidFill>
                <a:srgbClr val="FF0000"/>
              </a:solidFill>
            </a:endParaRPr>
          </a:p>
          <a:p>
            <a:pPr marL="569913" lvl="1" indent="-285750">
              <a:spcBef>
                <a:spcPts val="600"/>
              </a:spcBef>
              <a:spcAft>
                <a:spcPts val="600"/>
              </a:spcAft>
              <a:buFont typeface="Arial" panose="020B0604020202020204" pitchFamily="34" charset="0"/>
              <a:buChar char="•"/>
            </a:pPr>
            <a:r>
              <a:rPr lang="en-US" sz="1800" dirty="0">
                <a:effectLst/>
              </a:rPr>
              <a:t>Adults with</a:t>
            </a:r>
            <a:r>
              <a:rPr lang="en-US" sz="1800" dirty="0"/>
              <a:t> l</a:t>
            </a:r>
            <a:r>
              <a:rPr lang="en-US" sz="1800" dirty="0">
                <a:solidFill>
                  <a:schemeClr val="tx1"/>
                </a:solidFill>
              </a:rPr>
              <a:t>ow likelihood of HIV exposure</a:t>
            </a:r>
          </a:p>
          <a:p>
            <a:pPr marR="0" lvl="0">
              <a:spcBef>
                <a:spcPts val="600"/>
              </a:spcBef>
              <a:spcAft>
                <a:spcPts val="600"/>
              </a:spcAft>
              <a:buFont typeface="Wingdings" panose="05000000000000000000" pitchFamily="2" charset="2"/>
              <a:buChar char="§"/>
            </a:pPr>
            <a:endParaRPr lang="en-US" sz="800" b="1" dirty="0">
              <a:effectLst/>
            </a:endParaRPr>
          </a:p>
          <a:p>
            <a:pPr marR="0" lvl="0">
              <a:spcBef>
                <a:spcPts val="600"/>
              </a:spcBef>
              <a:spcAft>
                <a:spcPts val="600"/>
              </a:spcAft>
              <a:buFont typeface="Wingdings" panose="05000000000000000000" pitchFamily="2" charset="2"/>
              <a:buChar char="§"/>
            </a:pPr>
            <a:r>
              <a:rPr lang="en-US" sz="1800" b="1" dirty="0">
                <a:effectLst/>
              </a:rPr>
              <a:t>Participants randomized (2:2:2:1) to receive oral monthly doses of MK-8527 (3, 6, or 12 mg) or placebo for up to 6 consecutive months (1 dose every 4 weeks) from Day 1 to Week 20</a:t>
            </a:r>
          </a:p>
          <a:p>
            <a:pPr marR="0" lvl="0">
              <a:spcBef>
                <a:spcPts val="600"/>
              </a:spcBef>
              <a:spcAft>
                <a:spcPts val="600"/>
              </a:spcAft>
              <a:buFont typeface="Wingdings" panose="05000000000000000000" pitchFamily="2" charset="2"/>
              <a:buChar char="§"/>
            </a:pPr>
            <a:endParaRPr lang="en-US" sz="800" b="1" dirty="0">
              <a:effectLst/>
            </a:endParaRPr>
          </a:p>
          <a:p>
            <a:pPr>
              <a:spcBef>
                <a:spcPts val="600"/>
              </a:spcBef>
              <a:spcAft>
                <a:spcPts val="600"/>
              </a:spcAft>
              <a:buFont typeface="Wingdings" panose="05000000000000000000" pitchFamily="2" charset="2"/>
              <a:buChar char="§"/>
            </a:pPr>
            <a:r>
              <a:rPr lang="en-US" sz="1800" dirty="0">
                <a:effectLst/>
              </a:rPr>
              <a:t>The study was conducted in Israel (3 sites), South Africa (5), and the United States  (10 sites)</a:t>
            </a:r>
          </a:p>
          <a:p>
            <a:pPr>
              <a:spcBef>
                <a:spcPts val="600"/>
              </a:spcBef>
              <a:spcAft>
                <a:spcPts val="600"/>
              </a:spcAft>
              <a:buFont typeface="Wingdings" panose="05000000000000000000" pitchFamily="2" charset="2"/>
              <a:buChar char="§"/>
            </a:pPr>
            <a:endParaRPr lang="en-US" sz="800" dirty="0">
              <a:effectLst/>
            </a:endParaRPr>
          </a:p>
          <a:p>
            <a:pPr>
              <a:spcBef>
                <a:spcPts val="600"/>
              </a:spcBef>
              <a:spcAft>
                <a:spcPts val="600"/>
              </a:spcAft>
              <a:buFont typeface="Wingdings" panose="05000000000000000000" pitchFamily="2" charset="2"/>
              <a:buChar char="§"/>
            </a:pPr>
            <a:r>
              <a:rPr lang="en-US" sz="1800" dirty="0"/>
              <a:t>328 participants – median age 28 - received all 6 doses, &gt;30% women and &gt; 30% enrolled in Africa</a:t>
            </a:r>
            <a:endParaRPr lang="en-US" sz="1800" dirty="0">
              <a:effectLst/>
            </a:endParaRPr>
          </a:p>
        </p:txBody>
      </p:sp>
      <p:sp>
        <p:nvSpPr>
          <p:cNvPr id="22" name="Footer Placeholder 5">
            <a:extLst>
              <a:ext uri="{FF2B5EF4-FFF2-40B4-BE49-F238E27FC236}">
                <a16:creationId xmlns:a16="http://schemas.microsoft.com/office/drawing/2014/main" id="{8B6A3B8D-CE57-6252-71D5-0339659843BF}"/>
              </a:ext>
            </a:extLst>
          </p:cNvPr>
          <p:cNvSpPr>
            <a:spLocks noGrp="1"/>
          </p:cNvSpPr>
          <p:nvPr>
            <p:ph type="ftr" sz="quarter" idx="3"/>
          </p:nvPr>
        </p:nvSpPr>
        <p:spPr>
          <a:xfrm>
            <a:off x="-2" y="6356350"/>
            <a:ext cx="12192001" cy="501650"/>
          </a:xfrm>
        </p:spPr>
        <p:txBody>
          <a:bodyPr/>
          <a:lstStyle/>
          <a:p>
            <a:pPr marL="0" marR="0" lvl="0" indent="0" algn="l" defTabSz="45725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AA8142D7-D7A3-6116-394D-009C537A5561}"/>
              </a:ext>
            </a:extLst>
          </p:cNvPr>
          <p:cNvGrpSpPr/>
          <p:nvPr/>
        </p:nvGrpSpPr>
        <p:grpSpPr>
          <a:xfrm>
            <a:off x="6438058" y="1977830"/>
            <a:ext cx="5122570" cy="2964893"/>
            <a:chOff x="3719147" y="1847592"/>
            <a:chExt cx="4588499" cy="2411430"/>
          </a:xfrm>
        </p:grpSpPr>
        <p:sp>
          <p:nvSpPr>
            <p:cNvPr id="6" name="Rectangle 5">
              <a:extLst>
                <a:ext uri="{FF2B5EF4-FFF2-40B4-BE49-F238E27FC236}">
                  <a16:creationId xmlns:a16="http://schemas.microsoft.com/office/drawing/2014/main" id="{F2FCFBB9-6E5B-9847-01B7-5C169BA8A035}"/>
                </a:ext>
              </a:extLst>
            </p:cNvPr>
            <p:cNvSpPr/>
            <p:nvPr/>
          </p:nvSpPr>
          <p:spPr>
            <a:xfrm>
              <a:off x="5160750" y="3757333"/>
              <a:ext cx="1829223" cy="280508"/>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bIns="91440"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 normalizeH="0" baseline="0" noProof="0" dirty="0">
                  <a:ln>
                    <a:noFill/>
                  </a:ln>
                  <a:solidFill>
                    <a:prstClr val="black"/>
                  </a:solidFill>
                  <a:effectLst/>
                  <a:uLnTx/>
                  <a:uFillTx/>
                  <a:latin typeface="Arial" panose="020B0604020202020204" pitchFamily="34" charset="0"/>
                  <a:ea typeface="Roboto Condensed Medium" panose="02000000000000000000" pitchFamily="2" charset="0"/>
                  <a:cs typeface="Arial" panose="020B0604020202020204" pitchFamily="34" charset="0"/>
                </a:rPr>
                <a:t>Group 4 (n~50) </a:t>
              </a:r>
            </a:p>
          </p:txBody>
        </p:sp>
        <p:grpSp>
          <p:nvGrpSpPr>
            <p:cNvPr id="8" name="Group 7">
              <a:extLst>
                <a:ext uri="{FF2B5EF4-FFF2-40B4-BE49-F238E27FC236}">
                  <a16:creationId xmlns:a16="http://schemas.microsoft.com/office/drawing/2014/main" id="{4C5FE810-4612-53A2-E62F-FF62AD3EEB3C}"/>
                </a:ext>
              </a:extLst>
            </p:cNvPr>
            <p:cNvGrpSpPr/>
            <p:nvPr/>
          </p:nvGrpSpPr>
          <p:grpSpPr>
            <a:xfrm>
              <a:off x="4857893" y="2204605"/>
              <a:ext cx="2468880" cy="2054417"/>
              <a:chOff x="4970889" y="2070348"/>
              <a:chExt cx="2468880" cy="2054417"/>
            </a:xfrm>
          </p:grpSpPr>
          <p:sp>
            <p:nvSpPr>
              <p:cNvPr id="23" name="Rectangle: Rounded Corners 22">
                <a:extLst>
                  <a:ext uri="{FF2B5EF4-FFF2-40B4-BE49-F238E27FC236}">
                    <a16:creationId xmlns:a16="http://schemas.microsoft.com/office/drawing/2014/main" id="{977FEE6D-3519-CE03-2F4A-D20CB469321F}"/>
                  </a:ext>
                </a:extLst>
              </p:cNvPr>
              <p:cNvSpPr/>
              <p:nvPr/>
            </p:nvSpPr>
            <p:spPr>
              <a:xfrm>
                <a:off x="4970889" y="2070348"/>
                <a:ext cx="2468880" cy="280507"/>
              </a:xfrm>
              <a:prstGeom prst="roundRect">
                <a:avLst/>
              </a:prstGeom>
              <a:solidFill>
                <a:schemeClr val="bg2"/>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 normalizeH="0" baseline="0" noProof="0" dirty="0">
                    <a:ln>
                      <a:noFill/>
                    </a:ln>
                    <a:solidFill>
                      <a:prstClr val="white"/>
                    </a:solidFill>
                    <a:effectLst/>
                    <a:uLnTx/>
                    <a:uFillTx/>
                    <a:latin typeface="Arial"/>
                    <a:ea typeface="+mn-ea"/>
                    <a:cs typeface="+mn-cs"/>
                  </a:rPr>
                  <a:t>MK-8527 (3 mg) QM</a:t>
                </a:r>
              </a:p>
            </p:txBody>
          </p:sp>
          <p:sp>
            <p:nvSpPr>
              <p:cNvPr id="24" name="Rectangle: Rounded Corners 23">
                <a:extLst>
                  <a:ext uri="{FF2B5EF4-FFF2-40B4-BE49-F238E27FC236}">
                    <a16:creationId xmlns:a16="http://schemas.microsoft.com/office/drawing/2014/main" id="{A8E4CEAA-E144-FA6B-5AE0-3CEB6A9A92A5}"/>
                  </a:ext>
                </a:extLst>
              </p:cNvPr>
              <p:cNvSpPr/>
              <p:nvPr/>
            </p:nvSpPr>
            <p:spPr>
              <a:xfrm>
                <a:off x="4970889" y="3236985"/>
                <a:ext cx="2468880" cy="280507"/>
              </a:xfrm>
              <a:prstGeom prst="roundRect">
                <a:avLst/>
              </a:prstGeom>
              <a:solidFill>
                <a:schemeClr val="accent3"/>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 normalizeH="0" baseline="0" noProof="0" dirty="0">
                    <a:ln>
                      <a:noFill/>
                    </a:ln>
                    <a:solidFill>
                      <a:prstClr val="white"/>
                    </a:solidFill>
                    <a:effectLst/>
                    <a:uLnTx/>
                    <a:uFillTx/>
                    <a:latin typeface="Arial"/>
                    <a:ea typeface="+mn-ea"/>
                    <a:cs typeface="+mn-cs"/>
                  </a:rPr>
                  <a:t>MK-8527 (12 mg) QM</a:t>
                </a:r>
              </a:p>
            </p:txBody>
          </p:sp>
          <p:sp>
            <p:nvSpPr>
              <p:cNvPr id="25" name="Rectangle: Rounded Corners 24">
                <a:extLst>
                  <a:ext uri="{FF2B5EF4-FFF2-40B4-BE49-F238E27FC236}">
                    <a16:creationId xmlns:a16="http://schemas.microsoft.com/office/drawing/2014/main" id="{790BE41E-37F7-4800-C424-4EBE19DF610C}"/>
                  </a:ext>
                </a:extLst>
              </p:cNvPr>
              <p:cNvSpPr/>
              <p:nvPr/>
            </p:nvSpPr>
            <p:spPr>
              <a:xfrm>
                <a:off x="4970889" y="2653666"/>
                <a:ext cx="2468880" cy="280507"/>
              </a:xfrm>
              <a:prstGeom prst="roundRect">
                <a:avLst/>
              </a:prstGeom>
              <a:solidFill>
                <a:schemeClr val="tx2"/>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 normalizeH="0" baseline="0" noProof="0" dirty="0">
                    <a:ln>
                      <a:noFill/>
                    </a:ln>
                    <a:solidFill>
                      <a:srgbClr val="000000"/>
                    </a:solidFill>
                    <a:effectLst/>
                    <a:uLnTx/>
                    <a:uFillTx/>
                    <a:latin typeface="Arial"/>
                    <a:ea typeface="+mn-ea"/>
                    <a:cs typeface="+mn-cs"/>
                  </a:rPr>
                  <a:t>MK-8527 (6 mg) QM</a:t>
                </a:r>
              </a:p>
            </p:txBody>
          </p:sp>
          <p:sp>
            <p:nvSpPr>
              <p:cNvPr id="26" name="Rectangle: Rounded Corners 25">
                <a:extLst>
                  <a:ext uri="{FF2B5EF4-FFF2-40B4-BE49-F238E27FC236}">
                    <a16:creationId xmlns:a16="http://schemas.microsoft.com/office/drawing/2014/main" id="{D684CEBF-04F4-5CA1-07C2-0623CDF6365B}"/>
                  </a:ext>
                </a:extLst>
              </p:cNvPr>
              <p:cNvSpPr/>
              <p:nvPr/>
            </p:nvSpPr>
            <p:spPr>
              <a:xfrm>
                <a:off x="4970889" y="3844258"/>
                <a:ext cx="2468880" cy="280507"/>
              </a:xfrm>
              <a:prstGeom prst="roundRect">
                <a:avLst/>
              </a:prstGeom>
              <a:solidFill>
                <a:schemeClr val="bg1">
                  <a:lumMod val="75000"/>
                </a:schemeClr>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 normalizeH="0" baseline="0" noProof="0" dirty="0">
                    <a:ln>
                      <a:noFill/>
                    </a:ln>
                    <a:solidFill>
                      <a:srgbClr val="000000"/>
                    </a:solidFill>
                    <a:effectLst/>
                    <a:uLnTx/>
                    <a:uFillTx/>
                    <a:latin typeface="Arial"/>
                    <a:ea typeface="+mn-ea"/>
                    <a:cs typeface="+mn-cs"/>
                  </a:rPr>
                  <a:t>Placebo QM </a:t>
                </a:r>
              </a:p>
            </p:txBody>
          </p:sp>
        </p:grpSp>
        <p:sp>
          <p:nvSpPr>
            <p:cNvPr id="9" name="Rectangle 8">
              <a:extLst>
                <a:ext uri="{FF2B5EF4-FFF2-40B4-BE49-F238E27FC236}">
                  <a16:creationId xmlns:a16="http://schemas.microsoft.com/office/drawing/2014/main" id="{F53D8E35-E762-E568-EEA2-3470F864038D}"/>
                </a:ext>
              </a:extLst>
            </p:cNvPr>
            <p:cNvSpPr/>
            <p:nvPr/>
          </p:nvSpPr>
          <p:spPr>
            <a:xfrm>
              <a:off x="5160750" y="1982935"/>
              <a:ext cx="1829223" cy="280508"/>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bIns="91440"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 normalizeH="0" baseline="0" noProof="0" dirty="0">
                  <a:ln>
                    <a:noFill/>
                  </a:ln>
                  <a:solidFill>
                    <a:prstClr val="black"/>
                  </a:solidFill>
                  <a:effectLst/>
                  <a:uLnTx/>
                  <a:uFillTx/>
                  <a:latin typeface="Arial"/>
                  <a:ea typeface="Roboto Condensed Medium" panose="02000000000000000000" pitchFamily="2" charset="0"/>
                  <a:cs typeface="+mn-cs"/>
                </a:rPr>
                <a:t>Group 1 (n~100) </a:t>
              </a:r>
            </a:p>
          </p:txBody>
        </p:sp>
        <p:sp>
          <p:nvSpPr>
            <p:cNvPr id="10" name="Rectangle 9">
              <a:extLst>
                <a:ext uri="{FF2B5EF4-FFF2-40B4-BE49-F238E27FC236}">
                  <a16:creationId xmlns:a16="http://schemas.microsoft.com/office/drawing/2014/main" id="{C8FD467A-F09E-F236-AFB3-80C1BD668BB9}"/>
                </a:ext>
              </a:extLst>
            </p:cNvPr>
            <p:cNvSpPr/>
            <p:nvPr/>
          </p:nvSpPr>
          <p:spPr>
            <a:xfrm>
              <a:off x="5160750" y="2566958"/>
              <a:ext cx="1829223" cy="280508"/>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bIns="91440"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 normalizeH="0" baseline="0" noProof="0" dirty="0">
                  <a:ln>
                    <a:noFill/>
                  </a:ln>
                  <a:solidFill>
                    <a:prstClr val="black"/>
                  </a:solidFill>
                  <a:effectLst/>
                  <a:uLnTx/>
                  <a:uFillTx/>
                  <a:latin typeface="Arial"/>
                  <a:ea typeface="Roboto Condensed Medium" panose="02000000000000000000" pitchFamily="2" charset="0"/>
                  <a:cs typeface="+mn-cs"/>
                </a:rPr>
                <a:t>Group 2 (n~100) </a:t>
              </a:r>
            </a:p>
          </p:txBody>
        </p:sp>
        <p:sp>
          <p:nvSpPr>
            <p:cNvPr id="11" name="Rectangle 10">
              <a:extLst>
                <a:ext uri="{FF2B5EF4-FFF2-40B4-BE49-F238E27FC236}">
                  <a16:creationId xmlns:a16="http://schemas.microsoft.com/office/drawing/2014/main" id="{1EF4F3FB-1A24-91EA-CD9E-8AB929986751}"/>
                </a:ext>
              </a:extLst>
            </p:cNvPr>
            <p:cNvSpPr/>
            <p:nvPr/>
          </p:nvSpPr>
          <p:spPr>
            <a:xfrm>
              <a:off x="5160750" y="3151365"/>
              <a:ext cx="1829223" cy="280508"/>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bIns="91440"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 normalizeH="0" baseline="0" noProof="0" dirty="0">
                  <a:ln>
                    <a:noFill/>
                  </a:ln>
                  <a:solidFill>
                    <a:prstClr val="black"/>
                  </a:solidFill>
                  <a:effectLst/>
                  <a:uLnTx/>
                  <a:uFillTx/>
                  <a:latin typeface="Arial"/>
                  <a:ea typeface="Roboto Condensed Medium" panose="02000000000000000000" pitchFamily="2" charset="0"/>
                  <a:cs typeface="+mn-cs"/>
                </a:rPr>
                <a:t>Group 3 (n~100) </a:t>
              </a:r>
            </a:p>
          </p:txBody>
        </p:sp>
        <p:sp>
          <p:nvSpPr>
            <p:cNvPr id="12" name="Left Brace 11">
              <a:extLst>
                <a:ext uri="{FF2B5EF4-FFF2-40B4-BE49-F238E27FC236}">
                  <a16:creationId xmlns:a16="http://schemas.microsoft.com/office/drawing/2014/main" id="{678032A8-187A-BAEC-7E37-19D985406646}"/>
                </a:ext>
              </a:extLst>
            </p:cNvPr>
            <p:cNvSpPr/>
            <p:nvPr/>
          </p:nvSpPr>
          <p:spPr>
            <a:xfrm>
              <a:off x="4573901" y="2336135"/>
              <a:ext cx="184817" cy="1796186"/>
            </a:xfrm>
            <a:prstGeom prst="leftBrace">
              <a:avLst/>
            </a:prstGeom>
            <a:ln w="635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Roboto Condensed" panose="02000000000000000000" pitchFamily="2" charset="0"/>
                <a:ea typeface="+mn-ea"/>
                <a:cs typeface="+mn-cs"/>
              </a:endParaRPr>
            </a:p>
          </p:txBody>
        </p:sp>
        <p:sp>
          <p:nvSpPr>
            <p:cNvPr id="14" name="Rectangle 13">
              <a:extLst>
                <a:ext uri="{FF2B5EF4-FFF2-40B4-BE49-F238E27FC236}">
                  <a16:creationId xmlns:a16="http://schemas.microsoft.com/office/drawing/2014/main" id="{98B2CEE7-AB56-B741-40AA-0B7495614D3F}"/>
                </a:ext>
              </a:extLst>
            </p:cNvPr>
            <p:cNvSpPr/>
            <p:nvPr/>
          </p:nvSpPr>
          <p:spPr>
            <a:xfrm>
              <a:off x="3729780" y="2780515"/>
              <a:ext cx="754881" cy="407386"/>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bIns="91440" rtlCol="0" anchor="ctr"/>
            <a:lstStyle/>
            <a:p>
              <a:pPr marL="0" marR="0" lvl="0" indent="0" algn="ctr" defTabSz="228600" rtl="0" eaLnBrk="1" fontAlgn="auto" latinLnBrk="0" hangingPunct="1">
                <a:lnSpc>
                  <a:spcPts val="1400"/>
                </a:lnSpc>
                <a:spcBef>
                  <a:spcPts val="0"/>
                </a:spcBef>
                <a:spcAft>
                  <a:spcPts val="0"/>
                </a:spcAft>
                <a:buClrTx/>
                <a:buSzTx/>
                <a:buFontTx/>
                <a:buNone/>
                <a:tabLst/>
                <a:defRPr/>
              </a:pPr>
              <a:r>
                <a:rPr kumimoji="0" lang="en-US" sz="1300" b="1" i="0" u="none" strike="noStrike" kern="1200" cap="none" spc="10" normalizeH="0" baseline="0" noProof="0">
                  <a:ln>
                    <a:noFill/>
                  </a:ln>
                  <a:solidFill>
                    <a:prstClr val="black"/>
                  </a:solidFill>
                  <a:effectLst/>
                  <a:uLnTx/>
                  <a:uFillTx/>
                  <a:latin typeface="Roboto Condensed Medium" panose="02000000000000000000" pitchFamily="2" charset="0"/>
                  <a:ea typeface="Roboto Condensed Medium" panose="02000000000000000000" pitchFamily="2" charset="0"/>
                  <a:cs typeface="+mn-cs"/>
                </a:rPr>
                <a:t>Total </a:t>
              </a:r>
            </a:p>
            <a:p>
              <a:pPr marL="0" marR="0" lvl="0" indent="0" algn="ctr" defTabSz="228600" rtl="0" eaLnBrk="1" fontAlgn="auto" latinLnBrk="0" hangingPunct="1">
                <a:lnSpc>
                  <a:spcPts val="1400"/>
                </a:lnSpc>
                <a:spcBef>
                  <a:spcPts val="0"/>
                </a:spcBef>
                <a:spcAft>
                  <a:spcPts val="0"/>
                </a:spcAft>
                <a:buClrTx/>
                <a:buSzTx/>
                <a:buFontTx/>
                <a:buNone/>
                <a:tabLst/>
                <a:defRPr/>
              </a:pPr>
              <a:r>
                <a:rPr kumimoji="0" lang="en-US" sz="1300" b="1" i="0" u="none" strike="noStrike" kern="1200" cap="none" spc="10" normalizeH="0" baseline="0" noProof="0">
                  <a:ln>
                    <a:noFill/>
                  </a:ln>
                  <a:solidFill>
                    <a:prstClr val="black"/>
                  </a:solidFill>
                  <a:effectLst/>
                  <a:uLnTx/>
                  <a:uFillTx/>
                  <a:latin typeface="Roboto Condensed Medium" panose="02000000000000000000" pitchFamily="2" charset="0"/>
                  <a:ea typeface="Roboto Condensed Medium" panose="02000000000000000000" pitchFamily="2" charset="0"/>
                  <a:cs typeface="+mn-cs"/>
                </a:rPr>
                <a:t>N~350</a:t>
              </a:r>
            </a:p>
          </p:txBody>
        </p:sp>
        <p:cxnSp>
          <p:nvCxnSpPr>
            <p:cNvPr id="15" name="Straight Connector 14">
              <a:extLst>
                <a:ext uri="{FF2B5EF4-FFF2-40B4-BE49-F238E27FC236}">
                  <a16:creationId xmlns:a16="http://schemas.microsoft.com/office/drawing/2014/main" id="{92300267-F183-1A37-F9E9-7C765A6F0515}"/>
                </a:ext>
              </a:extLst>
            </p:cNvPr>
            <p:cNvCxnSpPr/>
            <p:nvPr/>
          </p:nvCxnSpPr>
          <p:spPr>
            <a:xfrm>
              <a:off x="3719147" y="3249087"/>
              <a:ext cx="771755" cy="0"/>
            </a:xfrm>
            <a:prstGeom prst="line">
              <a:avLst/>
            </a:prstGeom>
            <a:ln w="25400" cap="flat" cmpd="sng" algn="ctr">
              <a:solidFill>
                <a:schemeClr val="tx1"/>
              </a:solidFill>
              <a:prstDash val="dash"/>
              <a:round/>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A254158-F067-BE42-FE25-7B9FCF22FFC5}"/>
                </a:ext>
              </a:extLst>
            </p:cNvPr>
            <p:cNvCxnSpPr>
              <a:cxnSpLocks/>
            </p:cNvCxnSpPr>
            <p:nvPr/>
          </p:nvCxnSpPr>
          <p:spPr>
            <a:xfrm>
              <a:off x="7249157" y="2346768"/>
              <a:ext cx="846182" cy="0"/>
            </a:xfrm>
            <a:prstGeom prst="line">
              <a:avLst/>
            </a:prstGeom>
            <a:ln w="25400" cap="flat" cmpd="sng" algn="ctr">
              <a:solidFill>
                <a:schemeClr val="tx1"/>
              </a:solidFill>
              <a:prstDash val="dash"/>
              <a:round/>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C02FC01-B29F-44B3-DA88-BDEE78E5DF26}"/>
                </a:ext>
              </a:extLst>
            </p:cNvPr>
            <p:cNvCxnSpPr>
              <a:cxnSpLocks/>
            </p:cNvCxnSpPr>
            <p:nvPr/>
          </p:nvCxnSpPr>
          <p:spPr>
            <a:xfrm>
              <a:off x="7249157" y="2915102"/>
              <a:ext cx="846182" cy="0"/>
            </a:xfrm>
            <a:prstGeom prst="line">
              <a:avLst/>
            </a:prstGeom>
            <a:ln w="25400" cap="flat" cmpd="sng" algn="ctr">
              <a:solidFill>
                <a:schemeClr val="tx1"/>
              </a:solidFill>
              <a:prstDash val="dash"/>
              <a:round/>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FA986F2-A7F0-1FD9-7B55-7C203257619E}"/>
                </a:ext>
              </a:extLst>
            </p:cNvPr>
            <p:cNvCxnSpPr>
              <a:cxnSpLocks/>
            </p:cNvCxnSpPr>
            <p:nvPr/>
          </p:nvCxnSpPr>
          <p:spPr>
            <a:xfrm>
              <a:off x="7249157" y="3506304"/>
              <a:ext cx="846182" cy="0"/>
            </a:xfrm>
            <a:prstGeom prst="line">
              <a:avLst/>
            </a:prstGeom>
            <a:ln w="25400" cap="flat" cmpd="sng" algn="ctr">
              <a:solidFill>
                <a:schemeClr val="tx1"/>
              </a:solidFill>
              <a:prstDash val="dash"/>
              <a:round/>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007AEB72-7833-A461-69AD-D714188299C8}"/>
                </a:ext>
              </a:extLst>
            </p:cNvPr>
            <p:cNvCxnSpPr>
              <a:cxnSpLocks/>
            </p:cNvCxnSpPr>
            <p:nvPr/>
          </p:nvCxnSpPr>
          <p:spPr>
            <a:xfrm>
              <a:off x="7249157" y="4132321"/>
              <a:ext cx="846182" cy="0"/>
            </a:xfrm>
            <a:prstGeom prst="line">
              <a:avLst/>
            </a:prstGeom>
            <a:ln w="25400" cap="flat" cmpd="sng" algn="ctr">
              <a:solidFill>
                <a:schemeClr val="tx1"/>
              </a:solidFill>
              <a:prstDash val="dash"/>
              <a:round/>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6AF1B191-1CB0-C41D-E5A7-8CE1A0A79FA4}"/>
                </a:ext>
              </a:extLst>
            </p:cNvPr>
            <p:cNvSpPr/>
            <p:nvPr/>
          </p:nvSpPr>
          <p:spPr>
            <a:xfrm>
              <a:off x="7071935" y="1847592"/>
              <a:ext cx="1235711" cy="437443"/>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bIns="91440" rtlCol="0" anchor="ctr"/>
            <a:lstStyle/>
            <a:p>
              <a:pPr marL="0" marR="0" lvl="0" indent="0" algn="ctr" defTabSz="228600" rtl="0" eaLnBrk="1" fontAlgn="auto" latinLnBrk="0" hangingPunct="1">
                <a:lnSpc>
                  <a:spcPts val="1200"/>
                </a:lnSpc>
                <a:spcBef>
                  <a:spcPts val="0"/>
                </a:spcBef>
                <a:spcAft>
                  <a:spcPts val="0"/>
                </a:spcAft>
                <a:buClrTx/>
                <a:buSzTx/>
                <a:buFontTx/>
                <a:buNone/>
                <a:tabLst/>
                <a:defRPr/>
              </a:pPr>
              <a:r>
                <a:rPr kumimoji="0" lang="en-US" sz="1100" b="1" i="1" u="none" strike="noStrike" kern="1200" cap="none" spc="10" normalizeH="0" baseline="0" noProof="0" dirty="0">
                  <a:ln>
                    <a:noFill/>
                  </a:ln>
                  <a:solidFill>
                    <a:prstClr val="black"/>
                  </a:solidFill>
                  <a:effectLst/>
                  <a:uLnTx/>
                  <a:uFillTx/>
                  <a:latin typeface="Roboto Condensed Medium" panose="02000000000000000000" pitchFamily="2" charset="0"/>
                  <a:ea typeface="Roboto Condensed Medium" panose="02000000000000000000" pitchFamily="2" charset="0"/>
                  <a:cs typeface="+mn-cs"/>
                </a:rPr>
                <a:t>8-week Follow-Up</a:t>
              </a:r>
              <a:endParaRPr kumimoji="0" lang="en-US" sz="1100" b="1" i="1" u="none" strike="noStrike" kern="1200" cap="none" spc="10" normalizeH="0" baseline="30000" noProof="0" dirty="0">
                <a:ln>
                  <a:noFill/>
                </a:ln>
                <a:solidFill>
                  <a:prstClr val="black"/>
                </a:solidFill>
                <a:effectLst/>
                <a:uLnTx/>
                <a:uFillTx/>
                <a:latin typeface="Roboto Condensed Medium" panose="02000000000000000000" pitchFamily="2" charset="0"/>
                <a:ea typeface="Roboto Condensed Medium" panose="02000000000000000000" pitchFamily="2" charset="0"/>
                <a:cs typeface="+mn-cs"/>
              </a:endParaRPr>
            </a:p>
            <a:p>
              <a:pPr marL="0" marR="0" lvl="0" indent="0" algn="ctr" defTabSz="228600" rtl="0" eaLnBrk="1" fontAlgn="auto" latinLnBrk="0" hangingPunct="1">
                <a:lnSpc>
                  <a:spcPts val="1200"/>
                </a:lnSpc>
                <a:spcBef>
                  <a:spcPts val="0"/>
                </a:spcBef>
                <a:spcAft>
                  <a:spcPts val="0"/>
                </a:spcAft>
                <a:buClrTx/>
                <a:buSzTx/>
                <a:buFontTx/>
                <a:buNone/>
                <a:tabLst/>
                <a:defRPr/>
              </a:pPr>
              <a:r>
                <a:rPr kumimoji="0" lang="en-US" sz="1100" b="1" i="1" u="none" strike="noStrike" kern="1200" cap="none" spc="10" normalizeH="0" baseline="0" noProof="0" dirty="0">
                  <a:ln>
                    <a:noFill/>
                  </a:ln>
                  <a:solidFill>
                    <a:prstClr val="black"/>
                  </a:solidFill>
                  <a:effectLst/>
                  <a:uLnTx/>
                  <a:uFillTx/>
                  <a:latin typeface="Roboto Condensed Medium" panose="02000000000000000000" pitchFamily="2" charset="0"/>
                  <a:ea typeface="Roboto Condensed Medium" panose="02000000000000000000" pitchFamily="2" charset="0"/>
                  <a:cs typeface="+mn-cs"/>
                </a:rPr>
                <a:t>(Blinded)</a:t>
              </a:r>
            </a:p>
          </p:txBody>
        </p:sp>
      </p:grpSp>
      <p:grpSp>
        <p:nvGrpSpPr>
          <p:cNvPr id="27" name="Group 26">
            <a:extLst>
              <a:ext uri="{FF2B5EF4-FFF2-40B4-BE49-F238E27FC236}">
                <a16:creationId xmlns:a16="http://schemas.microsoft.com/office/drawing/2014/main" id="{F94CA10D-5AB4-AD8D-F1FE-AA3128139BC1}"/>
              </a:ext>
            </a:extLst>
          </p:cNvPr>
          <p:cNvGrpSpPr/>
          <p:nvPr/>
        </p:nvGrpSpPr>
        <p:grpSpPr>
          <a:xfrm>
            <a:off x="5965371" y="5140365"/>
            <a:ext cx="5584371" cy="1100380"/>
            <a:chOff x="3298017" y="4715465"/>
            <a:chExt cx="5004918" cy="1100380"/>
          </a:xfrm>
        </p:grpSpPr>
        <p:sp>
          <p:nvSpPr>
            <p:cNvPr id="28" name="Rectangle 27">
              <a:extLst>
                <a:ext uri="{FF2B5EF4-FFF2-40B4-BE49-F238E27FC236}">
                  <a16:creationId xmlns:a16="http://schemas.microsoft.com/office/drawing/2014/main" id="{62EC549F-EDA0-6895-8486-7BF0CDD3FD63}"/>
                </a:ext>
              </a:extLst>
            </p:cNvPr>
            <p:cNvSpPr/>
            <p:nvPr/>
          </p:nvSpPr>
          <p:spPr>
            <a:xfrm>
              <a:off x="4686897" y="5763141"/>
              <a:ext cx="117245" cy="52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Roboto Condensed" panose="02000000000000000000" pitchFamily="2" charset="0"/>
                <a:ea typeface="+mn-ea"/>
                <a:cs typeface="+mn-cs"/>
              </a:endParaRPr>
            </a:p>
          </p:txBody>
        </p:sp>
        <p:sp>
          <p:nvSpPr>
            <p:cNvPr id="29" name="Rectangle 28">
              <a:extLst>
                <a:ext uri="{FF2B5EF4-FFF2-40B4-BE49-F238E27FC236}">
                  <a16:creationId xmlns:a16="http://schemas.microsoft.com/office/drawing/2014/main" id="{8570F9ED-255B-72D2-F93D-9069BABA34C6}"/>
                </a:ext>
              </a:extLst>
            </p:cNvPr>
            <p:cNvSpPr/>
            <p:nvPr/>
          </p:nvSpPr>
          <p:spPr>
            <a:xfrm>
              <a:off x="3729780" y="4734142"/>
              <a:ext cx="1190287" cy="437443"/>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bIns="91440" rtlCol="0" anchor="ctr"/>
            <a:lstStyle/>
            <a:p>
              <a:pPr marL="0" marR="0" lvl="0" indent="0" algn="ctr" defTabSz="228600" rtl="0" eaLnBrk="1" fontAlgn="auto" latinLnBrk="0" hangingPunct="1">
                <a:lnSpc>
                  <a:spcPts val="1200"/>
                </a:lnSpc>
                <a:spcBef>
                  <a:spcPts val="0"/>
                </a:spcBef>
                <a:spcAft>
                  <a:spcPts val="0"/>
                </a:spcAft>
                <a:buClrTx/>
                <a:buSzTx/>
                <a:buFontTx/>
                <a:buNone/>
                <a:tabLst/>
                <a:defRPr/>
              </a:pPr>
              <a:r>
                <a:rPr kumimoji="0" lang="en-US" sz="1100" b="1" i="1" u="none" strike="noStrike" kern="1200" cap="none" spc="10" normalizeH="0" baseline="0" noProof="0">
                  <a:ln>
                    <a:noFill/>
                  </a:ln>
                  <a:solidFill>
                    <a:prstClr val="black"/>
                  </a:solidFill>
                  <a:effectLst/>
                  <a:uLnTx/>
                  <a:uFillTx/>
                  <a:latin typeface="Roboto Condensed Medium" panose="02000000000000000000" pitchFamily="2" charset="0"/>
                  <a:ea typeface="Roboto Condensed Medium" panose="02000000000000000000" pitchFamily="2" charset="0"/>
                  <a:cs typeface="+mn-cs"/>
                </a:rPr>
                <a:t>45-day Screening</a:t>
              </a:r>
              <a:br>
                <a:rPr kumimoji="0" lang="en-US" sz="1100" b="1" i="1" u="none" strike="noStrike" kern="1200" cap="none" spc="10" normalizeH="0" baseline="0" noProof="0">
                  <a:ln>
                    <a:noFill/>
                  </a:ln>
                  <a:solidFill>
                    <a:prstClr val="black"/>
                  </a:solidFill>
                  <a:effectLst/>
                  <a:uLnTx/>
                  <a:uFillTx/>
                  <a:latin typeface="Roboto Condensed Medium" panose="02000000000000000000" pitchFamily="2" charset="0"/>
                  <a:ea typeface="Roboto Condensed Medium" panose="02000000000000000000" pitchFamily="2" charset="0"/>
                  <a:cs typeface="+mn-cs"/>
                </a:rPr>
              </a:br>
              <a:r>
                <a:rPr kumimoji="0" lang="en-US" sz="1100" b="1" i="1" u="none" strike="noStrike" kern="1200" cap="none" spc="10" normalizeH="0" baseline="0" noProof="0">
                  <a:ln>
                    <a:noFill/>
                  </a:ln>
                  <a:solidFill>
                    <a:prstClr val="black"/>
                  </a:solidFill>
                  <a:effectLst/>
                  <a:uLnTx/>
                  <a:uFillTx/>
                  <a:latin typeface="Roboto Condensed Medium" panose="02000000000000000000" pitchFamily="2" charset="0"/>
                  <a:ea typeface="Roboto Condensed Medium" panose="02000000000000000000" pitchFamily="2" charset="0"/>
                  <a:cs typeface="+mn-cs"/>
                </a:rPr>
                <a:t>Period</a:t>
              </a:r>
            </a:p>
          </p:txBody>
        </p:sp>
        <p:sp>
          <p:nvSpPr>
            <p:cNvPr id="30" name="Rectangle 29">
              <a:extLst>
                <a:ext uri="{FF2B5EF4-FFF2-40B4-BE49-F238E27FC236}">
                  <a16:creationId xmlns:a16="http://schemas.microsoft.com/office/drawing/2014/main" id="{099E9FE5-D9F3-0776-1112-CB500C595628}"/>
                </a:ext>
              </a:extLst>
            </p:cNvPr>
            <p:cNvSpPr/>
            <p:nvPr/>
          </p:nvSpPr>
          <p:spPr>
            <a:xfrm>
              <a:off x="3298017" y="4940205"/>
              <a:ext cx="842259" cy="330798"/>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bIns="91440" rtlCol="0" anchor="ctr"/>
            <a:lstStyle/>
            <a:p>
              <a:pPr marL="0" marR="0" lvl="0" indent="0" algn="ctr" defTabSz="228600" rtl="0" eaLnBrk="1" fontAlgn="auto" latinLnBrk="0" hangingPunct="1">
                <a:lnSpc>
                  <a:spcPts val="1200"/>
                </a:lnSpc>
                <a:spcBef>
                  <a:spcPts val="0"/>
                </a:spcBef>
                <a:spcAft>
                  <a:spcPts val="0"/>
                </a:spcAft>
                <a:buClrTx/>
                <a:buSzTx/>
                <a:buFontTx/>
                <a:buNone/>
                <a:tabLst/>
                <a:defRPr/>
              </a:pPr>
              <a:r>
                <a:rPr kumimoji="0" lang="en-US" sz="1200" b="1" i="0" u="none" strike="noStrike" kern="1200" cap="none" spc="10" normalizeH="0" baseline="0" noProof="0">
                  <a:ln>
                    <a:noFill/>
                  </a:ln>
                  <a:solidFill>
                    <a:prstClr val="black"/>
                  </a:solidFill>
                  <a:effectLst/>
                  <a:uLnTx/>
                  <a:uFillTx/>
                  <a:latin typeface="Roboto Condensed Medium" panose="02000000000000000000" pitchFamily="2" charset="0"/>
                  <a:ea typeface="Roboto Condensed Medium" panose="02000000000000000000" pitchFamily="2" charset="0"/>
                  <a:cs typeface="+mn-cs"/>
                </a:rPr>
                <a:t>Screen</a:t>
              </a:r>
            </a:p>
          </p:txBody>
        </p:sp>
        <p:sp>
          <p:nvSpPr>
            <p:cNvPr id="31" name="Rectangle 30">
              <a:extLst>
                <a:ext uri="{FF2B5EF4-FFF2-40B4-BE49-F238E27FC236}">
                  <a16:creationId xmlns:a16="http://schemas.microsoft.com/office/drawing/2014/main" id="{5ED55EF1-7C52-D9F5-B8D8-D8C708711364}"/>
                </a:ext>
              </a:extLst>
            </p:cNvPr>
            <p:cNvSpPr/>
            <p:nvPr/>
          </p:nvSpPr>
          <p:spPr>
            <a:xfrm rot="18965699">
              <a:off x="4016510" y="5328541"/>
              <a:ext cx="1074796" cy="247481"/>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r" defTabSz="2286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1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mn-cs"/>
                </a:rPr>
                <a:t>Day 1/Dose 1</a:t>
              </a:r>
            </a:p>
          </p:txBody>
        </p:sp>
        <p:sp>
          <p:nvSpPr>
            <p:cNvPr id="32" name="Rectangle 31">
              <a:extLst>
                <a:ext uri="{FF2B5EF4-FFF2-40B4-BE49-F238E27FC236}">
                  <a16:creationId xmlns:a16="http://schemas.microsoft.com/office/drawing/2014/main" id="{0BB152CC-973B-BDF1-1BF6-4596791EB93B}"/>
                </a:ext>
              </a:extLst>
            </p:cNvPr>
            <p:cNvSpPr/>
            <p:nvPr/>
          </p:nvSpPr>
          <p:spPr>
            <a:xfrm rot="18965699">
              <a:off x="4496482" y="5323608"/>
              <a:ext cx="1074796" cy="247481"/>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r" defTabSz="2286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1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mn-cs"/>
                </a:rPr>
                <a:t>W4/Dose 2</a:t>
              </a:r>
            </a:p>
          </p:txBody>
        </p:sp>
        <p:sp>
          <p:nvSpPr>
            <p:cNvPr id="33" name="Rectangle 32">
              <a:extLst>
                <a:ext uri="{FF2B5EF4-FFF2-40B4-BE49-F238E27FC236}">
                  <a16:creationId xmlns:a16="http://schemas.microsoft.com/office/drawing/2014/main" id="{1F90E070-4689-2ECE-260F-EB8F8FD05DFC}"/>
                </a:ext>
              </a:extLst>
            </p:cNvPr>
            <p:cNvSpPr/>
            <p:nvPr/>
          </p:nvSpPr>
          <p:spPr>
            <a:xfrm rot="18965699">
              <a:off x="4947488" y="5324521"/>
              <a:ext cx="1074796" cy="247481"/>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r" defTabSz="2286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1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mn-cs"/>
                </a:rPr>
                <a:t>W8/Dose 3</a:t>
              </a:r>
            </a:p>
          </p:txBody>
        </p:sp>
        <p:sp>
          <p:nvSpPr>
            <p:cNvPr id="34" name="Rectangle 33">
              <a:extLst>
                <a:ext uri="{FF2B5EF4-FFF2-40B4-BE49-F238E27FC236}">
                  <a16:creationId xmlns:a16="http://schemas.microsoft.com/office/drawing/2014/main" id="{815CFF8D-4BB2-0A54-F5F1-CBA26FBA4915}"/>
                </a:ext>
              </a:extLst>
            </p:cNvPr>
            <p:cNvSpPr/>
            <p:nvPr/>
          </p:nvSpPr>
          <p:spPr>
            <a:xfrm rot="18965699">
              <a:off x="5397218" y="5326849"/>
              <a:ext cx="1074796" cy="247481"/>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r" defTabSz="2286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1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mn-cs"/>
                </a:rPr>
                <a:t>W12/Dose 4</a:t>
              </a:r>
            </a:p>
          </p:txBody>
        </p:sp>
        <p:sp>
          <p:nvSpPr>
            <p:cNvPr id="35" name="Rectangle 34">
              <a:extLst>
                <a:ext uri="{FF2B5EF4-FFF2-40B4-BE49-F238E27FC236}">
                  <a16:creationId xmlns:a16="http://schemas.microsoft.com/office/drawing/2014/main" id="{F45D56CB-E85E-4FFD-C527-B4EF95AAAEF7}"/>
                </a:ext>
              </a:extLst>
            </p:cNvPr>
            <p:cNvSpPr/>
            <p:nvPr/>
          </p:nvSpPr>
          <p:spPr>
            <a:xfrm rot="18965699">
              <a:off x="5855040" y="5339662"/>
              <a:ext cx="1074796" cy="247481"/>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r" defTabSz="2286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1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mn-cs"/>
                </a:rPr>
                <a:t>W16/Dose 5</a:t>
              </a:r>
            </a:p>
          </p:txBody>
        </p:sp>
        <p:sp>
          <p:nvSpPr>
            <p:cNvPr id="36" name="Rectangle 35">
              <a:extLst>
                <a:ext uri="{FF2B5EF4-FFF2-40B4-BE49-F238E27FC236}">
                  <a16:creationId xmlns:a16="http://schemas.microsoft.com/office/drawing/2014/main" id="{5C4470D5-EF3B-CCC9-0813-9E9E38AA636A}"/>
                </a:ext>
              </a:extLst>
            </p:cNvPr>
            <p:cNvSpPr/>
            <p:nvPr/>
          </p:nvSpPr>
          <p:spPr>
            <a:xfrm rot="18965699">
              <a:off x="6304926" y="5329027"/>
              <a:ext cx="1074796" cy="247481"/>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r" defTabSz="2286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1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mn-cs"/>
                </a:rPr>
                <a:t>W20/Dose 6</a:t>
              </a:r>
            </a:p>
          </p:txBody>
        </p:sp>
        <p:sp>
          <p:nvSpPr>
            <p:cNvPr id="37" name="Rectangle 36">
              <a:extLst>
                <a:ext uri="{FF2B5EF4-FFF2-40B4-BE49-F238E27FC236}">
                  <a16:creationId xmlns:a16="http://schemas.microsoft.com/office/drawing/2014/main" id="{97DDED58-D205-882F-C7E9-1AAFA767E0BB}"/>
                </a:ext>
              </a:extLst>
            </p:cNvPr>
            <p:cNvSpPr/>
            <p:nvPr/>
          </p:nvSpPr>
          <p:spPr>
            <a:xfrm rot="18965699">
              <a:off x="6752070" y="5338372"/>
              <a:ext cx="1074796" cy="247481"/>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r" defTabSz="2286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1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mn-cs"/>
                </a:rPr>
                <a:t>FU/W4</a:t>
              </a:r>
            </a:p>
          </p:txBody>
        </p:sp>
        <p:sp>
          <p:nvSpPr>
            <p:cNvPr id="38" name="Rectangle 37">
              <a:extLst>
                <a:ext uri="{FF2B5EF4-FFF2-40B4-BE49-F238E27FC236}">
                  <a16:creationId xmlns:a16="http://schemas.microsoft.com/office/drawing/2014/main" id="{CE884096-14BB-0A75-51CF-2E6A7776E95C}"/>
                </a:ext>
              </a:extLst>
            </p:cNvPr>
            <p:cNvSpPr/>
            <p:nvPr/>
          </p:nvSpPr>
          <p:spPr>
            <a:xfrm rot="18965699">
              <a:off x="7228139" y="5326847"/>
              <a:ext cx="1074796" cy="247481"/>
            </a:xfrm>
            <a:prstGeom prst="rect">
              <a:avLst/>
            </a:prstGeom>
            <a:no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r" defTabSz="2286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1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mn-cs"/>
                </a:rPr>
                <a:t>FU/W8</a:t>
              </a:r>
            </a:p>
          </p:txBody>
        </p:sp>
        <p:cxnSp>
          <p:nvCxnSpPr>
            <p:cNvPr id="39" name="Straight Connector 38">
              <a:extLst>
                <a:ext uri="{FF2B5EF4-FFF2-40B4-BE49-F238E27FC236}">
                  <a16:creationId xmlns:a16="http://schemas.microsoft.com/office/drawing/2014/main" id="{4FF19EE3-08A9-10C4-DC39-14540E751C1F}"/>
                </a:ext>
              </a:extLst>
            </p:cNvPr>
            <p:cNvCxnSpPr/>
            <p:nvPr/>
          </p:nvCxnSpPr>
          <p:spPr>
            <a:xfrm>
              <a:off x="3751046" y="4723509"/>
              <a:ext cx="4343400" cy="0"/>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A1B32DCF-58AF-5D16-6C59-B74C0ABF3C89}"/>
                </a:ext>
              </a:extLst>
            </p:cNvPr>
            <p:cNvCxnSpPr>
              <a:cxnSpLocks/>
            </p:cNvCxnSpPr>
            <p:nvPr/>
          </p:nvCxnSpPr>
          <p:spPr>
            <a:xfrm flipV="1">
              <a:off x="3760554"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FCF02FB-9C7C-C3FB-BA3A-2FA4BFDB3CDE}"/>
                </a:ext>
              </a:extLst>
            </p:cNvPr>
            <p:cNvCxnSpPr>
              <a:cxnSpLocks/>
            </p:cNvCxnSpPr>
            <p:nvPr/>
          </p:nvCxnSpPr>
          <p:spPr>
            <a:xfrm flipV="1">
              <a:off x="4920067"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65A99A8F-0D95-CE48-DBFD-A11A5E4242F3}"/>
                </a:ext>
              </a:extLst>
            </p:cNvPr>
            <p:cNvCxnSpPr>
              <a:cxnSpLocks/>
            </p:cNvCxnSpPr>
            <p:nvPr/>
          </p:nvCxnSpPr>
          <p:spPr>
            <a:xfrm flipV="1">
              <a:off x="5398533"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5493B2CE-CB2C-D9F1-7042-5C0C4105442E}"/>
                </a:ext>
              </a:extLst>
            </p:cNvPr>
            <p:cNvCxnSpPr>
              <a:cxnSpLocks/>
            </p:cNvCxnSpPr>
            <p:nvPr/>
          </p:nvCxnSpPr>
          <p:spPr>
            <a:xfrm flipV="1">
              <a:off x="5823836"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691F0F6F-2FAB-4E58-C573-BDF29831519A}"/>
                </a:ext>
              </a:extLst>
            </p:cNvPr>
            <p:cNvCxnSpPr>
              <a:cxnSpLocks/>
            </p:cNvCxnSpPr>
            <p:nvPr/>
          </p:nvCxnSpPr>
          <p:spPr>
            <a:xfrm flipV="1">
              <a:off x="6270404"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27F494B-0CFD-5F14-7FAA-7C8137681193}"/>
                </a:ext>
              </a:extLst>
            </p:cNvPr>
            <p:cNvCxnSpPr>
              <a:cxnSpLocks/>
            </p:cNvCxnSpPr>
            <p:nvPr/>
          </p:nvCxnSpPr>
          <p:spPr>
            <a:xfrm flipV="1">
              <a:off x="6738236"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9780F7F2-0583-B3A1-0186-57BE7FE8728A}"/>
                </a:ext>
              </a:extLst>
            </p:cNvPr>
            <p:cNvCxnSpPr>
              <a:cxnSpLocks/>
            </p:cNvCxnSpPr>
            <p:nvPr/>
          </p:nvCxnSpPr>
          <p:spPr>
            <a:xfrm flipV="1">
              <a:off x="7174726"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A2101FB1-3ADE-AF23-FC47-474B9CC9E4C6}"/>
                </a:ext>
              </a:extLst>
            </p:cNvPr>
            <p:cNvCxnSpPr>
              <a:cxnSpLocks/>
            </p:cNvCxnSpPr>
            <p:nvPr/>
          </p:nvCxnSpPr>
          <p:spPr>
            <a:xfrm flipV="1">
              <a:off x="7619083"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1C25EB92-5D4C-63F7-1A5A-88141C0DCC6E}"/>
                </a:ext>
              </a:extLst>
            </p:cNvPr>
            <p:cNvCxnSpPr>
              <a:cxnSpLocks/>
            </p:cNvCxnSpPr>
            <p:nvPr/>
          </p:nvCxnSpPr>
          <p:spPr>
            <a:xfrm flipV="1">
              <a:off x="8090878" y="4715465"/>
              <a:ext cx="0" cy="237398"/>
            </a:xfrm>
            <a:prstGeom prst="line">
              <a:avLst/>
            </a:prstGeom>
            <a:ln w="222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49" name="TextBox 48">
            <a:extLst>
              <a:ext uri="{FF2B5EF4-FFF2-40B4-BE49-F238E27FC236}">
                <a16:creationId xmlns:a16="http://schemas.microsoft.com/office/drawing/2014/main" id="{65B7272D-6CC6-0F26-E59A-D9A77929ECC3}"/>
              </a:ext>
            </a:extLst>
          </p:cNvPr>
          <p:cNvSpPr txBox="1"/>
          <p:nvPr/>
        </p:nvSpPr>
        <p:spPr>
          <a:xfrm>
            <a:off x="6525696" y="1361275"/>
            <a:ext cx="4893297" cy="553998"/>
          </a:xfrm>
          <a:prstGeom prst="rect">
            <a:avLst/>
          </a:prstGeom>
          <a:noFill/>
        </p:spPr>
        <p:txBody>
          <a:bodyPr wrap="square" lIns="0" tIns="0" rIns="0" bIns="0" rtlCol="0" anchor="t" anchorCtr="0">
            <a:spAutoFit/>
          </a:body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Roboto Condensed" panose="02000000000000000000" pitchFamily="2" charset="0"/>
                <a:cs typeface="+mn-cs"/>
              </a:rPr>
              <a:t>Phase 2 randomized</a:t>
            </a:r>
            <a:endParaRPr kumimoji="0" lang="en-US" sz="1800" b="1" i="0" u="none" strike="sngStrike" kern="1200" cap="none" spc="0" normalizeH="0" baseline="0" noProof="0" dirty="0">
              <a:ln>
                <a:noFill/>
              </a:ln>
              <a:solidFill>
                <a:srgbClr val="FF0000"/>
              </a:solidFill>
              <a:effectLst/>
              <a:uLnTx/>
              <a:uFillTx/>
              <a:latin typeface="Arial"/>
              <a:ea typeface="Roboto Condensed" panose="02000000000000000000" pitchFamily="2" charset="0"/>
              <a:cs typeface="+mn-cs"/>
            </a:endParaRPr>
          </a:p>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Roboto Condensed" panose="02000000000000000000" pitchFamily="2" charset="0"/>
                <a:cs typeface="+mn-cs"/>
              </a:rPr>
              <a:t>double-blind, dose-ranging study </a:t>
            </a:r>
          </a:p>
        </p:txBody>
      </p:sp>
      <p:grpSp>
        <p:nvGrpSpPr>
          <p:cNvPr id="2" name="Grupo 1">
            <a:extLst>
              <a:ext uri="{FF2B5EF4-FFF2-40B4-BE49-F238E27FC236}">
                <a16:creationId xmlns:a16="http://schemas.microsoft.com/office/drawing/2014/main" id="{1FB5719F-CF7C-69AF-B160-C286B3D7017E}"/>
              </a:ext>
            </a:extLst>
          </p:cNvPr>
          <p:cNvGrpSpPr/>
          <p:nvPr/>
        </p:nvGrpSpPr>
        <p:grpSpPr>
          <a:xfrm>
            <a:off x="0" y="0"/>
            <a:ext cx="12192000" cy="200515"/>
            <a:chOff x="0" y="0"/>
            <a:chExt cx="12192000" cy="200515"/>
          </a:xfrm>
        </p:grpSpPr>
        <p:sp>
          <p:nvSpPr>
            <p:cNvPr id="4" name="Rectángulo 2">
              <a:extLst>
                <a:ext uri="{FF2B5EF4-FFF2-40B4-BE49-F238E27FC236}">
                  <a16:creationId xmlns:a16="http://schemas.microsoft.com/office/drawing/2014/main" id="{327FBF3D-DD65-8FD7-1B03-83A0BAD771A8}"/>
                </a:ext>
              </a:extLst>
            </p:cNvPr>
            <p:cNvSpPr/>
            <p:nvPr/>
          </p:nvSpPr>
          <p:spPr>
            <a:xfrm>
              <a:off x="0" y="1"/>
              <a:ext cx="6983588" cy="20051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00857C"/>
                </a:solidFill>
                <a:effectLst/>
                <a:uLnTx/>
                <a:uFillTx/>
                <a:latin typeface="Arial" panose="020B0604020202020204" pitchFamily="34" charset="0"/>
                <a:ea typeface="+mn-ea"/>
                <a:cs typeface="+mn-cs"/>
              </a:endParaRPr>
            </a:p>
          </p:txBody>
        </p:sp>
        <p:sp>
          <p:nvSpPr>
            <p:cNvPr id="7" name="Rectángulo 3">
              <a:extLst>
                <a:ext uri="{FF2B5EF4-FFF2-40B4-BE49-F238E27FC236}">
                  <a16:creationId xmlns:a16="http://schemas.microsoft.com/office/drawing/2014/main" id="{8D4DBA2A-7CC2-6725-5C92-0C0D504022A0}"/>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50" name="Rectángulo 4">
              <a:extLst>
                <a:ext uri="{FF2B5EF4-FFF2-40B4-BE49-F238E27FC236}">
                  <a16:creationId xmlns:a16="http://schemas.microsoft.com/office/drawing/2014/main" id="{C993E484-8B49-D2FA-EC3F-6BE324816205}"/>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51" name="Rectángulo 5">
              <a:extLst>
                <a:ext uri="{FF2B5EF4-FFF2-40B4-BE49-F238E27FC236}">
                  <a16:creationId xmlns:a16="http://schemas.microsoft.com/office/drawing/2014/main" id="{EDC47303-F6A3-8FAB-55E3-712846FBA096}"/>
                </a:ext>
              </a:extLst>
            </p:cNvPr>
            <p:cNvSpPr/>
            <p:nvPr/>
          </p:nvSpPr>
          <p:spPr>
            <a:xfrm>
              <a:off x="4560985" y="0"/>
              <a:ext cx="7578371" cy="200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52" name="Rectángulo 6">
              <a:extLst>
                <a:ext uri="{FF2B5EF4-FFF2-40B4-BE49-F238E27FC236}">
                  <a16:creationId xmlns:a16="http://schemas.microsoft.com/office/drawing/2014/main" id="{66FF6410-DE64-4605-9DEF-D35713E0B530}"/>
                </a:ext>
              </a:extLst>
            </p:cNvPr>
            <p:cNvSpPr/>
            <p:nvPr/>
          </p:nvSpPr>
          <p:spPr>
            <a:xfrm>
              <a:off x="5170286" y="0"/>
              <a:ext cx="4111908" cy="2005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00857C"/>
                </a:solidFill>
                <a:effectLst/>
                <a:uLnTx/>
                <a:uFillTx/>
                <a:latin typeface="Arial" panose="020B0604020202020204" pitchFamily="34" charset="0"/>
                <a:ea typeface="+mn-ea"/>
                <a:cs typeface="+mn-cs"/>
              </a:endParaRPr>
            </a:p>
          </p:txBody>
        </p:sp>
        <p:sp>
          <p:nvSpPr>
            <p:cNvPr id="53" name="Rectángulo 7">
              <a:extLst>
                <a:ext uri="{FF2B5EF4-FFF2-40B4-BE49-F238E27FC236}">
                  <a16:creationId xmlns:a16="http://schemas.microsoft.com/office/drawing/2014/main" id="{64ADB52D-5AC1-93EB-07AB-07690CEC6F79}"/>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pic>
        <p:nvPicPr>
          <p:cNvPr id="20" name="Picture 2">
            <a:extLst>
              <a:ext uri="{FF2B5EF4-FFF2-40B4-BE49-F238E27FC236}">
                <a16:creationId xmlns:a16="http://schemas.microsoft.com/office/drawing/2014/main" id="{B03879CA-51D1-825D-4A15-E61DB5E37638}"/>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690118" y="230467"/>
            <a:ext cx="1246032" cy="928562"/>
          </a:xfrm>
          <a:prstGeom prst="rect">
            <a:avLst/>
          </a:prstGeom>
        </p:spPr>
      </p:pic>
    </p:spTree>
    <p:extLst>
      <p:ext uri="{BB962C8B-B14F-4D97-AF65-F5344CB8AC3E}">
        <p14:creationId xmlns:p14="http://schemas.microsoft.com/office/powerpoint/2010/main" val="2529714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4639F-6105-7E97-6148-5A7E13586B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C91CBC-F496-DCD3-6A07-6BF25A8B0D3A}"/>
              </a:ext>
            </a:extLst>
          </p:cNvPr>
          <p:cNvSpPr>
            <a:spLocks noGrp="1"/>
          </p:cNvSpPr>
          <p:nvPr>
            <p:ph type="title"/>
          </p:nvPr>
        </p:nvSpPr>
        <p:spPr/>
        <p:txBody>
          <a:bodyPr/>
          <a:lstStyle/>
          <a:p>
            <a:r>
              <a:rPr lang="en-US" dirty="0"/>
              <a:t>MK-8527-TP in PBMCs (</a:t>
            </a:r>
            <a:r>
              <a:rPr lang="en-US" dirty="0" err="1"/>
              <a:t>PreP</a:t>
            </a:r>
            <a:r>
              <a:rPr lang="en-US" dirty="0"/>
              <a:t>)</a:t>
            </a:r>
          </a:p>
        </p:txBody>
      </p:sp>
      <p:sp>
        <p:nvSpPr>
          <p:cNvPr id="10" name="TextBox 9">
            <a:extLst>
              <a:ext uri="{FF2B5EF4-FFF2-40B4-BE49-F238E27FC236}">
                <a16:creationId xmlns:a16="http://schemas.microsoft.com/office/drawing/2014/main" id="{996D8305-C051-4256-2071-1087360E2B00}"/>
              </a:ext>
            </a:extLst>
          </p:cNvPr>
          <p:cNvSpPr txBox="1"/>
          <p:nvPr/>
        </p:nvSpPr>
        <p:spPr>
          <a:xfrm>
            <a:off x="159713" y="1782046"/>
            <a:ext cx="6113122"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sng" strike="noStrike" kern="1200" cap="none" spc="0" normalizeH="0" baseline="0" noProof="0" dirty="0">
                <a:ln>
                  <a:noFill/>
                </a:ln>
                <a:solidFill>
                  <a:srgbClr val="000000"/>
                </a:solidFill>
                <a:effectLst/>
                <a:uLnTx/>
                <a:uFillTx/>
                <a:latin typeface="Arial"/>
                <a:ea typeface="+mn-ea"/>
                <a:cs typeface="+mn-cs"/>
              </a:rPr>
              <a:t>Concentration vs Time Profiles (semi-log </a:t>
            </a:r>
            <a:r>
              <a:rPr kumimoji="0" lang="fr-FR" sz="2000" b="0" i="0" u="sng" strike="noStrike" kern="1200" cap="none" spc="0" normalizeH="0" baseline="0" noProof="0" dirty="0" err="1">
                <a:ln>
                  <a:noFill/>
                </a:ln>
                <a:solidFill>
                  <a:srgbClr val="000000"/>
                </a:solidFill>
                <a:effectLst/>
                <a:uLnTx/>
                <a:uFillTx/>
                <a:latin typeface="Arial"/>
                <a:ea typeface="+mn-ea"/>
                <a:cs typeface="+mn-cs"/>
              </a:rPr>
              <a:t>scale</a:t>
            </a:r>
            <a:r>
              <a:rPr kumimoji="0" lang="fr-FR" sz="2000" b="0" i="0" u="sng" strike="noStrike" kern="1200" cap="none" spc="0" normalizeH="0" baseline="0" noProof="0" dirty="0">
                <a:ln>
                  <a:noFill/>
                </a:ln>
                <a:solidFill>
                  <a:srgbClr val="000000"/>
                </a:solidFill>
                <a:effectLst/>
                <a:uLnTx/>
                <a:uFillTx/>
                <a:latin typeface="Arial"/>
                <a:ea typeface="+mn-ea"/>
                <a:cs typeface="+mn-cs"/>
              </a:rPr>
              <a:t>)</a:t>
            </a:r>
            <a:endParaRPr kumimoji="0" lang="en-US" sz="2000" b="0" i="0" u="sng" strike="noStrike" kern="600" cap="none" spc="30" normalizeH="0" baseline="0" noProof="0" dirty="0" err="1">
              <a:ln>
                <a:noFill/>
              </a:ln>
              <a:solidFill>
                <a:srgbClr val="000000"/>
              </a:solidFill>
              <a:effectLst/>
              <a:uLnTx/>
              <a:uFillTx/>
              <a:latin typeface="Arial"/>
              <a:ea typeface="+mn-ea"/>
              <a:cs typeface="+mn-cs"/>
            </a:endParaRPr>
          </a:p>
        </p:txBody>
      </p:sp>
      <p:sp>
        <p:nvSpPr>
          <p:cNvPr id="2" name="TextBox 1">
            <a:extLst>
              <a:ext uri="{FF2B5EF4-FFF2-40B4-BE49-F238E27FC236}">
                <a16:creationId xmlns:a16="http://schemas.microsoft.com/office/drawing/2014/main" id="{C3499071-E071-BD6D-A311-256A16D2890B}"/>
              </a:ext>
            </a:extLst>
          </p:cNvPr>
          <p:cNvSpPr txBox="1"/>
          <p:nvPr/>
        </p:nvSpPr>
        <p:spPr>
          <a:xfrm>
            <a:off x="357186" y="5284980"/>
            <a:ext cx="5372243" cy="815608"/>
          </a:xfrm>
          <a:prstGeom prst="rect">
            <a:avLst/>
          </a:prstGeom>
          <a:noFill/>
        </p:spPr>
        <p:txBody>
          <a:bodyPr wrap="square" lIns="0" tIns="0" rIns="0" bIns="0" rtlCol="0" anchor="t" anchorCtr="0">
            <a:spAutoFit/>
          </a:bodyPr>
          <a:lstStyle/>
          <a:p>
            <a:pPr marL="285750" marR="0" lvl="0" indent="-285750" algn="l" defTabSz="45725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600" cap="none" spc="30" normalizeH="0" baseline="0" noProof="0" dirty="0">
                <a:ln>
                  <a:noFill/>
                </a:ln>
                <a:solidFill>
                  <a:srgbClr val="000000"/>
                </a:solidFill>
                <a:effectLst/>
                <a:uLnTx/>
                <a:uFillTx/>
                <a:latin typeface="Arial"/>
                <a:ea typeface="+mn-ea"/>
                <a:cs typeface="+mn-cs"/>
              </a:rPr>
              <a:t>PK parameters for MK-8527-TP are dose-proportional</a:t>
            </a:r>
          </a:p>
          <a:p>
            <a:pPr marL="285750" marR="0" lvl="0" indent="-285750" algn="l" defTabSz="4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600" cap="none" spc="30" normalizeH="0" baseline="0" noProof="0" dirty="0">
                <a:ln>
                  <a:noFill/>
                </a:ln>
                <a:solidFill>
                  <a:srgbClr val="000000"/>
                </a:solidFill>
                <a:effectLst/>
                <a:uLnTx/>
                <a:uFillTx/>
                <a:latin typeface="Arial"/>
                <a:ea typeface="+mn-ea"/>
                <a:cs typeface="+mn-cs"/>
              </a:rPr>
              <a:t>Minimal accumulation of MK-8527-TP in PBMCs with monthly dosing</a:t>
            </a:r>
            <a:endParaRPr kumimoji="0" lang="en-US" sz="1800" b="0" i="0" u="none" strike="noStrike" kern="600" cap="none" spc="30" normalizeH="0" baseline="0" noProof="0" dirty="0" err="1">
              <a:ln>
                <a:noFill/>
              </a:ln>
              <a:solidFill>
                <a:srgbClr val="000000"/>
              </a:solidFill>
              <a:effectLst/>
              <a:uLnTx/>
              <a:uFillTx/>
              <a:latin typeface="Arial"/>
              <a:ea typeface="+mn-ea"/>
              <a:cs typeface="+mn-cs"/>
            </a:endParaRPr>
          </a:p>
        </p:txBody>
      </p:sp>
      <p:grpSp>
        <p:nvGrpSpPr>
          <p:cNvPr id="9" name="Group 8">
            <a:extLst>
              <a:ext uri="{FF2B5EF4-FFF2-40B4-BE49-F238E27FC236}">
                <a16:creationId xmlns:a16="http://schemas.microsoft.com/office/drawing/2014/main" id="{C03D23C3-A717-41DD-B618-9AC4909E6CDA}"/>
              </a:ext>
            </a:extLst>
          </p:cNvPr>
          <p:cNvGrpSpPr/>
          <p:nvPr/>
        </p:nvGrpSpPr>
        <p:grpSpPr>
          <a:xfrm>
            <a:off x="222271" y="2358887"/>
            <a:ext cx="5507158" cy="2803582"/>
            <a:chOff x="2101166" y="2472753"/>
            <a:chExt cx="6571788" cy="2390482"/>
          </a:xfrm>
        </p:grpSpPr>
        <p:sp>
          <p:nvSpPr>
            <p:cNvPr id="11" name="TextBox 10">
              <a:extLst>
                <a:ext uri="{FF2B5EF4-FFF2-40B4-BE49-F238E27FC236}">
                  <a16:creationId xmlns:a16="http://schemas.microsoft.com/office/drawing/2014/main" id="{7C5300C4-F4FB-872D-3DBA-B8444CD9180E}"/>
                </a:ext>
              </a:extLst>
            </p:cNvPr>
            <p:cNvSpPr txBox="1"/>
            <p:nvPr/>
          </p:nvSpPr>
          <p:spPr>
            <a:xfrm>
              <a:off x="2768593" y="4554340"/>
              <a:ext cx="42" cy="187784"/>
            </a:xfrm>
            <a:prstGeom prst="rect">
              <a:avLst/>
            </a:prstGeom>
            <a:noFill/>
          </p:spPr>
          <p:txBody>
            <a:bodyPr wrap="none" lIns="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600" cap="none" spc="30" normalizeH="0" baseline="0" noProof="0" dirty="0">
                <a:ln>
                  <a:noFill/>
                </a:ln>
                <a:solidFill>
                  <a:srgbClr val="000000"/>
                </a:solidFill>
                <a:effectLst/>
                <a:uLnTx/>
                <a:uFillTx/>
                <a:latin typeface="Arial"/>
                <a:ea typeface="+mn-ea"/>
                <a:cs typeface="+mn-cs"/>
              </a:endParaRPr>
            </a:p>
          </p:txBody>
        </p:sp>
        <p:pic>
          <p:nvPicPr>
            <p:cNvPr id="12" name="Picture 11" descr="A graph of a line&#10;&#10;AI-generated content may be incorrect.">
              <a:extLst>
                <a:ext uri="{FF2B5EF4-FFF2-40B4-BE49-F238E27FC236}">
                  <a16:creationId xmlns:a16="http://schemas.microsoft.com/office/drawing/2014/main" id="{A933BF9C-ACF3-A507-6BD1-72981727EF5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54218" y="2472753"/>
              <a:ext cx="3518736" cy="2390482"/>
            </a:xfrm>
            <a:prstGeom prst="rect">
              <a:avLst/>
            </a:prstGeom>
          </p:spPr>
        </p:pic>
        <p:pic>
          <p:nvPicPr>
            <p:cNvPr id="13" name="Picture 12">
              <a:extLst>
                <a:ext uri="{FF2B5EF4-FFF2-40B4-BE49-F238E27FC236}">
                  <a16:creationId xmlns:a16="http://schemas.microsoft.com/office/drawing/2014/main" id="{4A290C36-F334-9C20-2A6B-4B63E4F7E50C}"/>
                </a:ext>
              </a:extLst>
            </p:cNvPr>
            <p:cNvPicPr>
              <a:picLocks noChangeAspect="1"/>
            </p:cNvPicPr>
            <p:nvPr/>
          </p:nvPicPr>
          <p:blipFill>
            <a:blip r:embed="rId4"/>
            <a:stretch>
              <a:fillRect/>
            </a:stretch>
          </p:blipFill>
          <p:spPr>
            <a:xfrm>
              <a:off x="7593659" y="2546677"/>
              <a:ext cx="1079295" cy="539545"/>
            </a:xfrm>
            <a:prstGeom prst="rect">
              <a:avLst/>
            </a:prstGeom>
          </p:spPr>
        </p:pic>
        <p:sp>
          <p:nvSpPr>
            <p:cNvPr id="14" name="TextBox 13">
              <a:extLst>
                <a:ext uri="{FF2B5EF4-FFF2-40B4-BE49-F238E27FC236}">
                  <a16:creationId xmlns:a16="http://schemas.microsoft.com/office/drawing/2014/main" id="{9A0EB580-4345-DB6C-987D-7A3497DBFE00}"/>
                </a:ext>
              </a:extLst>
            </p:cNvPr>
            <p:cNvSpPr txBox="1"/>
            <p:nvPr/>
          </p:nvSpPr>
          <p:spPr>
            <a:xfrm>
              <a:off x="5865569" y="4130235"/>
              <a:ext cx="2267737" cy="123111"/>
            </a:xfrm>
            <a:prstGeom prst="rect">
              <a:avLst/>
            </a:prstGeom>
            <a:noFill/>
          </p:spPr>
          <p:txBody>
            <a:bodyPr wrap="none" lIns="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600" cap="none" spc="30" normalizeH="0" baseline="0" noProof="0" dirty="0">
                  <a:ln>
                    <a:noFill/>
                  </a:ln>
                  <a:solidFill>
                    <a:srgbClr val="000000"/>
                  </a:solidFill>
                  <a:effectLst/>
                  <a:uLnTx/>
                  <a:uFillTx/>
                  <a:latin typeface="Arial"/>
                  <a:ea typeface="+mn-ea"/>
                  <a:cs typeface="+mn-cs"/>
                </a:rPr>
                <a:t>PK Efficacy Threshold = 0.03 pmol/10^6 cells </a:t>
              </a:r>
            </a:p>
          </p:txBody>
        </p:sp>
        <p:pic>
          <p:nvPicPr>
            <p:cNvPr id="16" name="Picture 15" descr="A line graph with numbers and a line&#10;&#10;AI-generated content may be incorrect.">
              <a:extLst>
                <a:ext uri="{FF2B5EF4-FFF2-40B4-BE49-F238E27FC236}">
                  <a16:creationId xmlns:a16="http://schemas.microsoft.com/office/drawing/2014/main" id="{372B9E38-7CC5-86E0-6FDB-524DA2095DD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101166" y="2472753"/>
              <a:ext cx="3518736" cy="2390482"/>
            </a:xfrm>
            <a:prstGeom prst="rect">
              <a:avLst/>
            </a:prstGeom>
          </p:spPr>
        </p:pic>
      </p:grpSp>
      <p:grpSp>
        <p:nvGrpSpPr>
          <p:cNvPr id="6" name="Grupo 1">
            <a:extLst>
              <a:ext uri="{FF2B5EF4-FFF2-40B4-BE49-F238E27FC236}">
                <a16:creationId xmlns:a16="http://schemas.microsoft.com/office/drawing/2014/main" id="{07FE8DC5-6220-0EF4-88AB-7754B19D1893}"/>
              </a:ext>
            </a:extLst>
          </p:cNvPr>
          <p:cNvGrpSpPr/>
          <p:nvPr/>
        </p:nvGrpSpPr>
        <p:grpSpPr>
          <a:xfrm>
            <a:off x="0" y="0"/>
            <a:ext cx="12192000" cy="200515"/>
            <a:chOff x="0" y="0"/>
            <a:chExt cx="12192000" cy="200515"/>
          </a:xfrm>
        </p:grpSpPr>
        <p:sp>
          <p:nvSpPr>
            <p:cNvPr id="7" name="Rectángulo 2">
              <a:extLst>
                <a:ext uri="{FF2B5EF4-FFF2-40B4-BE49-F238E27FC236}">
                  <a16:creationId xmlns:a16="http://schemas.microsoft.com/office/drawing/2014/main" id="{B708438E-EB47-0EB8-4353-3414CADB0DD5}"/>
                </a:ext>
              </a:extLst>
            </p:cNvPr>
            <p:cNvSpPr/>
            <p:nvPr/>
          </p:nvSpPr>
          <p:spPr>
            <a:xfrm>
              <a:off x="0" y="1"/>
              <a:ext cx="6983588" cy="20051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00857C"/>
                </a:solidFill>
                <a:effectLst/>
                <a:uLnTx/>
                <a:uFillTx/>
                <a:latin typeface="Arial" panose="020B0604020202020204" pitchFamily="34" charset="0"/>
                <a:ea typeface="+mn-ea"/>
                <a:cs typeface="+mn-cs"/>
              </a:endParaRPr>
            </a:p>
          </p:txBody>
        </p:sp>
        <p:sp>
          <p:nvSpPr>
            <p:cNvPr id="17" name="Rectángulo 3">
              <a:extLst>
                <a:ext uri="{FF2B5EF4-FFF2-40B4-BE49-F238E27FC236}">
                  <a16:creationId xmlns:a16="http://schemas.microsoft.com/office/drawing/2014/main" id="{73AAC361-B5AD-E199-0B0A-87832E6C9CA3}"/>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8" name="Rectángulo 4">
              <a:extLst>
                <a:ext uri="{FF2B5EF4-FFF2-40B4-BE49-F238E27FC236}">
                  <a16:creationId xmlns:a16="http://schemas.microsoft.com/office/drawing/2014/main" id="{E7BB8A91-5C8E-C779-CE10-C4CA9F5968D6}"/>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9" name="Rectángulo 5">
              <a:extLst>
                <a:ext uri="{FF2B5EF4-FFF2-40B4-BE49-F238E27FC236}">
                  <a16:creationId xmlns:a16="http://schemas.microsoft.com/office/drawing/2014/main" id="{AE15C19E-D536-9E01-AFCE-E038F87ED202}"/>
                </a:ext>
              </a:extLst>
            </p:cNvPr>
            <p:cNvSpPr/>
            <p:nvPr/>
          </p:nvSpPr>
          <p:spPr>
            <a:xfrm>
              <a:off x="4560985" y="0"/>
              <a:ext cx="7578371" cy="200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0" name="Rectángulo 6">
              <a:extLst>
                <a:ext uri="{FF2B5EF4-FFF2-40B4-BE49-F238E27FC236}">
                  <a16:creationId xmlns:a16="http://schemas.microsoft.com/office/drawing/2014/main" id="{B2C6BDAC-1D38-4A09-FA3B-F0A259D559E3}"/>
                </a:ext>
              </a:extLst>
            </p:cNvPr>
            <p:cNvSpPr/>
            <p:nvPr/>
          </p:nvSpPr>
          <p:spPr>
            <a:xfrm>
              <a:off x="5170286" y="0"/>
              <a:ext cx="4111908" cy="2005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00857C"/>
                </a:solidFill>
                <a:effectLst/>
                <a:uLnTx/>
                <a:uFillTx/>
                <a:latin typeface="Arial" panose="020B0604020202020204" pitchFamily="34" charset="0"/>
                <a:ea typeface="+mn-ea"/>
                <a:cs typeface="+mn-cs"/>
              </a:endParaRPr>
            </a:p>
          </p:txBody>
        </p:sp>
        <p:sp>
          <p:nvSpPr>
            <p:cNvPr id="21" name="Rectángulo 7">
              <a:extLst>
                <a:ext uri="{FF2B5EF4-FFF2-40B4-BE49-F238E27FC236}">
                  <a16:creationId xmlns:a16="http://schemas.microsoft.com/office/drawing/2014/main" id="{FD38BF4C-A03C-51FC-8324-BD44B561C452}"/>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pic>
        <p:nvPicPr>
          <p:cNvPr id="8" name="Picture 2">
            <a:extLst>
              <a:ext uri="{FF2B5EF4-FFF2-40B4-BE49-F238E27FC236}">
                <a16:creationId xmlns:a16="http://schemas.microsoft.com/office/drawing/2014/main" id="{56F85283-3613-304F-92E0-8CBD53AAFCC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10688420" y="272043"/>
            <a:ext cx="1246032" cy="928562"/>
          </a:xfrm>
          <a:prstGeom prst="rect">
            <a:avLst/>
          </a:prstGeom>
        </p:spPr>
      </p:pic>
      <p:sp>
        <p:nvSpPr>
          <p:cNvPr id="23" name="Espace réservé du contenu 22">
            <a:extLst>
              <a:ext uri="{FF2B5EF4-FFF2-40B4-BE49-F238E27FC236}">
                <a16:creationId xmlns:a16="http://schemas.microsoft.com/office/drawing/2014/main" id="{CC395790-A40B-C5FF-04F7-B58A4D8373A1}"/>
              </a:ext>
            </a:extLst>
          </p:cNvPr>
          <p:cNvSpPr>
            <a:spLocks noGrp="1"/>
          </p:cNvSpPr>
          <p:nvPr>
            <p:ph idx="1"/>
          </p:nvPr>
        </p:nvSpPr>
        <p:spPr>
          <a:xfrm>
            <a:off x="6288733" y="1494595"/>
            <a:ext cx="5527798" cy="5050138"/>
          </a:xfrm>
        </p:spPr>
        <p:txBody>
          <a:bodyPr>
            <a:normAutofit fontScale="62500" lnSpcReduction="20000"/>
          </a:bodyPr>
          <a:lstStyle/>
          <a:p>
            <a:pPr algn="ctr">
              <a:lnSpc>
                <a:spcPct val="120000"/>
              </a:lnSpc>
              <a:buNone/>
            </a:pPr>
            <a:r>
              <a:rPr lang="fr-CH" sz="3200" dirty="0"/>
              <a:t>In </a:t>
            </a:r>
            <a:r>
              <a:rPr lang="fr-CH" sz="3200" dirty="0" err="1"/>
              <a:t>this</a:t>
            </a:r>
            <a:r>
              <a:rPr lang="fr-CH" sz="3200" dirty="0"/>
              <a:t> Phase 2 </a:t>
            </a:r>
            <a:r>
              <a:rPr lang="fr-CH" sz="3200" dirty="0" err="1"/>
              <a:t>study</a:t>
            </a:r>
            <a:r>
              <a:rPr lang="fr-CH" sz="3200" dirty="0"/>
              <a:t> </a:t>
            </a:r>
            <a:r>
              <a:rPr lang="fr-CH" sz="3200" dirty="0" err="1"/>
              <a:t>conducted</a:t>
            </a:r>
            <a:r>
              <a:rPr lang="fr-CH" sz="3200" dirty="0"/>
              <a:t> in </a:t>
            </a:r>
            <a:r>
              <a:rPr lang="fr-CH" sz="3200" dirty="0" err="1"/>
              <a:t>adults</a:t>
            </a:r>
            <a:r>
              <a:rPr lang="fr-CH" sz="3200" dirty="0"/>
              <a:t> </a:t>
            </a:r>
            <a:r>
              <a:rPr lang="fr-CH" sz="3200" dirty="0" err="1"/>
              <a:t>with</a:t>
            </a:r>
            <a:r>
              <a:rPr lang="fr-CH" sz="3200" dirty="0"/>
              <a:t> a </a:t>
            </a:r>
            <a:r>
              <a:rPr lang="fr-CH" sz="3200" dirty="0" err="1"/>
              <a:t>low</a:t>
            </a:r>
            <a:r>
              <a:rPr lang="fr-CH" sz="3200" dirty="0"/>
              <a:t> </a:t>
            </a:r>
            <a:r>
              <a:rPr lang="fr-CH" sz="3200" dirty="0" err="1"/>
              <a:t>likelihood</a:t>
            </a:r>
            <a:r>
              <a:rPr lang="fr-CH" sz="3200" dirty="0"/>
              <a:t> of HIV-1 </a:t>
            </a:r>
            <a:r>
              <a:rPr lang="fr-CH" sz="3200" dirty="0" err="1"/>
              <a:t>exposure</a:t>
            </a:r>
            <a:r>
              <a:rPr lang="fr-CH" sz="3200" dirty="0"/>
              <a:t>:</a:t>
            </a:r>
          </a:p>
          <a:p>
            <a:pPr algn="ctr">
              <a:lnSpc>
                <a:spcPct val="120000"/>
              </a:lnSpc>
              <a:buNone/>
            </a:pPr>
            <a:br>
              <a:rPr lang="fr-CH" sz="3200" dirty="0"/>
            </a:br>
            <a:r>
              <a:rPr lang="fr-CH" sz="3200" dirty="0"/>
              <a:t>Six </a:t>
            </a:r>
            <a:r>
              <a:rPr lang="fr-CH" sz="3200" dirty="0" err="1"/>
              <a:t>consecutive</a:t>
            </a:r>
            <a:r>
              <a:rPr lang="fr-CH" sz="3200" dirty="0"/>
              <a:t> </a:t>
            </a:r>
            <a:r>
              <a:rPr lang="fr-CH" sz="3200" dirty="0" err="1"/>
              <a:t>monthly</a:t>
            </a:r>
            <a:r>
              <a:rPr lang="fr-CH" sz="3200" dirty="0"/>
              <a:t> doses of MK-8527 (3 mg, 6 mg, and 12 mg) </a:t>
            </a:r>
            <a:r>
              <a:rPr lang="fr-CH" sz="3200" dirty="0" err="1"/>
              <a:t>were</a:t>
            </a:r>
            <a:r>
              <a:rPr lang="fr-CH" sz="3200" dirty="0"/>
              <a:t> </a:t>
            </a:r>
            <a:r>
              <a:rPr lang="fr-CH" sz="3200" dirty="0" err="1"/>
              <a:t>generally</a:t>
            </a:r>
            <a:r>
              <a:rPr lang="fr-CH" sz="3200" dirty="0"/>
              <a:t> </a:t>
            </a:r>
            <a:r>
              <a:rPr lang="fr-CH" sz="3200" dirty="0" err="1"/>
              <a:t>well</a:t>
            </a:r>
            <a:r>
              <a:rPr lang="fr-CH" sz="3200" dirty="0"/>
              <a:t> </a:t>
            </a:r>
            <a:r>
              <a:rPr lang="fr-CH" sz="3200" dirty="0" err="1"/>
              <a:t>tolerated</a:t>
            </a:r>
            <a:r>
              <a:rPr lang="fr-CH" sz="3200" dirty="0"/>
              <a:t>.</a:t>
            </a:r>
          </a:p>
          <a:p>
            <a:pPr algn="ctr">
              <a:lnSpc>
                <a:spcPct val="120000"/>
              </a:lnSpc>
              <a:buNone/>
            </a:pPr>
            <a:br>
              <a:rPr lang="fr-CH" sz="3200" dirty="0"/>
            </a:br>
            <a:r>
              <a:rPr lang="fr-CH" sz="3200" dirty="0"/>
              <a:t>The </a:t>
            </a:r>
            <a:r>
              <a:rPr lang="fr-CH" sz="3200" dirty="0" err="1"/>
              <a:t>pharmacokinetics</a:t>
            </a:r>
            <a:r>
              <a:rPr lang="fr-CH" sz="3200" dirty="0"/>
              <a:t> of MK-8527 and MK-8527-TP are dose-</a:t>
            </a:r>
            <a:r>
              <a:rPr lang="fr-CH" sz="3200" dirty="0" err="1"/>
              <a:t>dependent</a:t>
            </a:r>
            <a:r>
              <a:rPr lang="fr-CH" sz="3200" dirty="0"/>
              <a:t>.</a:t>
            </a:r>
            <a:br>
              <a:rPr lang="fr-CH" sz="3200" dirty="0"/>
            </a:br>
            <a:endParaRPr lang="fr-CH" sz="3200" dirty="0"/>
          </a:p>
          <a:p>
            <a:pPr algn="ctr">
              <a:lnSpc>
                <a:spcPct val="120000"/>
              </a:lnSpc>
              <a:buNone/>
            </a:pPr>
            <a:r>
              <a:rPr lang="fr-CH" sz="3200" dirty="0" err="1"/>
              <a:t>These</a:t>
            </a:r>
            <a:r>
              <a:rPr lang="fr-CH" sz="3200" dirty="0"/>
              <a:t> </a:t>
            </a:r>
            <a:r>
              <a:rPr lang="fr-CH" sz="3200" dirty="0" err="1"/>
              <a:t>results</a:t>
            </a:r>
            <a:r>
              <a:rPr lang="fr-CH" sz="3200" dirty="0"/>
              <a:t> support the </a:t>
            </a:r>
            <a:r>
              <a:rPr lang="fr-CH" sz="3200" dirty="0" err="1"/>
              <a:t>clinical</a:t>
            </a:r>
            <a:r>
              <a:rPr lang="fr-CH" sz="3200" dirty="0"/>
              <a:t> </a:t>
            </a:r>
            <a:r>
              <a:rPr lang="fr-CH" sz="3200" dirty="0" err="1"/>
              <a:t>development</a:t>
            </a:r>
            <a:r>
              <a:rPr lang="fr-CH" sz="3200" dirty="0"/>
              <a:t> of once-</a:t>
            </a:r>
            <a:r>
              <a:rPr lang="fr-CH" sz="3200" dirty="0" err="1"/>
              <a:t>monthly</a:t>
            </a:r>
            <a:r>
              <a:rPr lang="fr-CH" sz="3200" dirty="0"/>
              <a:t> oral MK-8527.</a:t>
            </a:r>
            <a:br>
              <a:rPr lang="fr-CH" sz="3200" dirty="0"/>
            </a:br>
            <a:r>
              <a:rPr lang="fr-CH" sz="3200" dirty="0"/>
              <a:t>Phase 3 </a:t>
            </a:r>
            <a:r>
              <a:rPr lang="fr-CH" sz="3200" dirty="0" err="1"/>
              <a:t>studies</a:t>
            </a:r>
            <a:r>
              <a:rPr lang="fr-CH" sz="3200" dirty="0"/>
              <a:t> of once-</a:t>
            </a:r>
            <a:r>
              <a:rPr lang="fr-CH" sz="3200" dirty="0" err="1"/>
              <a:t>monthly</a:t>
            </a:r>
            <a:r>
              <a:rPr lang="fr-CH" sz="3200" dirty="0"/>
              <a:t> oral MK-8527, EXPrESSIVE-10 and EXPrESSIVE-11, are </a:t>
            </a:r>
            <a:r>
              <a:rPr lang="fr-CH" sz="3200" dirty="0" err="1"/>
              <a:t>expected</a:t>
            </a:r>
            <a:r>
              <a:rPr lang="fr-CH" sz="3200" dirty="0"/>
              <a:t> to </a:t>
            </a:r>
            <a:r>
              <a:rPr lang="fr-CH" sz="3200" dirty="0" err="1"/>
              <a:t>begin</a:t>
            </a:r>
            <a:r>
              <a:rPr lang="fr-CH" sz="3200" dirty="0"/>
              <a:t> in Q3 2025.</a:t>
            </a:r>
            <a:endParaRPr lang="fr-FR" dirty="0"/>
          </a:p>
        </p:txBody>
      </p:sp>
    </p:spTree>
    <p:extLst>
      <p:ext uri="{BB962C8B-B14F-4D97-AF65-F5344CB8AC3E}">
        <p14:creationId xmlns:p14="http://schemas.microsoft.com/office/powerpoint/2010/main" val="557781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3A99F-8186-87A1-1CE3-348B03E0719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D67E46A-F60E-9F39-F206-92A011E1F68F}"/>
              </a:ext>
            </a:extLst>
          </p:cNvPr>
          <p:cNvPicPr>
            <a:picLocks noChangeAspect="1"/>
          </p:cNvPicPr>
          <p:nvPr/>
        </p:nvPicPr>
        <p:blipFill>
          <a:blip r:embed="rId3"/>
          <a:stretch>
            <a:fillRect/>
          </a:stretch>
        </p:blipFill>
        <p:spPr>
          <a:xfrm>
            <a:off x="1285461" y="396559"/>
            <a:ext cx="10058880" cy="5630442"/>
          </a:xfrm>
          <a:prstGeom prst="rect">
            <a:avLst/>
          </a:prstGeom>
        </p:spPr>
      </p:pic>
      <p:sp>
        <p:nvSpPr>
          <p:cNvPr id="7" name="TextBox 6">
            <a:extLst>
              <a:ext uri="{FF2B5EF4-FFF2-40B4-BE49-F238E27FC236}">
                <a16:creationId xmlns:a16="http://schemas.microsoft.com/office/drawing/2014/main" id="{381D3FFC-F0AE-E08E-D1D9-BE363944B286}"/>
              </a:ext>
            </a:extLst>
          </p:cNvPr>
          <p:cNvSpPr txBox="1"/>
          <p:nvPr/>
        </p:nvSpPr>
        <p:spPr>
          <a:xfrm>
            <a:off x="6511266" y="6170468"/>
            <a:ext cx="496583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chemeClr val="tx1">
                    <a:lumMod val="50000"/>
                    <a:lumOff val="50000"/>
                  </a:schemeClr>
                </a:solidFill>
                <a:effectLst/>
                <a:uLnTx/>
                <a:uFillTx/>
                <a:latin typeface="Verdana"/>
                <a:ea typeface="+mn-ea"/>
                <a:cs typeface="+mn-cs"/>
              </a:rPr>
              <a:t>Kimmel et al (IAS2025); Presented by Anita Dam</a:t>
            </a:r>
          </a:p>
        </p:txBody>
      </p:sp>
      <p:grpSp>
        <p:nvGrpSpPr>
          <p:cNvPr id="9" name="Grupo 8">
            <a:extLst>
              <a:ext uri="{FF2B5EF4-FFF2-40B4-BE49-F238E27FC236}">
                <a16:creationId xmlns:a16="http://schemas.microsoft.com/office/drawing/2014/main" id="{ADCDFCEB-B85A-5D65-9B6D-526FC243AB04}"/>
              </a:ext>
            </a:extLst>
          </p:cNvPr>
          <p:cNvGrpSpPr/>
          <p:nvPr/>
        </p:nvGrpSpPr>
        <p:grpSpPr>
          <a:xfrm>
            <a:off x="0" y="0"/>
            <a:ext cx="12192000" cy="200515"/>
            <a:chOff x="0" y="0"/>
            <a:chExt cx="12192000" cy="200515"/>
          </a:xfrm>
        </p:grpSpPr>
        <p:sp>
          <p:nvSpPr>
            <p:cNvPr id="10" name="Rectángulo 9">
              <a:extLst>
                <a:ext uri="{FF2B5EF4-FFF2-40B4-BE49-F238E27FC236}">
                  <a16:creationId xmlns:a16="http://schemas.microsoft.com/office/drawing/2014/main" id="{6B3E2705-8747-67F6-41A1-AB4D4F93CDD5}"/>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Rectángulo 10">
              <a:extLst>
                <a:ext uri="{FF2B5EF4-FFF2-40B4-BE49-F238E27FC236}">
                  <a16:creationId xmlns:a16="http://schemas.microsoft.com/office/drawing/2014/main" id="{C7211AE8-DA7B-A2E7-58C4-5BA99718081B}"/>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Rectángulo 11">
              <a:extLst>
                <a:ext uri="{FF2B5EF4-FFF2-40B4-BE49-F238E27FC236}">
                  <a16:creationId xmlns:a16="http://schemas.microsoft.com/office/drawing/2014/main" id="{8BFAABD4-DA41-F17E-8DE0-F8F649089036}"/>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ectángulo 12">
              <a:extLst>
                <a:ext uri="{FF2B5EF4-FFF2-40B4-BE49-F238E27FC236}">
                  <a16:creationId xmlns:a16="http://schemas.microsoft.com/office/drawing/2014/main" id="{AC67F7F3-E723-6A8E-265F-1CD167A5997E}"/>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Rectángulo 13">
              <a:extLst>
                <a:ext uri="{FF2B5EF4-FFF2-40B4-BE49-F238E27FC236}">
                  <a16:creationId xmlns:a16="http://schemas.microsoft.com/office/drawing/2014/main" id="{E290380A-F952-6CA3-E85B-71F0F2AA29EE}"/>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Rectángulo 14">
              <a:extLst>
                <a:ext uri="{FF2B5EF4-FFF2-40B4-BE49-F238E27FC236}">
                  <a16:creationId xmlns:a16="http://schemas.microsoft.com/office/drawing/2014/main" id="{3258433D-6C7E-3E1E-A35D-CAC38B70C965}"/>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
        <p:nvSpPr>
          <p:cNvPr id="3" name="ZoneTexte 2">
            <a:extLst>
              <a:ext uri="{FF2B5EF4-FFF2-40B4-BE49-F238E27FC236}">
                <a16:creationId xmlns:a16="http://schemas.microsoft.com/office/drawing/2014/main" id="{A35CF025-9AA2-E861-157E-370A6BF17B38}"/>
              </a:ext>
            </a:extLst>
          </p:cNvPr>
          <p:cNvSpPr txBox="1"/>
          <p:nvPr/>
        </p:nvSpPr>
        <p:spPr bwMode="auto">
          <a:xfrm>
            <a:off x="966470" y="5754969"/>
            <a:ext cx="11172886" cy="830997"/>
          </a:xfrm>
          <a:prstGeom prst="rect">
            <a:avLst/>
          </a:prstGeom>
          <a:solidFill>
            <a:schemeClr val="tx1"/>
          </a:solidFill>
          <a:ln>
            <a:noFill/>
          </a:ln>
        </p:spPr>
        <p:txBody>
          <a:bodyPr wrap="square">
            <a:spAutoFit/>
          </a:bodyPr>
          <a:lstStyle/>
          <a:p>
            <a:pPr algn="ctr"/>
            <a:r>
              <a:rPr lang="fr-FR" sz="2400" dirty="0">
                <a:solidFill>
                  <a:schemeClr val="bg1"/>
                </a:solidFill>
              </a:rPr>
              <a:t>The challenge </a:t>
            </a:r>
            <a:r>
              <a:rPr lang="fr-FR" sz="2400" dirty="0" err="1">
                <a:solidFill>
                  <a:schemeClr val="bg1"/>
                </a:solidFill>
              </a:rPr>
              <a:t>will</a:t>
            </a:r>
            <a:r>
              <a:rPr lang="fr-FR" sz="2400" dirty="0">
                <a:solidFill>
                  <a:schemeClr val="bg1"/>
                </a:solidFill>
              </a:rPr>
              <a:t> </a:t>
            </a:r>
            <a:r>
              <a:rPr lang="fr-FR" sz="2400" dirty="0" err="1">
                <a:solidFill>
                  <a:schemeClr val="bg1"/>
                </a:solidFill>
              </a:rPr>
              <a:t>be</a:t>
            </a:r>
            <a:r>
              <a:rPr lang="fr-FR" sz="2400" dirty="0">
                <a:solidFill>
                  <a:schemeClr val="bg1"/>
                </a:solidFill>
              </a:rPr>
              <a:t> to </a:t>
            </a:r>
            <a:r>
              <a:rPr lang="fr-FR" sz="2400" dirty="0" err="1">
                <a:solidFill>
                  <a:schemeClr val="bg1"/>
                </a:solidFill>
              </a:rPr>
              <a:t>sustain</a:t>
            </a:r>
            <a:r>
              <a:rPr lang="fr-FR" sz="2400" dirty="0">
                <a:solidFill>
                  <a:schemeClr val="bg1"/>
                </a:solidFill>
              </a:rPr>
              <a:t> the global </a:t>
            </a:r>
            <a:r>
              <a:rPr lang="fr-FR" sz="2400" dirty="0" err="1">
                <a:solidFill>
                  <a:schemeClr val="bg1"/>
                </a:solidFill>
              </a:rPr>
              <a:t>implementation</a:t>
            </a:r>
            <a:r>
              <a:rPr lang="fr-FR" sz="2400" dirty="0">
                <a:solidFill>
                  <a:schemeClr val="bg1"/>
                </a:solidFill>
              </a:rPr>
              <a:t> of </a:t>
            </a:r>
            <a:r>
              <a:rPr lang="fr-FR" sz="2400" dirty="0" err="1">
                <a:solidFill>
                  <a:schemeClr val="bg1"/>
                </a:solidFill>
              </a:rPr>
              <a:t>PrEP</a:t>
            </a:r>
            <a:r>
              <a:rPr lang="fr-FR" sz="2400" dirty="0">
                <a:solidFill>
                  <a:schemeClr val="bg1"/>
                </a:solidFill>
              </a:rPr>
              <a:t> </a:t>
            </a:r>
            <a:r>
              <a:rPr lang="fr-FR" sz="2400" dirty="0" err="1">
                <a:solidFill>
                  <a:schemeClr val="bg1"/>
                </a:solidFill>
              </a:rPr>
              <a:t>despite</a:t>
            </a:r>
            <a:r>
              <a:rPr lang="fr-FR" sz="2400" dirty="0">
                <a:solidFill>
                  <a:schemeClr val="bg1"/>
                </a:solidFill>
              </a:rPr>
              <a:t> the </a:t>
            </a:r>
            <a:r>
              <a:rPr lang="fr-FR" sz="2400" dirty="0" err="1">
                <a:solidFill>
                  <a:schemeClr val="bg1"/>
                </a:solidFill>
              </a:rPr>
              <a:t>withdrawal</a:t>
            </a:r>
            <a:r>
              <a:rPr lang="fr-FR" sz="2400" dirty="0">
                <a:solidFill>
                  <a:schemeClr val="bg1"/>
                </a:solidFill>
              </a:rPr>
              <a:t> of U.S. </a:t>
            </a:r>
            <a:r>
              <a:rPr lang="fr-FR" sz="2400" dirty="0" err="1">
                <a:solidFill>
                  <a:schemeClr val="bg1"/>
                </a:solidFill>
              </a:rPr>
              <a:t>funding</a:t>
            </a:r>
            <a:endParaRPr lang="fr-FR" sz="2400" dirty="0">
              <a:solidFill>
                <a:schemeClr val="bg1"/>
              </a:solidFill>
            </a:endParaRPr>
          </a:p>
        </p:txBody>
      </p:sp>
    </p:spTree>
    <p:extLst>
      <p:ext uri="{BB962C8B-B14F-4D97-AF65-F5344CB8AC3E}">
        <p14:creationId xmlns:p14="http://schemas.microsoft.com/office/powerpoint/2010/main" val="548142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4CAE3-E482-9006-FBEC-D3D4EF71AB7F}"/>
              </a:ext>
            </a:extLst>
          </p:cNvPr>
          <p:cNvSpPr>
            <a:spLocks noGrp="1"/>
          </p:cNvSpPr>
          <p:nvPr>
            <p:ph type="title"/>
          </p:nvPr>
        </p:nvSpPr>
        <p:spPr/>
        <p:txBody>
          <a:bodyPr/>
          <a:lstStyle/>
          <a:p>
            <a:r>
              <a:rPr lang="en-US" noProof="0" dirty="0">
                <a:solidFill>
                  <a:srgbClr val="C00000"/>
                </a:solidFill>
              </a:rPr>
              <a:t>Take home messages: HIV Prevention and cure</a:t>
            </a:r>
          </a:p>
        </p:txBody>
      </p:sp>
      <p:sp>
        <p:nvSpPr>
          <p:cNvPr id="3" name="Content Placeholder 2">
            <a:extLst>
              <a:ext uri="{FF2B5EF4-FFF2-40B4-BE49-F238E27FC236}">
                <a16:creationId xmlns:a16="http://schemas.microsoft.com/office/drawing/2014/main" id="{EE940970-05CC-3F4D-F3A8-7D6B29785958}"/>
              </a:ext>
            </a:extLst>
          </p:cNvPr>
          <p:cNvSpPr>
            <a:spLocks noGrp="1"/>
          </p:cNvSpPr>
          <p:nvPr>
            <p:ph idx="1"/>
          </p:nvPr>
        </p:nvSpPr>
        <p:spPr>
          <a:xfrm>
            <a:off x="302337" y="1604687"/>
            <a:ext cx="11587325" cy="4621183"/>
          </a:xfrm>
        </p:spPr>
        <p:txBody>
          <a:bodyPr/>
          <a:lstStyle/>
          <a:p>
            <a:pPr marL="457200" indent="-457200">
              <a:buFont typeface="+mj-lt"/>
              <a:buAutoNum type="arabicPeriod"/>
            </a:pPr>
            <a:r>
              <a:rPr lang="fr-CH" sz="2400" b="1" dirty="0" err="1"/>
              <a:t>Broadly</a:t>
            </a:r>
            <a:r>
              <a:rPr lang="fr-CH" sz="2400" b="1" dirty="0"/>
              <a:t> </a:t>
            </a:r>
            <a:r>
              <a:rPr lang="fr-CH" sz="2400" b="1" dirty="0" err="1"/>
              <a:t>neutralizing</a:t>
            </a:r>
            <a:r>
              <a:rPr lang="fr-CH" sz="2400" b="1" dirty="0"/>
              <a:t> </a:t>
            </a:r>
            <a:r>
              <a:rPr lang="fr-CH" sz="2400" b="1" dirty="0" err="1"/>
              <a:t>antibodies</a:t>
            </a:r>
            <a:r>
              <a:rPr lang="fr-CH" sz="2400" dirty="0"/>
              <a:t> – </a:t>
            </a:r>
            <a:r>
              <a:rPr lang="fr-CH" sz="2400" dirty="0" err="1"/>
              <a:t>featured</a:t>
            </a:r>
            <a:r>
              <a:rPr lang="fr-CH" sz="2400" dirty="0"/>
              <a:t> in </a:t>
            </a:r>
            <a:r>
              <a:rPr lang="fr-CH" sz="2400" dirty="0" err="1"/>
              <a:t>both</a:t>
            </a:r>
            <a:r>
              <a:rPr lang="fr-CH" sz="2400" dirty="0"/>
              <a:t> the cure and </a:t>
            </a:r>
            <a:r>
              <a:rPr lang="fr-CH" sz="2400" dirty="0" err="1"/>
              <a:t>prevention</a:t>
            </a:r>
            <a:r>
              <a:rPr lang="fr-CH" sz="2400" dirty="0"/>
              <a:t> sections. </a:t>
            </a:r>
          </a:p>
          <a:p>
            <a:pPr marL="457200" indent="-457200">
              <a:buFont typeface="+mj-lt"/>
              <a:buAutoNum type="arabicPeriod"/>
            </a:pPr>
            <a:r>
              <a:rPr lang="fr-CH" sz="2400" dirty="0"/>
              <a:t>In the </a:t>
            </a:r>
            <a:r>
              <a:rPr lang="fr-CH" sz="2400" b="1" dirty="0"/>
              <a:t>PURPOSE 1 and PURPOSE 2 </a:t>
            </a:r>
            <a:r>
              <a:rPr lang="fr-CH" sz="2400" b="1" dirty="0" err="1"/>
              <a:t>studies</a:t>
            </a:r>
            <a:r>
              <a:rPr lang="fr-CH" sz="2400" dirty="0"/>
              <a:t>, </a:t>
            </a:r>
            <a:r>
              <a:rPr lang="fr-CH" sz="2400" dirty="0" err="1"/>
              <a:t>twice-yearly</a:t>
            </a:r>
            <a:r>
              <a:rPr lang="fr-CH" sz="2400" dirty="0"/>
              <a:t> </a:t>
            </a:r>
            <a:r>
              <a:rPr lang="fr-CH" sz="2400" dirty="0" err="1"/>
              <a:t>subcutaneous</a:t>
            </a:r>
            <a:r>
              <a:rPr lang="fr-CH" sz="2400" dirty="0"/>
              <a:t> </a:t>
            </a:r>
            <a:r>
              <a:rPr lang="fr-CH" sz="2400" b="1" dirty="0" err="1"/>
              <a:t>lenacapavir</a:t>
            </a:r>
            <a:r>
              <a:rPr lang="fr-CH" sz="2400" b="1" dirty="0"/>
              <a:t> (LEN)</a:t>
            </a:r>
            <a:r>
              <a:rPr lang="fr-CH" sz="2400" dirty="0"/>
              <a:t> </a:t>
            </a:r>
            <a:r>
              <a:rPr lang="fr-CH" sz="2400" dirty="0" err="1"/>
              <a:t>was</a:t>
            </a:r>
            <a:r>
              <a:rPr lang="fr-CH" sz="2400" dirty="0"/>
              <a:t> </a:t>
            </a:r>
            <a:r>
              <a:rPr lang="fr-CH" sz="2400" dirty="0" err="1"/>
              <a:t>demonstrated</a:t>
            </a:r>
            <a:r>
              <a:rPr lang="fr-CH" sz="2400" dirty="0"/>
              <a:t> to </a:t>
            </a:r>
            <a:r>
              <a:rPr lang="fr-CH" sz="2400" dirty="0" err="1"/>
              <a:t>be</a:t>
            </a:r>
            <a:r>
              <a:rPr lang="fr-CH" sz="2400" dirty="0"/>
              <a:t> effective and </a:t>
            </a:r>
            <a:r>
              <a:rPr lang="fr-CH" sz="2400" dirty="0" err="1"/>
              <a:t>safe</a:t>
            </a:r>
            <a:r>
              <a:rPr lang="fr-CH" sz="2400" dirty="0"/>
              <a:t> in a </a:t>
            </a:r>
            <a:r>
              <a:rPr lang="fr-CH" sz="2400" dirty="0" err="1"/>
              <a:t>broad</a:t>
            </a:r>
            <a:r>
              <a:rPr lang="fr-CH" sz="2400" dirty="0"/>
              <a:t> range of populations.</a:t>
            </a:r>
          </a:p>
          <a:p>
            <a:pPr marL="457200" indent="-457200">
              <a:buFont typeface="+mj-lt"/>
              <a:buAutoNum type="arabicPeriod"/>
            </a:pPr>
            <a:r>
              <a:rPr lang="fr-CH" sz="2400" b="1" dirty="0"/>
              <a:t>LEN </a:t>
            </a:r>
            <a:r>
              <a:rPr lang="fr-CH" sz="2400" b="1" dirty="0" err="1"/>
              <a:t>PrEP</a:t>
            </a:r>
            <a:r>
              <a:rPr lang="fr-CH" sz="2400" dirty="0"/>
              <a:t> </a:t>
            </a:r>
            <a:r>
              <a:rPr lang="fr-CH" sz="2400" dirty="0" err="1"/>
              <a:t>is</a:t>
            </a:r>
            <a:r>
              <a:rPr lang="fr-CH" sz="2400" dirty="0"/>
              <a:t> </a:t>
            </a:r>
            <a:r>
              <a:rPr lang="fr-CH" sz="2400" dirty="0" err="1"/>
              <a:t>now</a:t>
            </a:r>
            <a:r>
              <a:rPr lang="fr-CH" sz="2400" dirty="0"/>
              <a:t> </a:t>
            </a:r>
            <a:r>
              <a:rPr lang="fr-CH" sz="2400" dirty="0" err="1"/>
              <a:t>included</a:t>
            </a:r>
            <a:r>
              <a:rPr lang="fr-CH" sz="2400" dirty="0"/>
              <a:t> in the new </a:t>
            </a:r>
            <a:r>
              <a:rPr lang="fr-CH" sz="2400" b="1" dirty="0"/>
              <a:t>WHO </a:t>
            </a:r>
            <a:r>
              <a:rPr lang="fr-CH" sz="2400" b="1" dirty="0" err="1"/>
              <a:t>PrEP</a:t>
            </a:r>
            <a:r>
              <a:rPr lang="fr-CH" sz="2400" b="1" dirty="0"/>
              <a:t> guidelines</a:t>
            </a:r>
            <a:r>
              <a:rPr lang="fr-CH" sz="2400" dirty="0"/>
              <a:t>.</a:t>
            </a:r>
          </a:p>
          <a:p>
            <a:pPr marL="457200" indent="-457200">
              <a:buFont typeface="+mj-lt"/>
              <a:buAutoNum type="arabicPeriod"/>
            </a:pPr>
            <a:r>
              <a:rPr lang="fr-CH" sz="2400" b="1" dirty="0"/>
              <a:t>Once-</a:t>
            </a:r>
            <a:r>
              <a:rPr lang="fr-CH" sz="2400" b="1" dirty="0" err="1"/>
              <a:t>monthly</a:t>
            </a:r>
            <a:r>
              <a:rPr lang="fr-CH" sz="2400" b="1" dirty="0"/>
              <a:t> oral </a:t>
            </a:r>
            <a:r>
              <a:rPr lang="fr-CH" sz="2400" b="1" dirty="0" err="1"/>
              <a:t>PrEP</a:t>
            </a:r>
            <a:r>
              <a:rPr lang="fr-CH" sz="2400" dirty="0"/>
              <a:t> </a:t>
            </a:r>
            <a:r>
              <a:rPr lang="fr-CH" sz="2400" dirty="0" err="1"/>
              <a:t>is</a:t>
            </a:r>
            <a:r>
              <a:rPr lang="fr-CH" sz="2400" dirty="0"/>
              <a:t> </a:t>
            </a:r>
            <a:r>
              <a:rPr lang="fr-CH" sz="2400" dirty="0" err="1"/>
              <a:t>emerging</a:t>
            </a:r>
            <a:r>
              <a:rPr lang="fr-CH" sz="2400" dirty="0"/>
              <a:t>—</a:t>
            </a:r>
            <a:r>
              <a:rPr lang="fr-CH" sz="2400" dirty="0" err="1"/>
              <a:t>driving</a:t>
            </a:r>
            <a:r>
              <a:rPr lang="fr-CH" sz="2400" dirty="0"/>
              <a:t> </a:t>
            </a:r>
            <a:r>
              <a:rPr lang="fr-CH" sz="2400" dirty="0" err="1"/>
              <a:t>prevention</a:t>
            </a:r>
            <a:r>
              <a:rPr lang="fr-CH" sz="2400" dirty="0"/>
              <a:t> </a:t>
            </a:r>
            <a:r>
              <a:rPr lang="fr-CH" sz="2400" dirty="0" err="1"/>
              <a:t>forward</a:t>
            </a:r>
            <a:r>
              <a:rPr lang="fr-CH" sz="2400" dirty="0"/>
              <a:t> by </a:t>
            </a:r>
            <a:r>
              <a:rPr lang="fr-CH" sz="2400" dirty="0" err="1"/>
              <a:t>offering</a:t>
            </a:r>
            <a:r>
              <a:rPr lang="fr-CH" sz="2400" dirty="0"/>
              <a:t> </a:t>
            </a:r>
            <a:r>
              <a:rPr lang="fr-CH" sz="2400" dirty="0" err="1"/>
              <a:t>individualized</a:t>
            </a:r>
            <a:r>
              <a:rPr lang="fr-CH" sz="2400" dirty="0"/>
              <a:t> options. </a:t>
            </a:r>
          </a:p>
          <a:p>
            <a:pPr marL="457200" indent="-457200">
              <a:buFont typeface="+mj-lt"/>
              <a:buAutoNum type="arabicPeriod"/>
            </a:pPr>
            <a:r>
              <a:rPr lang="fr-CH" sz="2400" dirty="0"/>
              <a:t>The impact of </a:t>
            </a:r>
            <a:r>
              <a:rPr lang="fr-CH" sz="2400" b="1" dirty="0"/>
              <a:t>budget </a:t>
            </a:r>
            <a:r>
              <a:rPr lang="fr-CH" sz="2400" b="1" dirty="0" err="1"/>
              <a:t>cuts</a:t>
            </a:r>
            <a:r>
              <a:rPr lang="fr-CH" sz="2400" dirty="0"/>
              <a:t> on the HIV </a:t>
            </a:r>
            <a:r>
              <a:rPr lang="fr-CH" sz="2400" dirty="0" err="1"/>
              <a:t>epidemic</a:t>
            </a:r>
            <a:r>
              <a:rPr lang="fr-CH" sz="2400" dirty="0"/>
              <a:t> </a:t>
            </a:r>
            <a:r>
              <a:rPr lang="fr-CH" sz="2400" dirty="0" err="1"/>
              <a:t>was</a:t>
            </a:r>
            <a:r>
              <a:rPr lang="fr-CH" sz="2400" dirty="0"/>
              <a:t> </a:t>
            </a:r>
            <a:r>
              <a:rPr lang="fr-CH" sz="2400" dirty="0" err="1"/>
              <a:t>shown</a:t>
            </a:r>
            <a:r>
              <a:rPr lang="fr-CH" sz="2400" dirty="0"/>
              <a:t>, in one modeling </a:t>
            </a:r>
            <a:r>
              <a:rPr lang="fr-CH" sz="2400" dirty="0" err="1"/>
              <a:t>study</a:t>
            </a:r>
            <a:r>
              <a:rPr lang="fr-CH" sz="2400" dirty="0"/>
              <a:t>, to </a:t>
            </a:r>
            <a:r>
              <a:rPr lang="fr-CH" sz="2400" dirty="0" err="1"/>
              <a:t>be</a:t>
            </a:r>
            <a:r>
              <a:rPr lang="fr-CH" sz="2400" dirty="0"/>
              <a:t> extensive, </a:t>
            </a:r>
            <a:r>
              <a:rPr lang="fr-CH" sz="2400" dirty="0" err="1"/>
              <a:t>with</a:t>
            </a:r>
            <a:r>
              <a:rPr lang="fr-CH" sz="2400" dirty="0"/>
              <a:t> </a:t>
            </a:r>
            <a:r>
              <a:rPr lang="fr-CH" sz="2400" b="1" dirty="0" err="1"/>
              <a:t>community</a:t>
            </a:r>
            <a:r>
              <a:rPr lang="fr-CH" sz="2400" b="1" dirty="0"/>
              <a:t> and </a:t>
            </a:r>
            <a:r>
              <a:rPr lang="fr-CH" sz="2400" b="1" dirty="0" err="1"/>
              <a:t>prevention</a:t>
            </a:r>
            <a:r>
              <a:rPr lang="fr-CH" sz="2400" b="1" dirty="0"/>
              <a:t> services</a:t>
            </a:r>
            <a:r>
              <a:rPr lang="fr-CH" sz="2400" dirty="0"/>
              <a:t> </a:t>
            </a:r>
            <a:r>
              <a:rPr lang="fr-CH" sz="2400" dirty="0" err="1"/>
              <a:t>being</a:t>
            </a:r>
            <a:r>
              <a:rPr lang="fr-CH" sz="2400" dirty="0"/>
              <a:t> </a:t>
            </a:r>
            <a:r>
              <a:rPr lang="fr-CH" sz="2400" dirty="0" err="1"/>
              <a:t>most</a:t>
            </a:r>
            <a:r>
              <a:rPr lang="fr-CH" sz="2400" dirty="0"/>
              <a:t> </a:t>
            </a:r>
            <a:r>
              <a:rPr lang="fr-CH" sz="2400" dirty="0" err="1"/>
              <a:t>affected</a:t>
            </a:r>
            <a:r>
              <a:rPr lang="fr-CH" sz="2400" dirty="0"/>
              <a:t>.</a:t>
            </a:r>
          </a:p>
          <a:p>
            <a:pPr marL="457200" indent="-457200">
              <a:buFont typeface="+mj-lt"/>
              <a:buAutoNum type="arabicPeriod"/>
            </a:pPr>
            <a:r>
              <a:rPr lang="fr-CH" sz="2400" kern="1200" dirty="0"/>
              <a:t>The Global </a:t>
            </a:r>
            <a:r>
              <a:rPr lang="fr-CH" sz="2400" kern="1200" dirty="0" err="1"/>
              <a:t>Fund</a:t>
            </a:r>
            <a:r>
              <a:rPr lang="fr-CH" sz="2400" kern="1200" dirty="0"/>
              <a:t> and </a:t>
            </a:r>
            <a:r>
              <a:rPr lang="fr-CH" sz="2400" kern="1200" dirty="0" err="1"/>
              <a:t>Gilead</a:t>
            </a:r>
            <a:r>
              <a:rPr lang="fr-CH" sz="2400" kern="1200" dirty="0"/>
              <a:t> Sciences </a:t>
            </a:r>
            <a:r>
              <a:rPr lang="fr-CH" sz="2400" kern="1200" dirty="0" err="1"/>
              <a:t>announced</a:t>
            </a:r>
            <a:r>
              <a:rPr lang="fr-CH" sz="2400" kern="1200" dirty="0"/>
              <a:t> an </a:t>
            </a:r>
            <a:r>
              <a:rPr lang="fr-CH" sz="2400" kern="1200" dirty="0" err="1"/>
              <a:t>access</a:t>
            </a:r>
            <a:r>
              <a:rPr lang="fr-CH" sz="2400" kern="1200" dirty="0"/>
              <a:t> agreement </a:t>
            </a:r>
            <a:r>
              <a:rPr lang="fr-CH" sz="2400" kern="1200" dirty="0" err="1"/>
              <a:t>that</a:t>
            </a:r>
            <a:r>
              <a:rPr lang="fr-CH" sz="2400" kern="1200" dirty="0"/>
              <a:t> </a:t>
            </a:r>
            <a:r>
              <a:rPr lang="fr-CH" sz="2400" kern="1200" dirty="0" err="1"/>
              <a:t>will</a:t>
            </a:r>
            <a:r>
              <a:rPr lang="fr-CH" sz="2400" kern="1200" dirty="0"/>
              <a:t> </a:t>
            </a:r>
            <a:r>
              <a:rPr lang="fr-CH" sz="2400" kern="1200" dirty="0" err="1"/>
              <a:t>see</a:t>
            </a:r>
            <a:r>
              <a:rPr lang="fr-CH" sz="2400" kern="1200" dirty="0"/>
              <a:t> </a:t>
            </a:r>
            <a:r>
              <a:rPr lang="fr-CH" sz="2400" kern="1200" dirty="0" err="1"/>
              <a:t>Gilead</a:t>
            </a:r>
            <a:r>
              <a:rPr lang="fr-CH" sz="2400" kern="1200" dirty="0"/>
              <a:t> </a:t>
            </a:r>
            <a:r>
              <a:rPr lang="fr-CH" sz="2400" kern="1200" dirty="0" err="1"/>
              <a:t>supplying</a:t>
            </a:r>
            <a:r>
              <a:rPr lang="fr-CH" sz="2400" kern="1200" dirty="0"/>
              <a:t> doses, at no profit, for up to </a:t>
            </a:r>
            <a:r>
              <a:rPr lang="fr-CH" sz="2400" kern="1200" dirty="0" err="1"/>
              <a:t>two</a:t>
            </a:r>
            <a:r>
              <a:rPr lang="fr-CH" sz="2400" kern="1200" dirty="0"/>
              <a:t> million people over 3 </a:t>
            </a:r>
            <a:r>
              <a:rPr lang="fr-CH" sz="2400" kern="1200" dirty="0" err="1"/>
              <a:t>years</a:t>
            </a:r>
            <a:r>
              <a:rPr lang="fr-CH" sz="2400" kern="1200" dirty="0"/>
              <a:t>. </a:t>
            </a:r>
            <a:endParaRPr lang="en-US" noProof="0" dirty="0"/>
          </a:p>
        </p:txBody>
      </p:sp>
      <p:grpSp>
        <p:nvGrpSpPr>
          <p:cNvPr id="4" name="Grupo 7">
            <a:extLst>
              <a:ext uri="{FF2B5EF4-FFF2-40B4-BE49-F238E27FC236}">
                <a16:creationId xmlns:a16="http://schemas.microsoft.com/office/drawing/2014/main" id="{6C4F7DF0-E990-BB89-4EE8-18B274776DD8}"/>
              </a:ext>
            </a:extLst>
          </p:cNvPr>
          <p:cNvGrpSpPr/>
          <p:nvPr/>
        </p:nvGrpSpPr>
        <p:grpSpPr>
          <a:xfrm>
            <a:off x="0" y="0"/>
            <a:ext cx="12192000" cy="200515"/>
            <a:chOff x="0" y="0"/>
            <a:chExt cx="12192000" cy="200515"/>
          </a:xfrm>
        </p:grpSpPr>
        <p:sp>
          <p:nvSpPr>
            <p:cNvPr id="5" name="Rectángulo 8">
              <a:extLst>
                <a:ext uri="{FF2B5EF4-FFF2-40B4-BE49-F238E27FC236}">
                  <a16:creationId xmlns:a16="http://schemas.microsoft.com/office/drawing/2014/main" id="{54BDCBC8-30CB-2FDD-AD7F-56157EB397FE}"/>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9">
              <a:extLst>
                <a:ext uri="{FF2B5EF4-FFF2-40B4-BE49-F238E27FC236}">
                  <a16:creationId xmlns:a16="http://schemas.microsoft.com/office/drawing/2014/main" id="{3E450D25-4AE9-090D-D7EE-D021CB9AA1B1}"/>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 name="Rectángulo 11">
              <a:extLst>
                <a:ext uri="{FF2B5EF4-FFF2-40B4-BE49-F238E27FC236}">
                  <a16:creationId xmlns:a16="http://schemas.microsoft.com/office/drawing/2014/main" id="{009626F4-1EE9-7BC4-5AD2-316159F51C70}"/>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 name="Rectángulo 13">
              <a:extLst>
                <a:ext uri="{FF2B5EF4-FFF2-40B4-BE49-F238E27FC236}">
                  <a16:creationId xmlns:a16="http://schemas.microsoft.com/office/drawing/2014/main" id="{7691324F-85AB-FDC9-C619-0892C49F6D06}"/>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 name="Rectángulo 15">
              <a:extLst>
                <a:ext uri="{FF2B5EF4-FFF2-40B4-BE49-F238E27FC236}">
                  <a16:creationId xmlns:a16="http://schemas.microsoft.com/office/drawing/2014/main" id="{C4A182CB-FCCE-FE10-FDEB-BD735C5C4988}"/>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ángulo 16">
              <a:extLst>
                <a:ext uri="{FF2B5EF4-FFF2-40B4-BE49-F238E27FC236}">
                  <a16:creationId xmlns:a16="http://schemas.microsoft.com/office/drawing/2014/main" id="{BC39E5FF-7B74-78B8-BDDA-B7296EC30024}"/>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pic>
        <p:nvPicPr>
          <p:cNvPr id="11" name="Picture 2">
            <a:extLst>
              <a:ext uri="{FF2B5EF4-FFF2-40B4-BE49-F238E27FC236}">
                <a16:creationId xmlns:a16="http://schemas.microsoft.com/office/drawing/2014/main" id="{601672FD-744A-BFF7-3266-F07B984E401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624960" y="401364"/>
            <a:ext cx="1246032" cy="928562"/>
          </a:xfrm>
          <a:prstGeom prst="rect">
            <a:avLst/>
          </a:prstGeom>
        </p:spPr>
      </p:pic>
      <p:sp>
        <p:nvSpPr>
          <p:cNvPr id="12" name="Rectangle 11">
            <a:extLst>
              <a:ext uri="{FF2B5EF4-FFF2-40B4-BE49-F238E27FC236}">
                <a16:creationId xmlns:a16="http://schemas.microsoft.com/office/drawing/2014/main" id="{AE1E1F5D-EC71-4FAB-36D8-BDA82554977F}"/>
              </a:ext>
            </a:extLst>
          </p:cNvPr>
          <p:cNvSpPr/>
          <p:nvPr/>
        </p:nvSpPr>
        <p:spPr bwMode="auto">
          <a:xfrm>
            <a:off x="8958470" y="6456636"/>
            <a:ext cx="3037912" cy="230766"/>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fr-FR"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15B82948-A37D-A6F6-4A9D-05CAC7509DEF}"/>
              </a:ext>
            </a:extLst>
          </p:cNvPr>
          <p:cNvSpPr/>
          <p:nvPr/>
        </p:nvSpPr>
        <p:spPr bwMode="auto">
          <a:xfrm>
            <a:off x="10673044" y="6225870"/>
            <a:ext cx="1466312" cy="230766"/>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fr-FR"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93195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362E3-D251-19BD-8848-1DA53DAD455A}"/>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4A5F8A88-1CB2-51CF-25AF-A6877DFD54EC}"/>
              </a:ext>
            </a:extLst>
          </p:cNvPr>
          <p:cNvSpPr/>
          <p:nvPr/>
        </p:nvSpPr>
        <p:spPr>
          <a:xfrm>
            <a:off x="0" y="0"/>
            <a:ext cx="12192000" cy="6858000"/>
          </a:xfrm>
          <a:prstGeom prst="rect">
            <a:avLst/>
          </a:prstGeom>
          <a:solidFill>
            <a:srgbClr val="628F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R" dirty="0"/>
          </a:p>
        </p:txBody>
      </p:sp>
      <p:sp>
        <p:nvSpPr>
          <p:cNvPr id="5" name="CuadroTexto 4">
            <a:extLst>
              <a:ext uri="{FF2B5EF4-FFF2-40B4-BE49-F238E27FC236}">
                <a16:creationId xmlns:a16="http://schemas.microsoft.com/office/drawing/2014/main" id="{A7ED8CC8-82F4-F93F-D3A9-A409D053B487}"/>
              </a:ext>
            </a:extLst>
          </p:cNvPr>
          <p:cNvSpPr txBox="1"/>
          <p:nvPr/>
        </p:nvSpPr>
        <p:spPr>
          <a:xfrm>
            <a:off x="865909" y="2005856"/>
            <a:ext cx="10460182" cy="3631763"/>
          </a:xfrm>
          <a:prstGeom prst="rect">
            <a:avLst/>
          </a:prstGeom>
          <a:noFill/>
        </p:spPr>
        <p:txBody>
          <a:bodyPr wrap="square" rtlCol="0">
            <a:spAutoFit/>
          </a:bodyPr>
          <a:lstStyle/>
          <a:p>
            <a:pPr algn="ctr"/>
            <a:r>
              <a:rPr lang="fr-CH" sz="4000" dirty="0">
                <a:solidFill>
                  <a:schemeClr val="bg2"/>
                </a:solidFill>
                <a:latin typeface="Calibri" panose="020F0502020204030204" pitchFamily="34" charset="0"/>
                <a:cs typeface="Calibri" panose="020F0502020204030204" pitchFamily="34" charset="0"/>
              </a:rPr>
              <a:t>HIV Vaccine in the </a:t>
            </a:r>
            <a:r>
              <a:rPr lang="fr-CH" sz="4000" dirty="0" err="1">
                <a:solidFill>
                  <a:schemeClr val="bg2"/>
                </a:solidFill>
                <a:latin typeface="Calibri" panose="020F0502020204030204" pitchFamily="34" charset="0"/>
                <a:cs typeface="Calibri" panose="020F0502020204030204" pitchFamily="34" charset="0"/>
              </a:rPr>
              <a:t>Era</a:t>
            </a:r>
            <a:r>
              <a:rPr lang="fr-CH" sz="4000" dirty="0">
                <a:solidFill>
                  <a:schemeClr val="bg2"/>
                </a:solidFill>
                <a:latin typeface="Calibri" panose="020F0502020204030204" pitchFamily="34" charset="0"/>
                <a:cs typeface="Calibri" panose="020F0502020204030204" pitchFamily="34" charset="0"/>
              </a:rPr>
              <a:t> of </a:t>
            </a:r>
            <a:r>
              <a:rPr lang="fr-CH" sz="4000" dirty="0" err="1">
                <a:solidFill>
                  <a:schemeClr val="bg2"/>
                </a:solidFill>
                <a:latin typeface="Calibri" panose="020F0502020204030204" pitchFamily="34" charset="0"/>
                <a:cs typeface="Calibri" panose="020F0502020204030204" pitchFamily="34" charset="0"/>
              </a:rPr>
              <a:t>Twice-Yearly</a:t>
            </a:r>
            <a:r>
              <a:rPr lang="fr-CH" sz="4000" dirty="0">
                <a:solidFill>
                  <a:schemeClr val="bg2"/>
                </a:solidFill>
                <a:latin typeface="Calibri" panose="020F0502020204030204" pitchFamily="34" charset="0"/>
                <a:cs typeface="Calibri" panose="020F0502020204030204" pitchFamily="34" charset="0"/>
              </a:rPr>
              <a:t> </a:t>
            </a:r>
            <a:r>
              <a:rPr lang="fr-CH" sz="4000" dirty="0" err="1">
                <a:solidFill>
                  <a:schemeClr val="bg2"/>
                </a:solidFill>
                <a:latin typeface="Calibri" panose="020F0502020204030204" pitchFamily="34" charset="0"/>
                <a:cs typeface="Calibri" panose="020F0502020204030204" pitchFamily="34" charset="0"/>
              </a:rPr>
              <a:t>Lenacapavir</a:t>
            </a:r>
            <a:r>
              <a:rPr lang="fr-CH" sz="4000" dirty="0">
                <a:solidFill>
                  <a:schemeClr val="bg2"/>
                </a:solidFill>
                <a:latin typeface="Calibri" panose="020F0502020204030204" pitchFamily="34" charset="0"/>
                <a:cs typeface="Calibri" panose="020F0502020204030204" pitchFamily="34" charset="0"/>
              </a:rPr>
              <a:t> </a:t>
            </a:r>
            <a:r>
              <a:rPr lang="fr-CH" sz="4000" dirty="0" err="1">
                <a:solidFill>
                  <a:schemeClr val="bg2"/>
                </a:solidFill>
                <a:latin typeface="Calibri" panose="020F0502020204030204" pitchFamily="34" charset="0"/>
                <a:cs typeface="Calibri" panose="020F0502020204030204" pitchFamily="34" charset="0"/>
              </a:rPr>
              <a:t>PrEP</a:t>
            </a:r>
            <a:r>
              <a:rPr lang="fr-CH" sz="4000" dirty="0">
                <a:solidFill>
                  <a:schemeClr val="bg2"/>
                </a:solidFill>
                <a:latin typeface="Calibri" panose="020F0502020204030204" pitchFamily="34" charset="0"/>
                <a:cs typeface="Calibri" panose="020F0502020204030204" pitchFamily="34" charset="0"/>
              </a:rPr>
              <a:t>: A </a:t>
            </a:r>
            <a:r>
              <a:rPr lang="fr-CH" sz="4000" dirty="0" err="1">
                <a:solidFill>
                  <a:schemeClr val="bg2"/>
                </a:solidFill>
                <a:latin typeface="Calibri" panose="020F0502020204030204" pitchFamily="34" charset="0"/>
                <a:cs typeface="Calibri" panose="020F0502020204030204" pitchFamily="34" charset="0"/>
              </a:rPr>
              <a:t>Necessity</a:t>
            </a:r>
            <a:r>
              <a:rPr lang="fr-CH" sz="4000" dirty="0">
                <a:solidFill>
                  <a:schemeClr val="bg2"/>
                </a:solidFill>
                <a:latin typeface="Calibri" panose="020F0502020204030204" pitchFamily="34" charset="0"/>
                <a:cs typeface="Calibri" panose="020F0502020204030204" pitchFamily="34" charset="0"/>
              </a:rPr>
              <a:t> or an </a:t>
            </a:r>
            <a:r>
              <a:rPr lang="fr-CH" sz="4000" dirty="0" err="1">
                <a:solidFill>
                  <a:schemeClr val="bg2"/>
                </a:solidFill>
                <a:latin typeface="Calibri" panose="020F0502020204030204" pitchFamily="34" charset="0"/>
                <a:cs typeface="Calibri" panose="020F0502020204030204" pitchFamily="34" charset="0"/>
              </a:rPr>
              <a:t>Obsolete</a:t>
            </a:r>
            <a:r>
              <a:rPr lang="fr-CH" sz="4000" dirty="0">
                <a:solidFill>
                  <a:schemeClr val="bg2"/>
                </a:solidFill>
                <a:latin typeface="Calibri" panose="020F0502020204030204" pitchFamily="34" charset="0"/>
                <a:cs typeface="Calibri" panose="020F0502020204030204" pitchFamily="34" charset="0"/>
              </a:rPr>
              <a:t> Option</a:t>
            </a:r>
            <a:r>
              <a:rPr lang="fr-CH" sz="4000" b="1" dirty="0">
                <a:solidFill>
                  <a:prstClr val="white"/>
                </a:solidFill>
                <a:latin typeface="Calibri"/>
              </a:rPr>
              <a:t>?</a:t>
            </a:r>
            <a:endParaRPr lang="fr-CH" sz="4000" dirty="0">
              <a:solidFill>
                <a:prstClr val="white"/>
              </a:solidFill>
              <a:latin typeface="Calibri"/>
            </a:endParaRPr>
          </a:p>
          <a:p>
            <a:pPr algn="ctr">
              <a:buNone/>
            </a:pPr>
            <a:r>
              <a:rPr lang="fr-CH" sz="4000" b="1" dirty="0">
                <a:solidFill>
                  <a:schemeClr val="bg1"/>
                </a:solidFill>
                <a:effectLst/>
                <a:latin typeface="Aptos" panose="020B0004020202020204" pitchFamily="34" charset="0"/>
              </a:rPr>
              <a:t> </a:t>
            </a:r>
          </a:p>
          <a:p>
            <a:pPr algn="ctr"/>
            <a:endParaRPr lang="fr-CH" sz="4400" b="1" i="1" dirty="0">
              <a:solidFill>
                <a:schemeClr val="bg1"/>
              </a:solidFill>
              <a:latin typeface="Aptos" panose="020B0004020202020204" pitchFamily="34" charset="0"/>
            </a:endParaRPr>
          </a:p>
          <a:p>
            <a:pPr algn="ctr"/>
            <a:r>
              <a:rPr lang="fr-CH" i="1" dirty="0">
                <a:solidFill>
                  <a:schemeClr val="bg1"/>
                </a:solidFill>
                <a:effectLst/>
                <a:latin typeface="Aptos" panose="020B0004020202020204" pitchFamily="34" charset="0"/>
              </a:rPr>
              <a:t>(</a:t>
            </a:r>
            <a:r>
              <a:rPr lang="fr-CH" i="1" dirty="0" err="1">
                <a:solidFill>
                  <a:schemeClr val="bg1"/>
                </a:solidFill>
                <a:effectLst/>
                <a:latin typeface="Aptos" panose="020B0004020202020204" pitchFamily="34" charset="0"/>
              </a:rPr>
              <a:t>Patt</a:t>
            </a:r>
            <a:r>
              <a:rPr lang="fr-CH" i="1" dirty="0">
                <a:solidFill>
                  <a:schemeClr val="bg1"/>
                </a:solidFill>
                <a:effectLst/>
                <a:latin typeface="Aptos" panose="020B0004020202020204" pitchFamily="34" charset="0"/>
              </a:rPr>
              <a:t> et al, New Eng J Med, April 24th, 2025)</a:t>
            </a:r>
          </a:p>
          <a:p>
            <a:pPr algn="ctr"/>
            <a:endParaRPr lang="en-US" sz="4800" b="1" dirty="0">
              <a:solidFill>
                <a:schemeClr val="bg1"/>
              </a:solidFill>
              <a:latin typeface="Aptos" panose="020B0004020202020204" pitchFamily="34" charset="0"/>
            </a:endParaRPr>
          </a:p>
        </p:txBody>
      </p:sp>
      <p:sp>
        <p:nvSpPr>
          <p:cNvPr id="3" name="Espace réservé du numéro de diapositive 2">
            <a:extLst>
              <a:ext uri="{FF2B5EF4-FFF2-40B4-BE49-F238E27FC236}">
                <a16:creationId xmlns:a16="http://schemas.microsoft.com/office/drawing/2014/main" id="{2BA16322-46EA-5D32-B401-065390AC466C}"/>
              </a:ext>
            </a:extLst>
          </p:cNvPr>
          <p:cNvSpPr>
            <a:spLocks noGrp="1"/>
          </p:cNvSpPr>
          <p:nvPr>
            <p:ph type="sldNum" sz="quarter" idx="12"/>
          </p:nvPr>
        </p:nvSpPr>
        <p:spPr/>
        <p:txBody>
          <a:bodyPr/>
          <a:lstStyle/>
          <a:p>
            <a:endParaRPr lang="es-ES_tradnl" dirty="0"/>
          </a:p>
        </p:txBody>
      </p:sp>
    </p:spTree>
    <p:extLst>
      <p:ext uri="{BB962C8B-B14F-4D97-AF65-F5344CB8AC3E}">
        <p14:creationId xmlns:p14="http://schemas.microsoft.com/office/powerpoint/2010/main" val="170583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9FAB94E-522B-1B78-7E9C-2B302347EBE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9AD0C7-853F-F8D7-15E9-E4046F320B37}"/>
              </a:ext>
            </a:extLst>
          </p:cNvPr>
          <p:cNvSpPr>
            <a:spLocks noGrp="1"/>
          </p:cNvSpPr>
          <p:nvPr>
            <p:ph type="title"/>
          </p:nvPr>
        </p:nvSpPr>
        <p:spPr>
          <a:xfrm>
            <a:off x="2166251" y="802185"/>
            <a:ext cx="7578371" cy="928414"/>
          </a:xfrm>
        </p:spPr>
        <p:txBody>
          <a:bodyPr>
            <a:normAutofit fontScale="90000"/>
          </a:bodyPr>
          <a:lstStyle/>
          <a:p>
            <a:pPr algn="ctr"/>
            <a:r>
              <a:rPr lang="fr-CH" sz="3600" dirty="0" err="1">
                <a:latin typeface="Calibri" panose="020F0502020204030204" pitchFamily="34" charset="0"/>
                <a:cs typeface="Calibri" panose="020F0502020204030204" pitchFamily="34" charset="0"/>
              </a:rPr>
              <a:t>Should</a:t>
            </a:r>
            <a:r>
              <a:rPr lang="fr-CH" sz="3600" dirty="0">
                <a:latin typeface="Calibri" panose="020F0502020204030204" pitchFamily="34" charset="0"/>
                <a:cs typeface="Calibri" panose="020F0502020204030204" pitchFamily="34" charset="0"/>
              </a:rPr>
              <a:t> </a:t>
            </a:r>
            <a:r>
              <a:rPr lang="fr-CH" sz="3600" dirty="0" err="1">
                <a:latin typeface="Calibri" panose="020F0502020204030204" pitchFamily="34" charset="0"/>
                <a:cs typeface="Calibri" panose="020F0502020204030204" pitchFamily="34" charset="0"/>
              </a:rPr>
              <a:t>we</a:t>
            </a:r>
            <a:r>
              <a:rPr lang="fr-CH" sz="3600" dirty="0">
                <a:latin typeface="Calibri" panose="020F0502020204030204" pitchFamily="34" charset="0"/>
                <a:cs typeface="Calibri" panose="020F0502020204030204" pitchFamily="34" charset="0"/>
              </a:rPr>
              <a:t> continue </a:t>
            </a:r>
            <a:r>
              <a:rPr lang="fr-CH" sz="3600" dirty="0" err="1">
                <a:latin typeface="Calibri" panose="020F0502020204030204" pitchFamily="34" charset="0"/>
                <a:cs typeface="Calibri" panose="020F0502020204030204" pitchFamily="34" charset="0"/>
              </a:rPr>
              <a:t>pursuing</a:t>
            </a:r>
            <a:r>
              <a:rPr lang="fr-CH" sz="3600" dirty="0">
                <a:latin typeface="Calibri" panose="020F0502020204030204" pitchFamily="34" charset="0"/>
                <a:cs typeface="Calibri" panose="020F0502020204030204" pitchFamily="34" charset="0"/>
              </a:rPr>
              <a:t> vaccine </a:t>
            </a:r>
            <a:r>
              <a:rPr lang="fr-CH" sz="3600" dirty="0" err="1">
                <a:latin typeface="Calibri" panose="020F0502020204030204" pitchFamily="34" charset="0"/>
                <a:cs typeface="Calibri" panose="020F0502020204030204" pitchFamily="34" charset="0"/>
              </a:rPr>
              <a:t>research</a:t>
            </a:r>
            <a:r>
              <a:rPr lang="fr-CH" sz="3600" dirty="0">
                <a:latin typeface="Calibri" panose="020F0502020204030204" pitchFamily="34" charset="0"/>
                <a:cs typeface="Calibri" panose="020F0502020204030204" pitchFamily="34" charset="0"/>
              </a:rPr>
              <a:t> </a:t>
            </a:r>
            <a:r>
              <a:rPr lang="fr-CH" sz="3600" dirty="0" err="1">
                <a:latin typeface="Calibri" panose="020F0502020204030204" pitchFamily="34" charset="0"/>
                <a:cs typeface="Calibri" panose="020F0502020204030204" pitchFamily="34" charset="0"/>
              </a:rPr>
              <a:t>today</a:t>
            </a:r>
            <a:r>
              <a:rPr lang="fr-CH" sz="3600" dirty="0">
                <a:latin typeface="Calibri" panose="020F0502020204030204" pitchFamily="34" charset="0"/>
                <a:cs typeface="Calibri" panose="020F0502020204030204" pitchFamily="34" charset="0"/>
              </a:rPr>
              <a:t>?</a:t>
            </a:r>
            <a:endParaRPr lang="fr-FR" sz="3600" b="1" dirty="0">
              <a:solidFill>
                <a:srgbClr val="002060"/>
              </a:solidFill>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5F0648E1-ABD4-B549-BD05-0FBB92C5CB85}"/>
              </a:ext>
            </a:extLst>
          </p:cNvPr>
          <p:cNvSpPr txBox="1"/>
          <p:nvPr/>
        </p:nvSpPr>
        <p:spPr>
          <a:xfrm>
            <a:off x="-592832" y="5362060"/>
            <a:ext cx="71822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1" u="none" strike="noStrike" kern="1200" cap="none" spc="0" normalizeH="0" baseline="0" noProof="0" dirty="0">
                <a:ln>
                  <a:noFill/>
                </a:ln>
                <a:solidFill>
                  <a:srgbClr val="006E22"/>
                </a:solidFill>
                <a:effectLst/>
                <a:uLnTx/>
                <a:uFillTx/>
                <a:latin typeface="Aptos" panose="020B0004020202020204" pitchFamily="34" charset="0"/>
                <a:ea typeface="+mn-ea"/>
                <a:cs typeface="+mn-cs"/>
              </a:rPr>
              <a:t>It </a:t>
            </a:r>
            <a:r>
              <a:rPr kumimoji="0" lang="fr-FR" sz="2400" b="1" i="1" u="none" strike="noStrike" kern="1200" cap="none" spc="0" normalizeH="0" baseline="0" noProof="0" dirty="0" err="1">
                <a:ln>
                  <a:noFill/>
                </a:ln>
                <a:solidFill>
                  <a:srgbClr val="006E22"/>
                </a:solidFill>
                <a:effectLst/>
                <a:uLnTx/>
                <a:uFillTx/>
                <a:latin typeface="Aptos" panose="020B0004020202020204" pitchFamily="34" charset="0"/>
                <a:ea typeface="+mn-ea"/>
                <a:cs typeface="+mn-cs"/>
              </a:rPr>
              <a:t>deserves</a:t>
            </a:r>
            <a:r>
              <a:rPr kumimoji="0" lang="fr-FR" sz="2400" b="1" i="1" u="none" strike="noStrike" kern="1200" cap="none" spc="0" normalizeH="0" baseline="0" noProof="0" dirty="0">
                <a:ln>
                  <a:noFill/>
                </a:ln>
                <a:solidFill>
                  <a:srgbClr val="006E22"/>
                </a:solidFill>
                <a:effectLst/>
                <a:uLnTx/>
                <a:uFillTx/>
                <a:latin typeface="Aptos" panose="020B0004020202020204" pitchFamily="34" charset="0"/>
                <a:ea typeface="+mn-ea"/>
                <a:cs typeface="+mn-cs"/>
              </a:rPr>
              <a:t> a </a:t>
            </a:r>
            <a:r>
              <a:rPr kumimoji="0" lang="fr-FR" sz="2400" b="1" i="1" u="none" strike="noStrike" kern="1200" cap="none" spc="0" normalizeH="0" baseline="0" noProof="0" dirty="0" err="1">
                <a:ln>
                  <a:noFill/>
                </a:ln>
                <a:solidFill>
                  <a:srgbClr val="006E22"/>
                </a:solidFill>
                <a:effectLst/>
                <a:uLnTx/>
                <a:uFillTx/>
                <a:latin typeface="Aptos" panose="020B0004020202020204" pitchFamily="34" charset="0"/>
                <a:ea typeface="+mn-ea"/>
                <a:cs typeface="+mn-cs"/>
              </a:rPr>
              <a:t>combined</a:t>
            </a:r>
            <a:r>
              <a:rPr kumimoji="0" lang="fr-FR" sz="2400" b="1" i="1" u="none" strike="noStrike" kern="1200" cap="none" spc="0" normalizeH="0" baseline="0" noProof="0" dirty="0">
                <a:ln>
                  <a:noFill/>
                </a:ln>
                <a:solidFill>
                  <a:srgbClr val="006E22"/>
                </a:solidFill>
                <a:effectLst/>
                <a:uLnTx/>
                <a:uFillTx/>
                <a:latin typeface="Aptos" panose="020B0004020202020204" pitchFamily="34" charset="0"/>
                <a:ea typeface="+mn-ea"/>
                <a:cs typeface="+mn-cs"/>
              </a:rPr>
              <a:t> </a:t>
            </a:r>
            <a:r>
              <a:rPr kumimoji="0" lang="fr-FR" sz="2400" b="1" i="1" u="none" strike="noStrike" kern="1200" cap="none" spc="0" normalizeH="0" baseline="0" noProof="0" dirty="0" err="1">
                <a:ln>
                  <a:noFill/>
                </a:ln>
                <a:solidFill>
                  <a:srgbClr val="006E22"/>
                </a:solidFill>
                <a:effectLst/>
                <a:uLnTx/>
                <a:uFillTx/>
                <a:latin typeface="Aptos" panose="020B0004020202020204" pitchFamily="34" charset="0"/>
                <a:ea typeface="+mn-ea"/>
                <a:cs typeface="+mn-cs"/>
              </a:rPr>
              <a:t>approach</a:t>
            </a:r>
            <a:r>
              <a:rPr kumimoji="0" lang="fr-FR" sz="2400" b="1" i="1" u="none" strike="noStrike" kern="1200" cap="none" spc="0" normalizeH="0" baseline="0" noProof="0" dirty="0">
                <a:ln>
                  <a:noFill/>
                </a:ln>
                <a:solidFill>
                  <a:srgbClr val="006E22"/>
                </a:solidFill>
                <a:effectLst/>
                <a:uLnTx/>
                <a:uFillTx/>
                <a:latin typeface="Aptos" panose="020B0004020202020204" pitchFamily="34" charset="0"/>
                <a:ea typeface="+mn-ea"/>
                <a:cs typeface="+mn-cs"/>
              </a:rPr>
              <a:t>!</a:t>
            </a:r>
          </a:p>
        </p:txBody>
      </p:sp>
      <p:sp>
        <p:nvSpPr>
          <p:cNvPr id="17" name="CuadroTexto 16">
            <a:extLst>
              <a:ext uri="{FF2B5EF4-FFF2-40B4-BE49-F238E27FC236}">
                <a16:creationId xmlns:a16="http://schemas.microsoft.com/office/drawing/2014/main" id="{30F47A81-2533-B078-C9DD-DC53A46BF3E3}"/>
              </a:ext>
            </a:extLst>
          </p:cNvPr>
          <p:cNvSpPr txBox="1"/>
          <p:nvPr/>
        </p:nvSpPr>
        <p:spPr>
          <a:xfrm>
            <a:off x="189825" y="2320043"/>
            <a:ext cx="5717305" cy="2769989"/>
          </a:xfrm>
          <a:prstGeom prst="rect">
            <a:avLst/>
          </a:prstGeom>
          <a:noFill/>
        </p:spPr>
        <p:txBody>
          <a:bodyPr wrap="square">
            <a:spAutoFit/>
          </a:bodyPr>
          <a:lstStyle/>
          <a:p>
            <a:pPr marL="342900" indent="-342900">
              <a:buFont typeface="Wingdings" pitchFamily="2" charset="2"/>
              <a:buChar char="ü"/>
            </a:pPr>
            <a:r>
              <a:rPr lang="fr-CH" sz="2200" b="1" dirty="0">
                <a:latin typeface="Calibri" panose="020F0502020204030204" pitchFamily="34" charset="0"/>
                <a:cs typeface="Calibri" panose="020F0502020204030204" pitchFamily="34" charset="0"/>
              </a:rPr>
              <a:t>The </a:t>
            </a:r>
            <a:r>
              <a:rPr lang="fr-CH" sz="2200" b="1" dirty="0" err="1">
                <a:latin typeface="Calibri" panose="020F0502020204030204" pitchFamily="34" charset="0"/>
                <a:cs typeface="Calibri" panose="020F0502020204030204" pitchFamily="34" charset="0"/>
              </a:rPr>
              <a:t>requirements</a:t>
            </a:r>
            <a:r>
              <a:rPr lang="fr-CH" sz="2200" b="1" dirty="0">
                <a:latin typeface="Calibri" panose="020F0502020204030204" pitchFamily="34" charset="0"/>
                <a:cs typeface="Calibri" panose="020F0502020204030204" pitchFamily="34" charset="0"/>
              </a:rPr>
              <a:t> are high, </a:t>
            </a:r>
            <a:r>
              <a:rPr lang="fr-CH" sz="2200" b="1" dirty="0" err="1">
                <a:latin typeface="Calibri" panose="020F0502020204030204" pitchFamily="34" charset="0"/>
                <a:cs typeface="Calibri" panose="020F0502020204030204" pitchFamily="34" charset="0"/>
              </a:rPr>
              <a:t>with</a:t>
            </a:r>
            <a:r>
              <a:rPr lang="fr-CH" sz="2200" b="1" dirty="0">
                <a:latin typeface="Calibri" panose="020F0502020204030204" pitchFamily="34" charset="0"/>
                <a:cs typeface="Calibri" panose="020F0502020204030204" pitchFamily="34" charset="0"/>
              </a:rPr>
              <a:t> a new </a:t>
            </a:r>
            <a:r>
              <a:rPr lang="fr-CH" sz="2200" b="1" dirty="0" err="1">
                <a:latin typeface="Calibri" panose="020F0502020204030204" pitchFamily="34" charset="0"/>
                <a:cs typeface="Calibri" panose="020F0502020204030204" pitchFamily="34" charset="0"/>
              </a:rPr>
              <a:t>twice-yearly</a:t>
            </a:r>
            <a:r>
              <a:rPr lang="fr-CH" sz="2200" b="1" dirty="0">
                <a:latin typeface="Calibri" panose="020F0502020204030204" pitchFamily="34" charset="0"/>
                <a:cs typeface="Calibri" panose="020F0502020204030204" pitchFamily="34" charset="0"/>
              </a:rPr>
              <a:t> injectable </a:t>
            </a:r>
            <a:r>
              <a:rPr lang="fr-CH" sz="2200" b="1" dirty="0" err="1">
                <a:latin typeface="Calibri" panose="020F0502020204030204" pitchFamily="34" charset="0"/>
                <a:cs typeface="Calibri" panose="020F0502020204030204" pitchFamily="34" charset="0"/>
              </a:rPr>
              <a:t>PrEP</a:t>
            </a:r>
            <a:r>
              <a:rPr lang="fr-CH" sz="2200" b="1" dirty="0">
                <a:latin typeface="Calibri" panose="020F0502020204030204" pitchFamily="34" charset="0"/>
                <a:cs typeface="Calibri" panose="020F0502020204030204" pitchFamily="34" charset="0"/>
              </a:rPr>
              <a:t> formulation.</a:t>
            </a:r>
          </a:p>
          <a:p>
            <a:pPr marL="342900" indent="-342900">
              <a:buFont typeface="Wingdings" pitchFamily="2" charset="2"/>
              <a:buChar char="ü"/>
            </a:pPr>
            <a:endParaRPr lang="fr-CH" sz="2200" dirty="0">
              <a:latin typeface="Calibri" panose="020F0502020204030204" pitchFamily="34" charset="0"/>
              <a:cs typeface="Calibri" panose="020F0502020204030204" pitchFamily="34" charset="0"/>
            </a:endParaRPr>
          </a:p>
          <a:p>
            <a:pPr marL="342900" indent="-342900">
              <a:buFont typeface="Wingdings" pitchFamily="2" charset="2"/>
              <a:buChar char="ü"/>
            </a:pPr>
            <a:r>
              <a:rPr lang="fr-CH" sz="2200" b="1" dirty="0">
                <a:latin typeface="Calibri" panose="020F0502020204030204" pitchFamily="34" charset="0"/>
                <a:cs typeface="Calibri" panose="020F0502020204030204" pitchFamily="34" charset="0"/>
              </a:rPr>
              <a:t>Inclusion of patients in the </a:t>
            </a:r>
            <a:r>
              <a:rPr lang="fr-CH" sz="2200" b="1" dirty="0" err="1">
                <a:latin typeface="Calibri" panose="020F0502020204030204" pitchFamily="34" charset="0"/>
                <a:cs typeface="Calibri" panose="020F0502020204030204" pitchFamily="34" charset="0"/>
              </a:rPr>
              <a:t>era</a:t>
            </a:r>
            <a:r>
              <a:rPr lang="fr-CH" sz="2200" b="1" dirty="0">
                <a:latin typeface="Calibri" panose="020F0502020204030204" pitchFamily="34" charset="0"/>
                <a:cs typeface="Calibri" panose="020F0502020204030204" pitchFamily="34" charset="0"/>
              </a:rPr>
              <a:t> of </a:t>
            </a:r>
            <a:r>
              <a:rPr lang="fr-CH" sz="2200" b="1" dirty="0" err="1">
                <a:latin typeface="Calibri" panose="020F0502020204030204" pitchFamily="34" charset="0"/>
                <a:cs typeface="Calibri" panose="020F0502020204030204" pitchFamily="34" charset="0"/>
              </a:rPr>
              <a:t>PrEP</a:t>
            </a:r>
            <a:r>
              <a:rPr lang="fr-CH" sz="2200" b="1" dirty="0">
                <a:latin typeface="Calibri" panose="020F0502020204030204" pitchFamily="34" charset="0"/>
                <a:cs typeface="Calibri" panose="020F0502020204030204" pitchFamily="34" charset="0"/>
              </a:rPr>
              <a:t>?</a:t>
            </a:r>
          </a:p>
          <a:p>
            <a:pPr marL="342900" indent="-342900">
              <a:buFont typeface="Wingdings" pitchFamily="2" charset="2"/>
              <a:buChar char="ü"/>
            </a:pPr>
            <a:endParaRPr lang="fr-CH" sz="2200" dirty="0">
              <a:latin typeface="Calibri" panose="020F0502020204030204" pitchFamily="34" charset="0"/>
              <a:cs typeface="Calibri" panose="020F0502020204030204" pitchFamily="34" charset="0"/>
            </a:endParaRPr>
          </a:p>
          <a:p>
            <a:pPr marL="342900" indent="-342900">
              <a:buFont typeface="Wingdings" pitchFamily="2" charset="2"/>
              <a:buChar char="ü"/>
            </a:pPr>
            <a:r>
              <a:rPr lang="fr-CH" sz="2200" b="1" dirty="0">
                <a:latin typeface="Calibri" panose="020F0502020204030204" pitchFamily="34" charset="0"/>
                <a:cs typeface="Calibri" panose="020F0502020204030204" pitchFamily="34" charset="0"/>
              </a:rPr>
              <a:t>New and </a:t>
            </a:r>
            <a:r>
              <a:rPr lang="fr-CH" sz="2200" b="1" dirty="0" err="1">
                <a:latin typeface="Calibri" panose="020F0502020204030204" pitchFamily="34" charset="0"/>
                <a:cs typeface="Calibri" panose="020F0502020204030204" pitchFamily="34" charset="0"/>
              </a:rPr>
              <a:t>even</a:t>
            </a:r>
            <a:r>
              <a:rPr lang="fr-CH" sz="2200" b="1" dirty="0">
                <a:latin typeface="Calibri" panose="020F0502020204030204" pitchFamily="34" charset="0"/>
                <a:cs typeface="Calibri" panose="020F0502020204030204" pitchFamily="34" charset="0"/>
              </a:rPr>
              <a:t> longer-acting formulations are in </a:t>
            </a:r>
            <a:r>
              <a:rPr lang="fr-CH" sz="2200" b="1" dirty="0" err="1">
                <a:latin typeface="Calibri" panose="020F0502020204030204" pitchFamily="34" charset="0"/>
                <a:cs typeface="Calibri" panose="020F0502020204030204" pitchFamily="34" charset="0"/>
              </a:rPr>
              <a:t>development</a:t>
            </a:r>
            <a:r>
              <a:rPr lang="fr-CH" sz="2200" b="1" dirty="0">
                <a:latin typeface="Calibri" panose="020F0502020204030204" pitchFamily="34" charset="0"/>
                <a:cs typeface="Calibri" panose="020F0502020204030204" pitchFamily="34" charset="0"/>
              </a:rPr>
              <a:t> (</a:t>
            </a:r>
            <a:r>
              <a:rPr lang="fr-CH" sz="2200" b="1" dirty="0" err="1">
                <a:latin typeface="Calibri" panose="020F0502020204030204" pitchFamily="34" charset="0"/>
                <a:cs typeface="Calibri" panose="020F0502020204030204" pitchFamily="34" charset="0"/>
              </a:rPr>
              <a:t>annual</a:t>
            </a:r>
            <a:r>
              <a:rPr lang="fr-CH" sz="2200" b="1" dirty="0">
                <a:latin typeface="Calibri" panose="020F0502020204030204" pitchFamily="34" charset="0"/>
                <a:cs typeface="Calibri" panose="020F0502020204030204" pitchFamily="34" charset="0"/>
              </a:rPr>
              <a:t> LEN).</a:t>
            </a:r>
            <a:endParaRPr lang="fr-CH" sz="2200" dirty="0">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ts val="2360"/>
              </a:lnSpc>
              <a:spcBef>
                <a:spcPts val="0"/>
              </a:spcBef>
              <a:spcAft>
                <a:spcPts val="0"/>
              </a:spcAft>
              <a:buClr>
                <a:srgbClr val="41A1AC"/>
              </a:buClr>
              <a:buSzTx/>
              <a:buFont typeface="Wingdings" pitchFamily="2" charset="2"/>
              <a:buChar char="§"/>
              <a:tabLst/>
              <a:defRPr/>
            </a:pPr>
            <a:endParaRPr kumimoji="0" lang="fr-FR"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9" name="CuadroTexto 18">
            <a:extLst>
              <a:ext uri="{FF2B5EF4-FFF2-40B4-BE49-F238E27FC236}">
                <a16:creationId xmlns:a16="http://schemas.microsoft.com/office/drawing/2014/main" id="{6777E133-9A94-1943-52CB-12D1266738E9}"/>
              </a:ext>
            </a:extLst>
          </p:cNvPr>
          <p:cNvSpPr txBox="1"/>
          <p:nvPr/>
        </p:nvSpPr>
        <p:spPr>
          <a:xfrm>
            <a:off x="5907130" y="2061088"/>
            <a:ext cx="6007779" cy="4462760"/>
          </a:xfrm>
          <a:prstGeom prst="rect">
            <a:avLst/>
          </a:prstGeom>
          <a:noFill/>
        </p:spPr>
        <p:txBody>
          <a:bodyPr wrap="square">
            <a:spAutoFit/>
          </a:bodyPr>
          <a:lstStyle/>
          <a:p>
            <a:pPr marL="342900" indent="-342900">
              <a:buFont typeface="Wingdings" pitchFamily="2" charset="2"/>
              <a:buChar char="ü"/>
            </a:pPr>
            <a:r>
              <a:rPr lang="fr-CH" sz="2200" b="1" dirty="0">
                <a:solidFill>
                  <a:srgbClr val="002060"/>
                </a:solidFill>
                <a:latin typeface="Calibri" panose="020F0502020204030204" pitchFamily="34" charset="0"/>
                <a:cs typeface="Calibri" panose="020F0502020204030204" pitchFamily="34" charset="0"/>
              </a:rPr>
              <a:t>Long-acting injectable </a:t>
            </a:r>
            <a:r>
              <a:rPr lang="fr-CH" sz="2200" b="1" dirty="0" err="1">
                <a:solidFill>
                  <a:srgbClr val="002060"/>
                </a:solidFill>
                <a:latin typeface="Calibri" panose="020F0502020204030204" pitchFamily="34" charset="0"/>
                <a:cs typeface="Calibri" panose="020F0502020204030204" pitchFamily="34" charset="0"/>
              </a:rPr>
              <a:t>PrEP</a:t>
            </a:r>
            <a:r>
              <a:rPr lang="fr-CH" sz="2200" b="1" dirty="0">
                <a:solidFill>
                  <a:srgbClr val="002060"/>
                </a:solidFill>
                <a:latin typeface="Calibri" panose="020F0502020204030204" pitchFamily="34" charset="0"/>
                <a:cs typeface="Calibri" panose="020F0502020204030204" pitchFamily="34" charset="0"/>
              </a:rPr>
              <a:t> </a:t>
            </a:r>
            <a:r>
              <a:rPr lang="fr-CH" sz="2200" b="1" dirty="0" err="1">
                <a:solidFill>
                  <a:srgbClr val="002060"/>
                </a:solidFill>
                <a:latin typeface="Calibri" panose="020F0502020204030204" pitchFamily="34" charset="0"/>
                <a:cs typeface="Calibri" panose="020F0502020204030204" pitchFamily="34" charset="0"/>
              </a:rPr>
              <a:t>involves</a:t>
            </a:r>
            <a:r>
              <a:rPr lang="fr-CH" sz="2200" b="1" dirty="0">
                <a:solidFill>
                  <a:srgbClr val="002060"/>
                </a:solidFill>
                <a:latin typeface="Calibri" panose="020F0502020204030204" pitchFamily="34" charset="0"/>
                <a:cs typeface="Calibri" panose="020F0502020204030204" pitchFamily="34" charset="0"/>
              </a:rPr>
              <a:t> multiple </a:t>
            </a:r>
            <a:r>
              <a:rPr lang="fr-CH" sz="2200" b="1" dirty="0" err="1">
                <a:solidFill>
                  <a:srgbClr val="002060"/>
                </a:solidFill>
                <a:latin typeface="Calibri" panose="020F0502020204030204" pitchFamily="34" charset="0"/>
                <a:cs typeface="Calibri" panose="020F0502020204030204" pitchFamily="34" charset="0"/>
              </a:rPr>
              <a:t>drug</a:t>
            </a:r>
            <a:r>
              <a:rPr lang="fr-CH" sz="2200" b="1" dirty="0">
                <a:solidFill>
                  <a:srgbClr val="002060"/>
                </a:solidFill>
                <a:latin typeface="Calibri" panose="020F0502020204030204" pitchFamily="34" charset="0"/>
                <a:cs typeface="Calibri" panose="020F0502020204030204" pitchFamily="34" charset="0"/>
              </a:rPr>
              <a:t> interactions (</a:t>
            </a:r>
            <a:r>
              <a:rPr lang="fr-CH" sz="2200" b="1" dirty="0" err="1">
                <a:solidFill>
                  <a:srgbClr val="002060"/>
                </a:solidFill>
                <a:latin typeface="Calibri" panose="020F0502020204030204" pitchFamily="34" charset="0"/>
                <a:cs typeface="Calibri" panose="020F0502020204030204" pitchFamily="34" charset="0"/>
              </a:rPr>
              <a:t>anticonvulsants</a:t>
            </a:r>
            <a:r>
              <a:rPr lang="fr-CH" sz="2200" b="1" dirty="0">
                <a:solidFill>
                  <a:srgbClr val="002060"/>
                </a:solidFill>
                <a:latin typeface="Calibri" panose="020F0502020204030204" pitchFamily="34" charset="0"/>
                <a:cs typeface="Calibri" panose="020F0502020204030204" pitchFamily="34" charset="0"/>
              </a:rPr>
              <a:t>, </a:t>
            </a:r>
            <a:r>
              <a:rPr lang="fr-CH" sz="2200" b="1" dirty="0" err="1">
                <a:solidFill>
                  <a:srgbClr val="002060"/>
                </a:solidFill>
                <a:latin typeface="Calibri" panose="020F0502020204030204" pitchFamily="34" charset="0"/>
                <a:cs typeface="Calibri" panose="020F0502020204030204" pitchFamily="34" charset="0"/>
              </a:rPr>
              <a:t>glucocorticoids</a:t>
            </a:r>
            <a:r>
              <a:rPr lang="fr-CH" sz="2200" b="1" dirty="0">
                <a:solidFill>
                  <a:srgbClr val="002060"/>
                </a:solidFill>
                <a:latin typeface="Calibri" panose="020F0502020204030204" pitchFamily="34" charset="0"/>
                <a:cs typeface="Calibri" panose="020F0502020204030204" pitchFamily="34" charset="0"/>
              </a:rPr>
              <a:t>, etc.).</a:t>
            </a:r>
          </a:p>
          <a:p>
            <a:pPr marL="342900" indent="-342900">
              <a:buFont typeface="Wingdings" pitchFamily="2" charset="2"/>
              <a:buChar char="ü"/>
            </a:pPr>
            <a:endParaRPr lang="fr-CH" sz="2200" dirty="0">
              <a:solidFill>
                <a:srgbClr val="002060"/>
              </a:solidFill>
              <a:latin typeface="Calibri" panose="020F0502020204030204" pitchFamily="34" charset="0"/>
              <a:cs typeface="Calibri" panose="020F0502020204030204" pitchFamily="34" charset="0"/>
            </a:endParaRPr>
          </a:p>
          <a:p>
            <a:pPr marL="342900" indent="-342900">
              <a:buFont typeface="Wingdings" pitchFamily="2" charset="2"/>
              <a:buChar char="ü"/>
            </a:pPr>
            <a:r>
              <a:rPr lang="fr-CH" sz="2200" b="1" dirty="0" err="1">
                <a:solidFill>
                  <a:srgbClr val="002060"/>
                </a:solidFill>
                <a:latin typeface="Calibri" panose="020F0502020204030204" pitchFamily="34" charset="0"/>
                <a:cs typeface="Calibri" panose="020F0502020204030204" pitchFamily="34" charset="0"/>
              </a:rPr>
              <a:t>Its</a:t>
            </a:r>
            <a:r>
              <a:rPr lang="fr-CH" sz="2200" b="1" dirty="0">
                <a:solidFill>
                  <a:srgbClr val="002060"/>
                </a:solidFill>
                <a:latin typeface="Calibri" panose="020F0502020204030204" pitchFamily="34" charset="0"/>
                <a:cs typeface="Calibri" panose="020F0502020204030204" pitchFamily="34" charset="0"/>
              </a:rPr>
              <a:t> protection </a:t>
            </a:r>
            <a:r>
              <a:rPr lang="fr-CH" sz="2200" b="1" dirty="0" err="1">
                <a:solidFill>
                  <a:srgbClr val="002060"/>
                </a:solidFill>
                <a:latin typeface="Calibri" panose="020F0502020204030204" pitchFamily="34" charset="0"/>
                <a:cs typeface="Calibri" panose="020F0502020204030204" pitchFamily="34" charset="0"/>
              </a:rPr>
              <a:t>is</a:t>
            </a:r>
            <a:r>
              <a:rPr lang="fr-CH" sz="2200" b="1" dirty="0">
                <a:solidFill>
                  <a:srgbClr val="002060"/>
                </a:solidFill>
                <a:latin typeface="Calibri" panose="020F0502020204030204" pitchFamily="34" charset="0"/>
                <a:cs typeface="Calibri" panose="020F0502020204030204" pitchFamily="34" charset="0"/>
              </a:rPr>
              <a:t> </a:t>
            </a:r>
            <a:r>
              <a:rPr lang="fr-CH" sz="2200" b="1" dirty="0" err="1">
                <a:solidFill>
                  <a:srgbClr val="002060"/>
                </a:solidFill>
                <a:latin typeface="Calibri" panose="020F0502020204030204" pitchFamily="34" charset="0"/>
                <a:cs typeface="Calibri" panose="020F0502020204030204" pitchFamily="34" charset="0"/>
              </a:rPr>
              <a:t>likely</a:t>
            </a:r>
            <a:r>
              <a:rPr lang="fr-CH" sz="2200" b="1" dirty="0">
                <a:solidFill>
                  <a:srgbClr val="002060"/>
                </a:solidFill>
                <a:latin typeface="Calibri" panose="020F0502020204030204" pitchFamily="34" charset="0"/>
                <a:cs typeface="Calibri" panose="020F0502020204030204" pitchFamily="34" charset="0"/>
              </a:rPr>
              <a:t> more durable.</a:t>
            </a:r>
          </a:p>
          <a:p>
            <a:pPr marL="342900" indent="-342900">
              <a:buFont typeface="Wingdings" pitchFamily="2" charset="2"/>
              <a:buChar char="ü"/>
            </a:pPr>
            <a:endParaRPr lang="fr-CH" sz="2200" dirty="0">
              <a:solidFill>
                <a:srgbClr val="002060"/>
              </a:solidFill>
              <a:latin typeface="Calibri" panose="020F0502020204030204" pitchFamily="34" charset="0"/>
              <a:cs typeface="Calibri" panose="020F0502020204030204" pitchFamily="34" charset="0"/>
            </a:endParaRPr>
          </a:p>
          <a:p>
            <a:pPr marL="342900" indent="-342900">
              <a:buFont typeface="Wingdings" pitchFamily="2" charset="2"/>
              <a:buChar char="ü"/>
            </a:pPr>
            <a:r>
              <a:rPr lang="fr-CH" sz="2200" b="1" dirty="0" err="1">
                <a:solidFill>
                  <a:srgbClr val="002060"/>
                </a:solidFill>
                <a:latin typeface="Calibri" panose="020F0502020204030204" pitchFamily="34" charset="0"/>
                <a:cs typeface="Calibri" panose="020F0502020204030204" pitchFamily="34" charset="0"/>
              </a:rPr>
              <a:t>Selection</a:t>
            </a:r>
            <a:r>
              <a:rPr lang="fr-CH" sz="2200" b="1" dirty="0">
                <a:solidFill>
                  <a:srgbClr val="002060"/>
                </a:solidFill>
                <a:latin typeface="Calibri" panose="020F0502020204030204" pitchFamily="34" charset="0"/>
                <a:cs typeface="Calibri" panose="020F0502020204030204" pitchFamily="34" charset="0"/>
              </a:rPr>
              <a:t> of the N74D </a:t>
            </a:r>
            <a:r>
              <a:rPr lang="fr-CH" sz="2200" b="1" dirty="0" err="1">
                <a:solidFill>
                  <a:srgbClr val="002060"/>
                </a:solidFill>
                <a:latin typeface="Calibri" panose="020F0502020204030204" pitchFamily="34" charset="0"/>
                <a:cs typeface="Calibri" panose="020F0502020204030204" pitchFamily="34" charset="0"/>
              </a:rPr>
              <a:t>resistance</a:t>
            </a:r>
            <a:r>
              <a:rPr lang="fr-CH" sz="2200" b="1" dirty="0">
                <a:solidFill>
                  <a:srgbClr val="002060"/>
                </a:solidFill>
                <a:latin typeface="Calibri" panose="020F0502020204030204" pitchFamily="34" charset="0"/>
                <a:cs typeface="Calibri" panose="020F0502020204030204" pitchFamily="34" charset="0"/>
              </a:rPr>
              <a:t> mutation at HIV </a:t>
            </a:r>
            <a:r>
              <a:rPr lang="fr-CH" sz="2200" b="1" dirty="0" err="1">
                <a:solidFill>
                  <a:srgbClr val="002060"/>
                </a:solidFill>
                <a:latin typeface="Calibri" panose="020F0502020204030204" pitchFamily="34" charset="0"/>
                <a:cs typeface="Calibri" panose="020F0502020204030204" pitchFamily="34" charset="0"/>
              </a:rPr>
              <a:t>diagnosis</a:t>
            </a:r>
            <a:r>
              <a:rPr lang="fr-CH" sz="2200" b="1" dirty="0">
                <a:solidFill>
                  <a:srgbClr val="002060"/>
                </a:solidFill>
                <a:latin typeface="Calibri" panose="020F0502020204030204" pitchFamily="34" charset="0"/>
                <a:cs typeface="Calibri" panose="020F0502020204030204" pitchFamily="34" charset="0"/>
              </a:rPr>
              <a:t> has been </a:t>
            </a:r>
            <a:r>
              <a:rPr lang="fr-CH" sz="2200" b="1" dirty="0" err="1">
                <a:solidFill>
                  <a:srgbClr val="002060"/>
                </a:solidFill>
                <a:latin typeface="Calibri" panose="020F0502020204030204" pitchFamily="34" charset="0"/>
                <a:cs typeface="Calibri" panose="020F0502020204030204" pitchFamily="34" charset="0"/>
              </a:rPr>
              <a:t>observed</a:t>
            </a:r>
            <a:r>
              <a:rPr lang="fr-CH" sz="2200" b="1" dirty="0">
                <a:solidFill>
                  <a:srgbClr val="002060"/>
                </a:solidFill>
                <a:latin typeface="Calibri" panose="020F0502020204030204" pitchFamily="34" charset="0"/>
                <a:cs typeface="Calibri" panose="020F0502020204030204" pitchFamily="34" charset="0"/>
              </a:rPr>
              <a:t> in cases of </a:t>
            </a:r>
            <a:r>
              <a:rPr lang="fr-CH" sz="2200" b="1" dirty="0" err="1">
                <a:solidFill>
                  <a:srgbClr val="002060"/>
                </a:solidFill>
                <a:latin typeface="Calibri" panose="020F0502020204030204" pitchFamily="34" charset="0"/>
                <a:cs typeface="Calibri" panose="020F0502020204030204" pitchFamily="34" charset="0"/>
              </a:rPr>
              <a:t>PrEP</a:t>
            </a:r>
            <a:r>
              <a:rPr lang="fr-CH" sz="2200" b="1" dirty="0">
                <a:solidFill>
                  <a:srgbClr val="002060"/>
                </a:solidFill>
                <a:latin typeface="Calibri" panose="020F0502020204030204" pitchFamily="34" charset="0"/>
                <a:cs typeface="Calibri" panose="020F0502020204030204" pitchFamily="34" charset="0"/>
              </a:rPr>
              <a:t> </a:t>
            </a:r>
            <a:r>
              <a:rPr lang="fr-CH" sz="2200" b="1" dirty="0" err="1">
                <a:solidFill>
                  <a:srgbClr val="002060"/>
                </a:solidFill>
                <a:latin typeface="Calibri" panose="020F0502020204030204" pitchFamily="34" charset="0"/>
                <a:cs typeface="Calibri" panose="020F0502020204030204" pitchFamily="34" charset="0"/>
              </a:rPr>
              <a:t>failure</a:t>
            </a:r>
            <a:r>
              <a:rPr lang="fr-CH" sz="2200" b="1" dirty="0">
                <a:solidFill>
                  <a:srgbClr val="002060"/>
                </a:solidFill>
                <a:latin typeface="Calibri" panose="020F0502020204030204" pitchFamily="34" charset="0"/>
                <a:cs typeface="Calibri" panose="020F0502020204030204" pitchFamily="34" charset="0"/>
              </a:rPr>
              <a:t>.</a:t>
            </a:r>
          </a:p>
          <a:p>
            <a:pPr marL="342900" indent="-342900">
              <a:buFont typeface="Wingdings" pitchFamily="2" charset="2"/>
              <a:buChar char="ü"/>
            </a:pPr>
            <a:endParaRPr lang="fr-CH" sz="2200" dirty="0">
              <a:solidFill>
                <a:srgbClr val="002060"/>
              </a:solidFill>
              <a:latin typeface="Calibri" panose="020F0502020204030204" pitchFamily="34" charset="0"/>
              <a:cs typeface="Calibri" panose="020F0502020204030204" pitchFamily="34" charset="0"/>
            </a:endParaRPr>
          </a:p>
          <a:p>
            <a:pPr marL="342900" indent="-342900">
              <a:buFont typeface="Wingdings" pitchFamily="2" charset="2"/>
              <a:buChar char="ü"/>
            </a:pPr>
            <a:r>
              <a:rPr lang="fr-CH" sz="2200" b="1" dirty="0">
                <a:solidFill>
                  <a:srgbClr val="002060"/>
                </a:solidFill>
                <a:latin typeface="Calibri" panose="020F0502020204030204" pitchFamily="34" charset="0"/>
                <a:cs typeface="Calibri" panose="020F0502020204030204" pitchFamily="34" charset="0"/>
              </a:rPr>
              <a:t>The vaccine </a:t>
            </a:r>
            <a:r>
              <a:rPr lang="fr-CH" sz="2200" b="1" dirty="0" err="1">
                <a:solidFill>
                  <a:srgbClr val="002060"/>
                </a:solidFill>
                <a:latin typeface="Calibri" panose="020F0502020204030204" pitchFamily="34" charset="0"/>
                <a:cs typeface="Calibri" panose="020F0502020204030204" pitchFamily="34" charset="0"/>
              </a:rPr>
              <a:t>likely</a:t>
            </a:r>
            <a:r>
              <a:rPr lang="fr-CH" sz="2200" b="1" dirty="0">
                <a:solidFill>
                  <a:srgbClr val="002060"/>
                </a:solidFill>
                <a:latin typeface="Calibri" panose="020F0502020204030204" pitchFamily="34" charset="0"/>
                <a:cs typeface="Calibri" panose="020F0502020204030204" pitchFamily="34" charset="0"/>
              </a:rPr>
              <a:t> has a </a:t>
            </a:r>
            <a:r>
              <a:rPr lang="fr-CH" sz="2200" b="1" dirty="0" err="1">
                <a:solidFill>
                  <a:srgbClr val="002060"/>
                </a:solidFill>
                <a:latin typeface="Calibri" panose="020F0502020204030204" pitchFamily="34" charset="0"/>
                <a:cs typeface="Calibri" panose="020F0502020204030204" pitchFamily="34" charset="0"/>
              </a:rPr>
              <a:t>broader</a:t>
            </a:r>
            <a:r>
              <a:rPr lang="fr-CH" sz="2200" b="1" dirty="0">
                <a:solidFill>
                  <a:srgbClr val="002060"/>
                </a:solidFill>
                <a:latin typeface="Calibri" panose="020F0502020204030204" pitchFamily="34" charset="0"/>
                <a:cs typeface="Calibri" panose="020F0502020204030204" pitchFamily="34" charset="0"/>
              </a:rPr>
              <a:t> and more lasting impact, </a:t>
            </a:r>
            <a:r>
              <a:rPr lang="fr-CH" sz="2200" b="1" dirty="0" err="1">
                <a:solidFill>
                  <a:srgbClr val="002060"/>
                </a:solidFill>
                <a:latin typeface="Calibri" panose="020F0502020204030204" pitchFamily="34" charset="0"/>
                <a:cs typeface="Calibri" panose="020F0502020204030204" pitchFamily="34" charset="0"/>
              </a:rPr>
              <a:t>reaching</a:t>
            </a:r>
            <a:r>
              <a:rPr lang="fr-CH" sz="2200" b="1" dirty="0">
                <a:solidFill>
                  <a:srgbClr val="002060"/>
                </a:solidFill>
                <a:latin typeface="Calibri" panose="020F0502020204030204" pitchFamily="34" charset="0"/>
                <a:cs typeface="Calibri" panose="020F0502020204030204" pitchFamily="34" charset="0"/>
              </a:rPr>
              <a:t> diverse populations.</a:t>
            </a:r>
          </a:p>
          <a:p>
            <a:pPr marL="342900" indent="-342900">
              <a:buFont typeface="Wingdings" pitchFamily="2" charset="2"/>
              <a:buChar char="ü"/>
            </a:pPr>
            <a:endParaRPr lang="fr-CH" sz="2000" dirty="0">
              <a:solidFill>
                <a:srgbClr val="002060"/>
              </a:solidFill>
              <a:latin typeface="Calibri" panose="020F0502020204030204" pitchFamily="34" charset="0"/>
              <a:cs typeface="Calibri" panose="020F0502020204030204" pitchFamily="34" charset="0"/>
            </a:endParaRPr>
          </a:p>
        </p:txBody>
      </p:sp>
      <p:grpSp>
        <p:nvGrpSpPr>
          <p:cNvPr id="10" name="Grupo 34">
            <a:extLst>
              <a:ext uri="{FF2B5EF4-FFF2-40B4-BE49-F238E27FC236}">
                <a16:creationId xmlns:a16="http://schemas.microsoft.com/office/drawing/2014/main" id="{4BBBF579-585E-B1FF-8529-9C566D3F3691}"/>
              </a:ext>
            </a:extLst>
          </p:cNvPr>
          <p:cNvGrpSpPr/>
          <p:nvPr/>
        </p:nvGrpSpPr>
        <p:grpSpPr>
          <a:xfrm>
            <a:off x="0" y="0"/>
            <a:ext cx="12192000" cy="200515"/>
            <a:chOff x="0" y="0"/>
            <a:chExt cx="12192000" cy="200515"/>
          </a:xfrm>
        </p:grpSpPr>
        <p:sp>
          <p:nvSpPr>
            <p:cNvPr id="15" name="Rectángulo 35">
              <a:extLst>
                <a:ext uri="{FF2B5EF4-FFF2-40B4-BE49-F238E27FC236}">
                  <a16:creationId xmlns:a16="http://schemas.microsoft.com/office/drawing/2014/main" id="{BC4F1AB9-7747-666D-F81D-F9DAEEBA3426}"/>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6" name="Rectángulo 36">
              <a:extLst>
                <a:ext uri="{FF2B5EF4-FFF2-40B4-BE49-F238E27FC236}">
                  <a16:creationId xmlns:a16="http://schemas.microsoft.com/office/drawing/2014/main" id="{76CDFCE8-0095-1E62-143B-A0169713EB80}"/>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8" name="Rectángulo 37">
              <a:extLst>
                <a:ext uri="{FF2B5EF4-FFF2-40B4-BE49-F238E27FC236}">
                  <a16:creationId xmlns:a16="http://schemas.microsoft.com/office/drawing/2014/main" id="{297C1C0F-2C4D-6B74-1C17-FC799C42195F}"/>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0" name="Rectángulo 38">
              <a:extLst>
                <a:ext uri="{FF2B5EF4-FFF2-40B4-BE49-F238E27FC236}">
                  <a16:creationId xmlns:a16="http://schemas.microsoft.com/office/drawing/2014/main" id="{7A215CB0-7732-7674-0A36-7089728EA6E4}"/>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1" name="Rectángulo 39">
              <a:extLst>
                <a:ext uri="{FF2B5EF4-FFF2-40B4-BE49-F238E27FC236}">
                  <a16:creationId xmlns:a16="http://schemas.microsoft.com/office/drawing/2014/main" id="{136FDBAF-A57F-DE07-9F66-CCCC0551AE36}"/>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2" name="Rectángulo 40">
              <a:extLst>
                <a:ext uri="{FF2B5EF4-FFF2-40B4-BE49-F238E27FC236}">
                  <a16:creationId xmlns:a16="http://schemas.microsoft.com/office/drawing/2014/main" id="{D9BCC655-C5B4-3B27-9B84-97AAEC76A81E}"/>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grpSp>
      <p:pic>
        <p:nvPicPr>
          <p:cNvPr id="4" name="Picture 2">
            <a:extLst>
              <a:ext uri="{FF2B5EF4-FFF2-40B4-BE49-F238E27FC236}">
                <a16:creationId xmlns:a16="http://schemas.microsoft.com/office/drawing/2014/main" id="{62B9396A-4AB4-B5EE-1E6F-D95609324DB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60511" y="398833"/>
            <a:ext cx="1246032" cy="928562"/>
          </a:xfrm>
          <a:prstGeom prst="rect">
            <a:avLst/>
          </a:prstGeom>
        </p:spPr>
      </p:pic>
      <p:sp>
        <p:nvSpPr>
          <p:cNvPr id="5" name="Rectangle 4">
            <a:extLst>
              <a:ext uri="{FF2B5EF4-FFF2-40B4-BE49-F238E27FC236}">
                <a16:creationId xmlns:a16="http://schemas.microsoft.com/office/drawing/2014/main" id="{4B5029A3-66B2-5214-AFBE-F40724353A83}"/>
              </a:ext>
            </a:extLst>
          </p:cNvPr>
          <p:cNvSpPr/>
          <p:nvPr/>
        </p:nvSpPr>
        <p:spPr>
          <a:xfrm>
            <a:off x="189825" y="477672"/>
            <a:ext cx="2567933" cy="1210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fr-FR" dirty="0"/>
          </a:p>
        </p:txBody>
      </p:sp>
    </p:spTree>
    <p:extLst>
      <p:ext uri="{BB962C8B-B14F-4D97-AF65-F5344CB8AC3E}">
        <p14:creationId xmlns:p14="http://schemas.microsoft.com/office/powerpoint/2010/main" val="1547177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AD5ED-7CDF-E8DB-49AB-B11C990536F1}"/>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2980150-DC14-8A58-69C4-A683D440F247}"/>
              </a:ext>
            </a:extLst>
          </p:cNvPr>
          <p:cNvSpPr txBox="1">
            <a:spLocks/>
          </p:cNvSpPr>
          <p:nvPr/>
        </p:nvSpPr>
        <p:spPr>
          <a:xfrm>
            <a:off x="193895" y="1832920"/>
            <a:ext cx="7632700" cy="668658"/>
          </a:xfrm>
          <a:prstGeom prst="rect">
            <a:avLst/>
          </a:prstGeom>
        </p:spPr>
        <p:txBody>
          <a:bodyPr>
            <a:normAutofit lnSpcReduction="10000"/>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endParaRPr lang="en-GB" dirty="0">
              <a:solidFill>
                <a:srgbClr val="CC0022"/>
              </a:solidFill>
            </a:endParaRPr>
          </a:p>
        </p:txBody>
      </p:sp>
      <p:sp>
        <p:nvSpPr>
          <p:cNvPr id="6" name="CuadroTexto 5">
            <a:extLst>
              <a:ext uri="{FF2B5EF4-FFF2-40B4-BE49-F238E27FC236}">
                <a16:creationId xmlns:a16="http://schemas.microsoft.com/office/drawing/2014/main" id="{84EF095D-00FB-4579-D480-C3FC02AA786F}"/>
              </a:ext>
            </a:extLst>
          </p:cNvPr>
          <p:cNvSpPr txBox="1"/>
          <p:nvPr/>
        </p:nvSpPr>
        <p:spPr>
          <a:xfrm>
            <a:off x="442913" y="1691581"/>
            <a:ext cx="9825926" cy="4001095"/>
          </a:xfrm>
          <a:prstGeom prst="rect">
            <a:avLst/>
          </a:prstGeom>
          <a:noFill/>
        </p:spPr>
        <p:txBody>
          <a:bodyPr wrap="square" rtlCol="0">
            <a:spAutoFit/>
          </a:bodyPr>
          <a:lstStyle/>
          <a:p>
            <a:r>
              <a:rPr lang="en-GB" sz="3200" b="1" dirty="0">
                <a:solidFill>
                  <a:schemeClr val="tx1">
                    <a:lumMod val="50000"/>
                    <a:lumOff val="50000"/>
                  </a:schemeClr>
                </a:solidFill>
                <a:latin typeface="Calibri" panose="020F0502020204030204" pitchFamily="34" charset="0"/>
                <a:cs typeface="Calibri" panose="020F0502020204030204" pitchFamily="34" charset="0"/>
              </a:rPr>
              <a:t>From track A to track D: a personalized pathway!</a:t>
            </a:r>
          </a:p>
          <a:p>
            <a:endParaRPr lang="en-GB" sz="3200" dirty="0">
              <a:latin typeface="Calibri" panose="020F0502020204030204" pitchFamily="34" charset="0"/>
              <a:cs typeface="Calibri" panose="020F0502020204030204" pitchFamily="34" charset="0"/>
            </a:endParaRP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Cure and Prevention – HIV in the corner</a:t>
            </a: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ART strategies</a:t>
            </a:r>
          </a:p>
          <a:p>
            <a:pPr marL="457200" indent="-457200">
              <a:spcBef>
                <a:spcPts val="1200"/>
              </a:spcBef>
              <a:buFont typeface="+mj-lt"/>
              <a:buAutoNum type="arabicPeriod"/>
            </a:pPr>
            <a:r>
              <a:rPr lang="en-GB" sz="2800" dirty="0">
                <a:latin typeface="Calibri" panose="020F0502020204030204" pitchFamily="34" charset="0"/>
                <a:cs typeface="Calibri" panose="020F0502020204030204" pitchFamily="34" charset="0"/>
              </a:rPr>
              <a:t>Co-morbidities</a:t>
            </a:r>
          </a:p>
          <a:p>
            <a:pPr marL="457200" indent="-457200">
              <a:spcBef>
                <a:spcPts val="1200"/>
              </a:spcBef>
              <a:buFont typeface="+mj-lt"/>
              <a:buAutoNum type="arabicPeriod"/>
            </a:pPr>
            <a:r>
              <a:rPr lang="en-GB" sz="2800" dirty="0">
                <a:latin typeface="Calibri" panose="020F0502020204030204" pitchFamily="34" charset="0"/>
                <a:cs typeface="Calibri" panose="020F0502020204030204" pitchFamily="34" charset="0"/>
              </a:rPr>
              <a:t>Guidelines and implementation science</a:t>
            </a:r>
          </a:p>
          <a:p>
            <a:pPr marL="457200" indent="-457200">
              <a:spcBef>
                <a:spcPts val="1200"/>
              </a:spcBef>
              <a:buFont typeface="+mj-lt"/>
              <a:buAutoNum type="arabicPeriod"/>
            </a:pPr>
            <a:r>
              <a:rPr lang="en-GB" sz="2800" dirty="0">
                <a:latin typeface="Calibri" panose="020F0502020204030204" pitchFamily="34" charset="0"/>
                <a:cs typeface="Calibri" panose="020F0502020204030204" pitchFamily="34" charset="0"/>
              </a:rPr>
              <a:t>Conclusions and Take-home messages</a:t>
            </a:r>
          </a:p>
        </p:txBody>
      </p:sp>
      <p:sp>
        <p:nvSpPr>
          <p:cNvPr id="15" name="Rectangle 1">
            <a:extLst>
              <a:ext uri="{FF2B5EF4-FFF2-40B4-BE49-F238E27FC236}">
                <a16:creationId xmlns:a16="http://schemas.microsoft.com/office/drawing/2014/main" id="{315A4E13-C9E0-74BE-F91D-D91E62B2B7AE}"/>
              </a:ext>
            </a:extLst>
          </p:cNvPr>
          <p:cNvSpPr/>
          <p:nvPr/>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BE1CE06A-804E-F737-84B0-0D9A4D462911}"/>
              </a:ext>
            </a:extLst>
          </p:cNvPr>
          <p:cNvSpPr txBox="1">
            <a:spLocks/>
          </p:cNvSpPr>
          <p:nvPr/>
        </p:nvSpPr>
        <p:spPr>
          <a:xfrm>
            <a:off x="442913" y="706464"/>
            <a:ext cx="8891914" cy="1223964"/>
          </a:xfrm>
          <a:prstGeom prst="rect">
            <a:avLst/>
          </a:prstGeom>
        </p:spPr>
        <p:txBody>
          <a:bodyPr lIns="0" tIns="0" rIns="0" bIns="0" anchor="t"/>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r>
              <a:rPr lang="pt-BR" sz="4000" dirty="0" err="1">
                <a:solidFill>
                  <a:srgbClr val="CC0022"/>
                </a:solidFill>
                <a:latin typeface="Calibri" panose="020F0502020204030204" pitchFamily="34" charset="0"/>
                <a:cs typeface="Calibri" panose="020F0502020204030204" pitchFamily="34" charset="0"/>
              </a:rPr>
              <a:t>Content</a:t>
            </a:r>
            <a:endParaRPr lang="en-GB" sz="4800" dirty="0">
              <a:solidFill>
                <a:srgbClr val="CC0022"/>
              </a:solidFill>
              <a:latin typeface="Calibri" panose="020F0502020204030204" pitchFamily="34" charset="0"/>
              <a:cs typeface="Calibri" panose="020F0502020204030204" pitchFamily="34" charset="0"/>
            </a:endParaRPr>
          </a:p>
        </p:txBody>
      </p:sp>
      <p:sp>
        <p:nvSpPr>
          <p:cNvPr id="19" name="TextBox 8">
            <a:extLst>
              <a:ext uri="{FF2B5EF4-FFF2-40B4-BE49-F238E27FC236}">
                <a16:creationId xmlns:a16="http://schemas.microsoft.com/office/drawing/2014/main" id="{3073E02F-FA20-0F2E-7AE4-A189E6A8FB4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grpSp>
        <p:nvGrpSpPr>
          <p:cNvPr id="28" name="Grupo 27">
            <a:extLst>
              <a:ext uri="{FF2B5EF4-FFF2-40B4-BE49-F238E27FC236}">
                <a16:creationId xmlns:a16="http://schemas.microsoft.com/office/drawing/2014/main" id="{70806FA6-2B55-ED15-A8AC-E4062424DFD2}"/>
              </a:ext>
            </a:extLst>
          </p:cNvPr>
          <p:cNvGrpSpPr/>
          <p:nvPr/>
        </p:nvGrpSpPr>
        <p:grpSpPr>
          <a:xfrm>
            <a:off x="0" y="0"/>
            <a:ext cx="12192000" cy="6632575"/>
            <a:chOff x="0" y="0"/>
            <a:chExt cx="12192000" cy="6632575"/>
          </a:xfrm>
        </p:grpSpPr>
        <p:sp>
          <p:nvSpPr>
            <p:cNvPr id="16" name="TextBox 14">
              <a:extLst>
                <a:ext uri="{FF2B5EF4-FFF2-40B4-BE49-F238E27FC236}">
                  <a16:creationId xmlns:a16="http://schemas.microsoft.com/office/drawing/2014/main" id="{E96D8C81-E5CD-60C6-B6E7-C56B2DD09075}"/>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extBox 6">
              <a:extLst>
                <a:ext uri="{FF2B5EF4-FFF2-40B4-BE49-F238E27FC236}">
                  <a16:creationId xmlns:a16="http://schemas.microsoft.com/office/drawing/2014/main" id="{935C88A7-47E4-154D-5E63-ECCE62170848}"/>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20" name="Picture 2">
              <a:extLst>
                <a:ext uri="{FF2B5EF4-FFF2-40B4-BE49-F238E27FC236}">
                  <a16:creationId xmlns:a16="http://schemas.microsoft.com/office/drawing/2014/main" id="{4B7A2DFF-A24A-E3FB-50EF-F51E09DCD74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grpSp>
          <p:nvGrpSpPr>
            <p:cNvPr id="21" name="Grupo 20">
              <a:extLst>
                <a:ext uri="{FF2B5EF4-FFF2-40B4-BE49-F238E27FC236}">
                  <a16:creationId xmlns:a16="http://schemas.microsoft.com/office/drawing/2014/main" id="{19522FEA-5AAD-6BB2-AB19-1AA4D6231723}"/>
                </a:ext>
              </a:extLst>
            </p:cNvPr>
            <p:cNvGrpSpPr/>
            <p:nvPr/>
          </p:nvGrpSpPr>
          <p:grpSpPr>
            <a:xfrm>
              <a:off x="0" y="0"/>
              <a:ext cx="12192000" cy="200515"/>
              <a:chOff x="0" y="0"/>
              <a:chExt cx="12192000" cy="200515"/>
            </a:xfrm>
          </p:grpSpPr>
          <p:sp>
            <p:nvSpPr>
              <p:cNvPr id="22" name="Rectángulo 21">
                <a:extLst>
                  <a:ext uri="{FF2B5EF4-FFF2-40B4-BE49-F238E27FC236}">
                    <a16:creationId xmlns:a16="http://schemas.microsoft.com/office/drawing/2014/main" id="{95BF0222-F0EA-66AD-FC4B-2B6ADED3B1E3}"/>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3" name="Rectángulo 22">
                <a:extLst>
                  <a:ext uri="{FF2B5EF4-FFF2-40B4-BE49-F238E27FC236}">
                    <a16:creationId xmlns:a16="http://schemas.microsoft.com/office/drawing/2014/main" id="{A6B1A1F4-0AC9-DE29-75A6-1D8EDF76DC47}"/>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4" name="Rectángulo 23">
                <a:extLst>
                  <a:ext uri="{FF2B5EF4-FFF2-40B4-BE49-F238E27FC236}">
                    <a16:creationId xmlns:a16="http://schemas.microsoft.com/office/drawing/2014/main" id="{6897C710-B4F5-8A31-5097-D0CE998F0432}"/>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5" name="Rectángulo 24">
                <a:extLst>
                  <a:ext uri="{FF2B5EF4-FFF2-40B4-BE49-F238E27FC236}">
                    <a16:creationId xmlns:a16="http://schemas.microsoft.com/office/drawing/2014/main" id="{BB22E84E-496D-BF0B-DAA7-0370380C170A}"/>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6" name="Rectángulo 25">
                <a:extLst>
                  <a:ext uri="{FF2B5EF4-FFF2-40B4-BE49-F238E27FC236}">
                    <a16:creationId xmlns:a16="http://schemas.microsoft.com/office/drawing/2014/main" id="{DAE9A82A-AF5D-2B3F-884A-22352F19DEAF}"/>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7" name="Rectángulo 26">
                <a:extLst>
                  <a:ext uri="{FF2B5EF4-FFF2-40B4-BE49-F238E27FC236}">
                    <a16:creationId xmlns:a16="http://schemas.microsoft.com/office/drawing/2014/main" id="{E9258E07-1587-BFE6-7BAD-16DE39B2174F}"/>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grpSp>
    </p:spTree>
    <p:extLst>
      <p:ext uri="{BB962C8B-B14F-4D97-AF65-F5344CB8AC3E}">
        <p14:creationId xmlns:p14="http://schemas.microsoft.com/office/powerpoint/2010/main" val="3916767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6DB72-2FED-88B5-B171-8E237EC5E19A}"/>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E38963C5-4C86-568E-085E-47AAC706F609}"/>
              </a:ext>
            </a:extLst>
          </p:cNvPr>
          <p:cNvPicPr/>
          <p:nvPr/>
        </p:nvPicPr>
        <p:blipFill>
          <a:blip r:embed="rId3" cstate="print">
            <a:extLst>
              <a:ext uri="{28A0092B-C50C-407E-A947-70E740481C1C}">
                <a14:useLocalDpi xmlns:a14="http://schemas.microsoft.com/office/drawing/2010/main"/>
              </a:ext>
            </a:extLst>
          </a:blip>
          <a:stretch>
            <a:fillRect/>
          </a:stretch>
        </p:blipFill>
        <p:spPr>
          <a:xfrm>
            <a:off x="10169692" y="434323"/>
            <a:ext cx="1838646" cy="562757"/>
          </a:xfrm>
          <a:prstGeom prst="rect">
            <a:avLst/>
          </a:prstGeom>
        </p:spPr>
      </p:pic>
      <p:sp>
        <p:nvSpPr>
          <p:cNvPr id="3" name="object 3">
            <a:extLst>
              <a:ext uri="{FF2B5EF4-FFF2-40B4-BE49-F238E27FC236}">
                <a16:creationId xmlns:a16="http://schemas.microsoft.com/office/drawing/2014/main" id="{974A5E8C-4924-6743-DE5C-7B7CEACE18CC}"/>
              </a:ext>
            </a:extLst>
          </p:cNvPr>
          <p:cNvSpPr txBox="1">
            <a:spLocks noGrp="1"/>
          </p:cNvSpPr>
          <p:nvPr>
            <p:ph type="title"/>
          </p:nvPr>
        </p:nvSpPr>
        <p:spPr>
          <a:xfrm>
            <a:off x="3300245" y="1230889"/>
            <a:ext cx="7804150" cy="1494640"/>
          </a:xfrm>
          <a:prstGeom prst="rect">
            <a:avLst/>
          </a:prstGeom>
        </p:spPr>
        <p:txBody>
          <a:bodyPr vert="horz" wrap="square" lIns="0" tIns="17145" rIns="0" bIns="0" rtlCol="0">
            <a:spAutoFit/>
          </a:bodyPr>
          <a:lstStyle/>
          <a:p>
            <a:pPr marL="12700" algn="ctr">
              <a:lnSpc>
                <a:spcPct val="100000"/>
              </a:lnSpc>
              <a:spcBef>
                <a:spcPts val="135"/>
              </a:spcBef>
            </a:pPr>
            <a:r>
              <a:rPr sz="3200" spc="-20" dirty="0">
                <a:latin typeface="Calibri" panose="020F0502020204030204" pitchFamily="34" charset="0"/>
                <a:ea typeface="Verdana" panose="020B0604030504040204" pitchFamily="34" charset="0"/>
                <a:cs typeface="Calibri" panose="020F0502020204030204" pitchFamily="34" charset="0"/>
              </a:rPr>
              <a:t>What’s</a:t>
            </a:r>
            <a:r>
              <a:rPr sz="3200" spc="-204" dirty="0">
                <a:latin typeface="Calibri" panose="020F0502020204030204" pitchFamily="34" charset="0"/>
                <a:ea typeface="Verdana" panose="020B0604030504040204" pitchFamily="34" charset="0"/>
                <a:cs typeface="Calibri" panose="020F0502020204030204" pitchFamily="34" charset="0"/>
              </a:rPr>
              <a:t> </a:t>
            </a:r>
            <a:r>
              <a:rPr sz="3200" dirty="0">
                <a:latin typeface="Calibri" panose="020F0502020204030204" pitchFamily="34" charset="0"/>
                <a:ea typeface="Verdana" panose="020B0604030504040204" pitchFamily="34" charset="0"/>
                <a:cs typeface="Calibri" panose="020F0502020204030204" pitchFamily="34" charset="0"/>
              </a:rPr>
              <a:t>new</a:t>
            </a:r>
            <a:r>
              <a:rPr sz="3200" spc="-204" dirty="0">
                <a:latin typeface="Calibri" panose="020F0502020204030204" pitchFamily="34" charset="0"/>
                <a:ea typeface="Verdana" panose="020B0604030504040204" pitchFamily="34" charset="0"/>
                <a:cs typeface="Calibri" panose="020F0502020204030204" pitchFamily="34" charset="0"/>
              </a:rPr>
              <a:t> </a:t>
            </a:r>
            <a:r>
              <a:rPr sz="3200" dirty="0">
                <a:latin typeface="Calibri" panose="020F0502020204030204" pitchFamily="34" charset="0"/>
                <a:ea typeface="Verdana" panose="020B0604030504040204" pitchFamily="34" charset="0"/>
                <a:cs typeface="Calibri" panose="020F0502020204030204" pitchFamily="34" charset="0"/>
              </a:rPr>
              <a:t>in</a:t>
            </a:r>
            <a:r>
              <a:rPr sz="3200" spc="-200" dirty="0">
                <a:latin typeface="Calibri" panose="020F0502020204030204" pitchFamily="34" charset="0"/>
                <a:ea typeface="Verdana" panose="020B0604030504040204" pitchFamily="34" charset="0"/>
                <a:cs typeface="Calibri" panose="020F0502020204030204" pitchFamily="34" charset="0"/>
              </a:rPr>
              <a:t> </a:t>
            </a:r>
            <a:r>
              <a:rPr sz="3200" dirty="0">
                <a:latin typeface="Calibri" panose="020F0502020204030204" pitchFamily="34" charset="0"/>
                <a:ea typeface="Verdana" panose="020B0604030504040204" pitchFamily="34" charset="0"/>
                <a:cs typeface="Calibri" panose="020F0502020204030204" pitchFamily="34" charset="0"/>
              </a:rPr>
              <a:t>WHO</a:t>
            </a:r>
            <a:r>
              <a:rPr sz="3200" spc="-200" dirty="0">
                <a:latin typeface="Calibri" panose="020F0502020204030204" pitchFamily="34" charset="0"/>
                <a:ea typeface="Verdana" panose="020B0604030504040204" pitchFamily="34" charset="0"/>
                <a:cs typeface="Calibri" panose="020F0502020204030204" pitchFamily="34" charset="0"/>
              </a:rPr>
              <a:t> </a:t>
            </a:r>
            <a:r>
              <a:rPr sz="3200" spc="-45" dirty="0">
                <a:latin typeface="Calibri" panose="020F0502020204030204" pitchFamily="34" charset="0"/>
                <a:ea typeface="Verdana" panose="020B0604030504040204" pitchFamily="34" charset="0"/>
                <a:cs typeface="Calibri" panose="020F0502020204030204" pitchFamily="34" charset="0"/>
              </a:rPr>
              <a:t>guidelines:</a:t>
            </a:r>
            <a:r>
              <a:rPr lang="fr-CH" sz="3200" spc="-45" dirty="0">
                <a:latin typeface="Calibri" panose="020F0502020204030204" pitchFamily="34" charset="0"/>
                <a:ea typeface="Verdana" panose="020B0604030504040204" pitchFamily="34" charset="0"/>
                <a:cs typeface="Calibri" panose="020F0502020204030204" pitchFamily="34" charset="0"/>
              </a:rPr>
              <a:t> </a:t>
            </a:r>
            <a:r>
              <a:rPr lang="fr-CH" sz="3200" spc="-45" dirty="0" err="1">
                <a:latin typeface="Calibri" panose="020F0502020204030204" pitchFamily="34" charset="0"/>
                <a:ea typeface="Verdana" panose="020B0604030504040204" pitchFamily="34" charset="0"/>
                <a:cs typeface="Calibri" panose="020F0502020204030204" pitchFamily="34" charset="0"/>
              </a:rPr>
              <a:t>advancing</a:t>
            </a:r>
            <a:r>
              <a:rPr lang="fr-CH" sz="3200" spc="-45" dirty="0">
                <a:latin typeface="Calibri" panose="020F0502020204030204" pitchFamily="34" charset="0"/>
                <a:ea typeface="Verdana" panose="020B0604030504040204" pitchFamily="34" charset="0"/>
                <a:cs typeface="Calibri" panose="020F0502020204030204" pitchFamily="34" charset="0"/>
              </a:rPr>
              <a:t> </a:t>
            </a:r>
            <a:r>
              <a:rPr lang="fr-CH" sz="3200" spc="-45" dirty="0" err="1">
                <a:latin typeface="Calibri" panose="020F0502020204030204" pitchFamily="34" charset="0"/>
                <a:ea typeface="Verdana" panose="020B0604030504040204" pitchFamily="34" charset="0"/>
                <a:cs typeface="Calibri" panose="020F0502020204030204" pitchFamily="34" charset="0"/>
              </a:rPr>
              <a:t>prevention</a:t>
            </a:r>
            <a:r>
              <a:rPr lang="fr-CH" sz="3200" spc="-45" dirty="0">
                <a:latin typeface="Calibri" panose="020F0502020204030204" pitchFamily="34" charset="0"/>
                <a:ea typeface="Verdana" panose="020B0604030504040204" pitchFamily="34" charset="0"/>
                <a:cs typeface="Calibri" panose="020F0502020204030204" pitchFamily="34" charset="0"/>
              </a:rPr>
              <a:t>, </a:t>
            </a:r>
            <a:r>
              <a:rPr lang="fr-CH" sz="3200" spc="-45" dirty="0" err="1">
                <a:latin typeface="Calibri" panose="020F0502020204030204" pitchFamily="34" charset="0"/>
                <a:ea typeface="Verdana" panose="020B0604030504040204" pitchFamily="34" charset="0"/>
                <a:cs typeface="Calibri" panose="020F0502020204030204" pitchFamily="34" charset="0"/>
              </a:rPr>
              <a:t>testing</a:t>
            </a:r>
            <a:r>
              <a:rPr lang="fr-CH" sz="3200" spc="-45" dirty="0">
                <a:latin typeface="Calibri" panose="020F0502020204030204" pitchFamily="34" charset="0"/>
                <a:ea typeface="Verdana" panose="020B0604030504040204" pitchFamily="34" charset="0"/>
                <a:cs typeface="Calibri" panose="020F0502020204030204" pitchFamily="34" charset="0"/>
              </a:rPr>
              <a:t> and </a:t>
            </a:r>
            <a:r>
              <a:rPr lang="fr-CH" sz="3200" spc="-45" dirty="0" err="1">
                <a:latin typeface="Calibri" panose="020F0502020204030204" pitchFamily="34" charset="0"/>
                <a:ea typeface="Verdana" panose="020B0604030504040204" pitchFamily="34" charset="0"/>
                <a:cs typeface="Calibri" panose="020F0502020204030204" pitchFamily="34" charset="0"/>
              </a:rPr>
              <a:t>treatment</a:t>
            </a:r>
            <a:r>
              <a:rPr lang="fr-CH" sz="3200" spc="-45" dirty="0">
                <a:latin typeface="Calibri" panose="020F0502020204030204" pitchFamily="34" charset="0"/>
                <a:ea typeface="Verdana" panose="020B0604030504040204" pitchFamily="34" charset="0"/>
                <a:cs typeface="Calibri" panose="020F0502020204030204" pitchFamily="34" charset="0"/>
              </a:rPr>
              <a:t> for impact and </a:t>
            </a:r>
            <a:r>
              <a:rPr lang="fr-CH" sz="3200" spc="-45" dirty="0" err="1">
                <a:latin typeface="Calibri" panose="020F0502020204030204" pitchFamily="34" charset="0"/>
                <a:ea typeface="Verdana" panose="020B0604030504040204" pitchFamily="34" charset="0"/>
                <a:cs typeface="Calibri" panose="020F0502020204030204" pitchFamily="34" charset="0"/>
              </a:rPr>
              <a:t>sustainability</a:t>
            </a:r>
            <a:endParaRPr sz="3200" dirty="0">
              <a:latin typeface="Calibri" panose="020F0502020204030204" pitchFamily="34" charset="0"/>
              <a:ea typeface="Verdana" panose="020B0604030504040204" pitchFamily="34" charset="0"/>
              <a:cs typeface="Calibri" panose="020F0502020204030204" pitchFamily="34" charset="0"/>
            </a:endParaRPr>
          </a:p>
        </p:txBody>
      </p:sp>
      <p:grpSp>
        <p:nvGrpSpPr>
          <p:cNvPr id="4" name="object 4">
            <a:extLst>
              <a:ext uri="{FF2B5EF4-FFF2-40B4-BE49-F238E27FC236}">
                <a16:creationId xmlns:a16="http://schemas.microsoft.com/office/drawing/2014/main" id="{39966C92-1B8C-BD7C-2D3B-76ADDDEC4852}"/>
              </a:ext>
            </a:extLst>
          </p:cNvPr>
          <p:cNvGrpSpPr/>
          <p:nvPr/>
        </p:nvGrpSpPr>
        <p:grpSpPr>
          <a:xfrm>
            <a:off x="390310" y="1663499"/>
            <a:ext cx="11348335" cy="4600823"/>
            <a:chOff x="453354" y="1807939"/>
            <a:chExt cx="11348335" cy="4600823"/>
          </a:xfrm>
        </p:grpSpPr>
        <p:pic>
          <p:nvPicPr>
            <p:cNvPr id="5" name="object 5">
              <a:extLst>
                <a:ext uri="{FF2B5EF4-FFF2-40B4-BE49-F238E27FC236}">
                  <a16:creationId xmlns:a16="http://schemas.microsoft.com/office/drawing/2014/main" id="{139CABE6-17C2-23F7-8773-930B68C5783F}"/>
                </a:ext>
              </a:extLst>
            </p:cNvPr>
            <p:cNvPicPr/>
            <p:nvPr/>
          </p:nvPicPr>
          <p:blipFill>
            <a:blip r:embed="rId4" cstate="print">
              <a:extLst>
                <a:ext uri="{28A0092B-C50C-407E-A947-70E740481C1C}">
                  <a14:useLocalDpi xmlns:a14="http://schemas.microsoft.com/office/drawing/2010/main"/>
                </a:ext>
              </a:extLst>
            </a:blip>
            <a:stretch>
              <a:fillRect/>
            </a:stretch>
          </p:blipFill>
          <p:spPr>
            <a:xfrm>
              <a:off x="453354" y="1807939"/>
              <a:ext cx="2489368" cy="4340999"/>
            </a:xfrm>
            <a:prstGeom prst="rect">
              <a:avLst/>
            </a:prstGeom>
          </p:spPr>
        </p:pic>
        <p:pic>
          <p:nvPicPr>
            <p:cNvPr id="6" name="object 6">
              <a:extLst>
                <a:ext uri="{FF2B5EF4-FFF2-40B4-BE49-F238E27FC236}">
                  <a16:creationId xmlns:a16="http://schemas.microsoft.com/office/drawing/2014/main" id="{6E28FB71-793D-8A7F-481F-4CF53E69DD9F}"/>
                </a:ext>
              </a:extLst>
            </p:cNvPr>
            <p:cNvPicPr/>
            <p:nvPr/>
          </p:nvPicPr>
          <p:blipFill>
            <a:blip r:embed="rId5" cstate="print">
              <a:extLst>
                <a:ext uri="{28A0092B-C50C-407E-A947-70E740481C1C}">
                  <a14:useLocalDpi xmlns:a14="http://schemas.microsoft.com/office/drawing/2010/main"/>
                </a:ext>
              </a:extLst>
            </a:blip>
            <a:stretch>
              <a:fillRect/>
            </a:stretch>
          </p:blipFill>
          <p:spPr>
            <a:xfrm>
              <a:off x="6381956" y="3024002"/>
              <a:ext cx="5419733" cy="3384760"/>
            </a:xfrm>
            <a:prstGeom prst="rect">
              <a:avLst/>
            </a:prstGeom>
          </p:spPr>
        </p:pic>
      </p:grpSp>
      <p:sp>
        <p:nvSpPr>
          <p:cNvPr id="10" name="object 10">
            <a:extLst>
              <a:ext uri="{FF2B5EF4-FFF2-40B4-BE49-F238E27FC236}">
                <a16:creationId xmlns:a16="http://schemas.microsoft.com/office/drawing/2014/main" id="{BEFD04C4-571C-7886-9303-E1747D03F67B}"/>
              </a:ext>
            </a:extLst>
          </p:cNvPr>
          <p:cNvSpPr txBox="1"/>
          <p:nvPr/>
        </p:nvSpPr>
        <p:spPr>
          <a:xfrm>
            <a:off x="390310" y="1293181"/>
            <a:ext cx="930275" cy="234872"/>
          </a:xfrm>
          <a:prstGeom prst="rect">
            <a:avLst/>
          </a:prstGeom>
          <a:solidFill>
            <a:srgbClr val="000000"/>
          </a:solidFill>
        </p:spPr>
        <p:txBody>
          <a:bodyPr vert="horz" wrap="square" lIns="0" tIns="0" rIns="0" bIns="0" rtlCol="0">
            <a:spAutoFit/>
          </a:bodyPr>
          <a:lstStyle/>
          <a:p>
            <a:pPr marL="44450">
              <a:lnSpc>
                <a:spcPts val="2039"/>
              </a:lnSpc>
            </a:pPr>
            <a:r>
              <a:rPr sz="1400" b="1" spc="-20" dirty="0">
                <a:solidFill>
                  <a:srgbClr val="FFFFFF"/>
                </a:solidFill>
                <a:latin typeface="Verdana" panose="020B0604030504040204" pitchFamily="34" charset="0"/>
                <a:ea typeface="Verdana" panose="020B0604030504040204" pitchFamily="34" charset="0"/>
                <a:cs typeface="Verdana" panose="020B0604030504040204" pitchFamily="34" charset="0"/>
              </a:rPr>
              <a:t>SAT11:</a:t>
            </a:r>
            <a:endParaRPr sz="1400" dirty="0">
              <a:latin typeface="Verdana" panose="020B0604030504040204" pitchFamily="34" charset="0"/>
              <a:ea typeface="Verdana" panose="020B0604030504040204" pitchFamily="34" charset="0"/>
              <a:cs typeface="Verdana" panose="020B0604030504040204" pitchFamily="34" charset="0"/>
            </a:endParaRPr>
          </a:p>
        </p:txBody>
      </p:sp>
      <p:sp>
        <p:nvSpPr>
          <p:cNvPr id="11" name="object 11">
            <a:extLst>
              <a:ext uri="{FF2B5EF4-FFF2-40B4-BE49-F238E27FC236}">
                <a16:creationId xmlns:a16="http://schemas.microsoft.com/office/drawing/2014/main" id="{B5FD5F72-E5DA-9357-04E3-7D24422833A5}"/>
              </a:ext>
            </a:extLst>
          </p:cNvPr>
          <p:cNvSpPr txBox="1"/>
          <p:nvPr/>
        </p:nvSpPr>
        <p:spPr>
          <a:xfrm>
            <a:off x="3642106" y="3290830"/>
            <a:ext cx="5868035" cy="1506566"/>
          </a:xfrm>
          <a:prstGeom prst="rect">
            <a:avLst/>
          </a:prstGeom>
        </p:spPr>
        <p:txBody>
          <a:bodyPr vert="horz" wrap="square" lIns="0" tIns="12700" rIns="0" bIns="0" rtlCol="0">
            <a:spAutoFit/>
          </a:bodyPr>
          <a:lstStyle/>
          <a:p>
            <a:pPr marL="12700">
              <a:lnSpc>
                <a:spcPct val="100000"/>
              </a:lnSpc>
              <a:spcBef>
                <a:spcPts val="100"/>
              </a:spcBef>
            </a:pPr>
            <a:r>
              <a:rPr lang="de-CH" sz="2000" b="1" dirty="0">
                <a:latin typeface="Verdana" panose="020B0604030504040204" pitchFamily="34" charset="0"/>
                <a:ea typeface="Verdana" panose="020B0604030504040204" pitchFamily="34" charset="0"/>
                <a:cs typeface="Verdana" panose="020B0604030504040204" pitchFamily="34" charset="0"/>
              </a:rPr>
              <a:t>New</a:t>
            </a:r>
            <a:r>
              <a:rPr sz="2000" b="1" spc="-125" dirty="0">
                <a:latin typeface="Verdana" panose="020B0604030504040204" pitchFamily="34" charset="0"/>
                <a:ea typeface="Verdana" panose="020B0604030504040204" pitchFamily="34" charset="0"/>
                <a:cs typeface="Verdana" panose="020B0604030504040204" pitchFamily="34" charset="0"/>
              </a:rPr>
              <a:t> </a:t>
            </a:r>
            <a:r>
              <a:rPr sz="2000" b="1" spc="-10" dirty="0">
                <a:latin typeface="Verdana" panose="020B0604030504040204" pitchFamily="34" charset="0"/>
                <a:ea typeface="Verdana" panose="020B0604030504040204" pitchFamily="34" charset="0"/>
                <a:cs typeface="Verdana" panose="020B0604030504040204" pitchFamily="34" charset="0"/>
              </a:rPr>
              <a:t>recommendations</a:t>
            </a:r>
            <a:endParaRPr sz="2000" dirty="0">
              <a:latin typeface="Verdana" panose="020B0604030504040204" pitchFamily="34" charset="0"/>
              <a:ea typeface="Verdana" panose="020B0604030504040204" pitchFamily="34" charset="0"/>
              <a:cs typeface="Verdana" panose="020B0604030504040204" pitchFamily="34" charset="0"/>
            </a:endParaRPr>
          </a:p>
          <a:p>
            <a:pPr marL="241300" indent="-228600">
              <a:lnSpc>
                <a:spcPts val="2520"/>
              </a:lnSpc>
              <a:spcBef>
                <a:spcPts val="2080"/>
              </a:spcBef>
              <a:buChar char="•"/>
              <a:tabLst>
                <a:tab pos="241300" algn="l"/>
              </a:tabLst>
            </a:pPr>
            <a:r>
              <a:rPr lang="fr-CH" dirty="0">
                <a:latin typeface="Verdana" panose="020B0604030504040204" pitchFamily="34" charset="0"/>
                <a:ea typeface="Verdana" panose="020B0604030504040204" pitchFamily="34" charset="0"/>
                <a:cs typeface="Verdana" panose="020B0604030504040204" pitchFamily="34" charset="0"/>
              </a:rPr>
              <a:t>HIV </a:t>
            </a:r>
            <a:r>
              <a:rPr lang="fr-CH" dirty="0" err="1">
                <a:latin typeface="Verdana" panose="020B0604030504040204" pitchFamily="34" charset="0"/>
                <a:ea typeface="Verdana" panose="020B0604030504040204" pitchFamily="34" charset="0"/>
                <a:cs typeface="Verdana" panose="020B0604030504040204" pitchFamily="34" charset="0"/>
              </a:rPr>
              <a:t>prevention</a:t>
            </a:r>
            <a:r>
              <a:rPr lang="fr-CH" dirty="0">
                <a:latin typeface="Verdana" panose="020B0604030504040204" pitchFamily="34" charset="0"/>
                <a:ea typeface="Verdana" panose="020B0604030504040204" pitchFamily="34" charset="0"/>
                <a:cs typeface="Verdana" panose="020B0604030504040204" pitchFamily="34" charset="0"/>
              </a:rPr>
              <a:t> and </a:t>
            </a:r>
            <a:r>
              <a:rPr dirty="0">
                <a:latin typeface="Verdana" panose="020B0604030504040204" pitchFamily="34" charset="0"/>
                <a:ea typeface="Verdana" panose="020B0604030504040204" pitchFamily="34" charset="0"/>
                <a:cs typeface="Verdana" panose="020B0604030504040204" pitchFamily="34" charset="0"/>
              </a:rPr>
              <a:t>treatment</a:t>
            </a:r>
          </a:p>
          <a:p>
            <a:pPr marL="241300" indent="-228600">
              <a:lnSpc>
                <a:spcPts val="2400"/>
              </a:lnSpc>
              <a:buChar char="•"/>
              <a:tabLst>
                <a:tab pos="241300" algn="l"/>
              </a:tabLst>
            </a:pPr>
            <a:r>
              <a:rPr dirty="0">
                <a:latin typeface="Verdana" panose="020B0604030504040204" pitchFamily="34" charset="0"/>
                <a:ea typeface="Verdana" panose="020B0604030504040204" pitchFamily="34" charset="0"/>
                <a:cs typeface="Verdana" panose="020B0604030504040204" pitchFamily="34" charset="0"/>
              </a:rPr>
              <a:t>Management</a:t>
            </a:r>
            <a:r>
              <a:rPr spc="-55" dirty="0">
                <a:latin typeface="Verdana" panose="020B0604030504040204" pitchFamily="34" charset="0"/>
                <a:ea typeface="Verdana" panose="020B0604030504040204" pitchFamily="34" charset="0"/>
                <a:cs typeface="Verdana" panose="020B0604030504040204" pitchFamily="34" charset="0"/>
              </a:rPr>
              <a:t> </a:t>
            </a:r>
            <a:r>
              <a:rPr dirty="0">
                <a:latin typeface="Verdana" panose="020B0604030504040204" pitchFamily="34" charset="0"/>
                <a:ea typeface="Verdana" panose="020B0604030504040204" pitchFamily="34" charset="0"/>
                <a:cs typeface="Verdana" panose="020B0604030504040204" pitchFamily="34" charset="0"/>
              </a:rPr>
              <a:t>of</a:t>
            </a:r>
            <a:r>
              <a:rPr spc="-55" dirty="0">
                <a:latin typeface="Verdana" panose="020B0604030504040204" pitchFamily="34" charset="0"/>
                <a:ea typeface="Verdana" panose="020B0604030504040204" pitchFamily="34" charset="0"/>
                <a:cs typeface="Verdana" panose="020B0604030504040204" pitchFamily="34" charset="0"/>
              </a:rPr>
              <a:t> </a:t>
            </a:r>
            <a:r>
              <a:rPr dirty="0">
                <a:latin typeface="Verdana" panose="020B0604030504040204" pitchFamily="34" charset="0"/>
                <a:ea typeface="Verdana" panose="020B0604030504040204" pitchFamily="34" charset="0"/>
                <a:cs typeface="Verdana" panose="020B0604030504040204" pitchFamily="34" charset="0"/>
              </a:rPr>
              <a:t>advanced</a:t>
            </a:r>
            <a:r>
              <a:rPr spc="-50" dirty="0">
                <a:latin typeface="Verdana" panose="020B0604030504040204" pitchFamily="34" charset="0"/>
                <a:ea typeface="Verdana" panose="020B0604030504040204" pitchFamily="34" charset="0"/>
                <a:cs typeface="Verdana" panose="020B0604030504040204" pitchFamily="34" charset="0"/>
              </a:rPr>
              <a:t> </a:t>
            </a:r>
            <a:r>
              <a:rPr dirty="0">
                <a:latin typeface="Verdana" panose="020B0604030504040204" pitchFamily="34" charset="0"/>
                <a:ea typeface="Verdana" panose="020B0604030504040204" pitchFamily="34" charset="0"/>
                <a:cs typeface="Verdana" panose="020B0604030504040204" pitchFamily="34" charset="0"/>
              </a:rPr>
              <a:t>HIV</a:t>
            </a:r>
            <a:r>
              <a:rPr spc="-55" dirty="0">
                <a:latin typeface="Verdana" panose="020B0604030504040204" pitchFamily="34" charset="0"/>
                <a:ea typeface="Verdana" panose="020B0604030504040204" pitchFamily="34" charset="0"/>
                <a:cs typeface="Verdana" panose="020B0604030504040204" pitchFamily="34" charset="0"/>
              </a:rPr>
              <a:t> </a:t>
            </a:r>
            <a:r>
              <a:rPr spc="-10" dirty="0">
                <a:latin typeface="Verdana" panose="020B0604030504040204" pitchFamily="34" charset="0"/>
                <a:ea typeface="Verdana" panose="020B0604030504040204" pitchFamily="34" charset="0"/>
                <a:cs typeface="Verdana" panose="020B0604030504040204" pitchFamily="34" charset="0"/>
              </a:rPr>
              <a:t>Disease</a:t>
            </a:r>
            <a:endParaRPr dirty="0">
              <a:latin typeface="Verdana" panose="020B0604030504040204" pitchFamily="34" charset="0"/>
              <a:ea typeface="Verdana" panose="020B0604030504040204" pitchFamily="34" charset="0"/>
              <a:cs typeface="Verdana" panose="020B0604030504040204" pitchFamily="34" charset="0"/>
            </a:endParaRPr>
          </a:p>
          <a:p>
            <a:pPr marL="241300" indent="-228600">
              <a:lnSpc>
                <a:spcPts val="2520"/>
              </a:lnSpc>
              <a:buChar char="•"/>
              <a:tabLst>
                <a:tab pos="241300" algn="l"/>
              </a:tabLst>
            </a:pPr>
            <a:r>
              <a:rPr dirty="0">
                <a:latin typeface="Verdana" panose="020B0604030504040204" pitchFamily="34" charset="0"/>
                <a:ea typeface="Verdana" panose="020B0604030504040204" pitchFamily="34" charset="0"/>
                <a:cs typeface="Verdana" panose="020B0604030504040204" pitchFamily="34" charset="0"/>
              </a:rPr>
              <a:t>Service</a:t>
            </a:r>
            <a:r>
              <a:rPr spc="-50" dirty="0">
                <a:latin typeface="Verdana" panose="020B0604030504040204" pitchFamily="34" charset="0"/>
                <a:ea typeface="Verdana" panose="020B0604030504040204" pitchFamily="34" charset="0"/>
                <a:cs typeface="Verdana" panose="020B0604030504040204" pitchFamily="34" charset="0"/>
              </a:rPr>
              <a:t> </a:t>
            </a:r>
            <a:r>
              <a:rPr dirty="0">
                <a:latin typeface="Verdana" panose="020B0604030504040204" pitchFamily="34" charset="0"/>
                <a:ea typeface="Verdana" panose="020B0604030504040204" pitchFamily="34" charset="0"/>
                <a:cs typeface="Verdana" panose="020B0604030504040204" pitchFamily="34" charset="0"/>
              </a:rPr>
              <a:t>delivery</a:t>
            </a:r>
            <a:r>
              <a:rPr spc="-45" dirty="0">
                <a:latin typeface="Verdana" panose="020B0604030504040204" pitchFamily="34" charset="0"/>
                <a:ea typeface="Verdana" panose="020B0604030504040204" pitchFamily="34" charset="0"/>
                <a:cs typeface="Verdana" panose="020B0604030504040204" pitchFamily="34" charset="0"/>
              </a:rPr>
              <a:t> </a:t>
            </a:r>
            <a:r>
              <a:rPr dirty="0">
                <a:latin typeface="Verdana" panose="020B0604030504040204" pitchFamily="34" charset="0"/>
                <a:ea typeface="Verdana" panose="020B0604030504040204" pitchFamily="34" charset="0"/>
                <a:cs typeface="Verdana" panose="020B0604030504040204" pitchFamily="34" charset="0"/>
              </a:rPr>
              <a:t>and</a:t>
            </a:r>
            <a:r>
              <a:rPr spc="-45" dirty="0">
                <a:latin typeface="Verdana" panose="020B0604030504040204" pitchFamily="34" charset="0"/>
                <a:ea typeface="Verdana" panose="020B0604030504040204" pitchFamily="34" charset="0"/>
                <a:cs typeface="Verdana" panose="020B0604030504040204" pitchFamily="34" charset="0"/>
              </a:rPr>
              <a:t> </a:t>
            </a:r>
            <a:r>
              <a:rPr spc="-10" dirty="0">
                <a:latin typeface="Verdana" panose="020B0604030504040204" pitchFamily="34" charset="0"/>
                <a:ea typeface="Verdana" panose="020B0604030504040204" pitchFamily="34" charset="0"/>
                <a:cs typeface="Verdana" panose="020B0604030504040204" pitchFamily="34" charset="0"/>
              </a:rPr>
              <a:t>integration</a:t>
            </a:r>
            <a:endParaRPr dirty="0">
              <a:latin typeface="Verdana" panose="020B0604030504040204" pitchFamily="34" charset="0"/>
              <a:ea typeface="Verdana" panose="020B0604030504040204" pitchFamily="34" charset="0"/>
              <a:cs typeface="Verdana" panose="020B0604030504040204" pitchFamily="34" charset="0"/>
            </a:endParaRPr>
          </a:p>
        </p:txBody>
      </p:sp>
      <p:sp>
        <p:nvSpPr>
          <p:cNvPr id="12" name="object 12">
            <a:extLst>
              <a:ext uri="{FF2B5EF4-FFF2-40B4-BE49-F238E27FC236}">
                <a16:creationId xmlns:a16="http://schemas.microsoft.com/office/drawing/2014/main" id="{2C2B7B2E-FC6A-AD67-B547-96D27AA37E20}"/>
              </a:ext>
            </a:extLst>
          </p:cNvPr>
          <p:cNvSpPr/>
          <p:nvPr/>
        </p:nvSpPr>
        <p:spPr>
          <a:xfrm>
            <a:off x="4006800" y="3833999"/>
            <a:ext cx="3589654" cy="0"/>
          </a:xfrm>
          <a:custGeom>
            <a:avLst/>
            <a:gdLst/>
            <a:ahLst/>
            <a:cxnLst/>
            <a:rect l="l" t="t" r="r" b="b"/>
            <a:pathLst>
              <a:path w="3589654">
                <a:moveTo>
                  <a:pt x="0" y="0"/>
                </a:moveTo>
                <a:lnTo>
                  <a:pt x="3589197" y="0"/>
                </a:lnTo>
              </a:path>
            </a:pathLst>
          </a:custGeom>
          <a:ln w="12700">
            <a:solidFill>
              <a:srgbClr val="B9272C"/>
            </a:solidFill>
          </a:ln>
        </p:spPr>
        <p:txBody>
          <a:bodyPr wrap="square" lIns="0" tIns="0" rIns="0" bIns="0" rtlCol="0"/>
          <a:lstStyle/>
          <a:p>
            <a:endParaRPr sz="1400">
              <a:latin typeface="Verdana" panose="020B0604030504040204" pitchFamily="34" charset="0"/>
              <a:ea typeface="Verdana" panose="020B0604030504040204" pitchFamily="34" charset="0"/>
              <a:cs typeface="Verdana" panose="020B0604030504040204" pitchFamily="34" charset="0"/>
            </a:endParaRPr>
          </a:p>
        </p:txBody>
      </p:sp>
      <p:sp>
        <p:nvSpPr>
          <p:cNvPr id="14" name="object 14">
            <a:extLst>
              <a:ext uri="{FF2B5EF4-FFF2-40B4-BE49-F238E27FC236}">
                <a16:creationId xmlns:a16="http://schemas.microsoft.com/office/drawing/2014/main" id="{CA41FD45-7A99-AA62-A912-8564F42A9E6A}"/>
              </a:ext>
            </a:extLst>
          </p:cNvPr>
          <p:cNvSpPr txBox="1"/>
          <p:nvPr/>
        </p:nvSpPr>
        <p:spPr>
          <a:xfrm>
            <a:off x="7202320" y="6572388"/>
            <a:ext cx="716915" cy="105157"/>
          </a:xfrm>
          <a:prstGeom prst="rect">
            <a:avLst/>
          </a:prstGeom>
        </p:spPr>
        <p:txBody>
          <a:bodyPr vert="horz" wrap="square" lIns="0" tIns="12700" rIns="0" bIns="0" rtlCol="0">
            <a:spAutoFit/>
          </a:bodyPr>
          <a:lstStyle/>
          <a:p>
            <a:pPr marL="12700">
              <a:lnSpc>
                <a:spcPct val="100000"/>
              </a:lnSpc>
              <a:spcBef>
                <a:spcPts val="100"/>
              </a:spcBef>
            </a:pPr>
            <a:r>
              <a:rPr sz="600" b="1" spc="-10" dirty="0">
                <a:latin typeface="Verdana" panose="020B0604030504040204" pitchFamily="34" charset="0"/>
                <a:ea typeface="Verdana" panose="020B0604030504040204" pitchFamily="34" charset="0"/>
                <a:cs typeface="Verdana" panose="020B0604030504040204" pitchFamily="34" charset="0"/>
              </a:rPr>
              <a:t>ias2025.org</a:t>
            </a:r>
            <a:endParaRPr sz="600">
              <a:latin typeface="Verdana" panose="020B0604030504040204" pitchFamily="34" charset="0"/>
              <a:ea typeface="Verdana" panose="020B0604030504040204" pitchFamily="34" charset="0"/>
              <a:cs typeface="Verdana" panose="020B0604030504040204" pitchFamily="34" charset="0"/>
            </a:endParaRPr>
          </a:p>
        </p:txBody>
      </p:sp>
      <p:grpSp>
        <p:nvGrpSpPr>
          <p:cNvPr id="13" name="Grupo 8">
            <a:extLst>
              <a:ext uri="{FF2B5EF4-FFF2-40B4-BE49-F238E27FC236}">
                <a16:creationId xmlns:a16="http://schemas.microsoft.com/office/drawing/2014/main" id="{EE94BBEC-A252-300B-9C79-E658223F262A}"/>
              </a:ext>
            </a:extLst>
          </p:cNvPr>
          <p:cNvGrpSpPr/>
          <p:nvPr/>
        </p:nvGrpSpPr>
        <p:grpSpPr>
          <a:xfrm>
            <a:off x="0" y="0"/>
            <a:ext cx="12192000" cy="200515"/>
            <a:chOff x="0" y="0"/>
            <a:chExt cx="12192000" cy="200515"/>
          </a:xfrm>
        </p:grpSpPr>
        <p:sp>
          <p:nvSpPr>
            <p:cNvPr id="15" name="Rectángulo 9">
              <a:extLst>
                <a:ext uri="{FF2B5EF4-FFF2-40B4-BE49-F238E27FC236}">
                  <a16:creationId xmlns:a16="http://schemas.microsoft.com/office/drawing/2014/main" id="{29A91CFE-4ECE-DB71-2333-C3444F4F5F02}"/>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 name="Rectángulo 11">
              <a:extLst>
                <a:ext uri="{FF2B5EF4-FFF2-40B4-BE49-F238E27FC236}">
                  <a16:creationId xmlns:a16="http://schemas.microsoft.com/office/drawing/2014/main" id="{D18C7470-A280-D867-C315-F5A9226AF8A9}"/>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Rectángulo 12">
              <a:extLst>
                <a:ext uri="{FF2B5EF4-FFF2-40B4-BE49-F238E27FC236}">
                  <a16:creationId xmlns:a16="http://schemas.microsoft.com/office/drawing/2014/main" id="{B2A9863A-ADFD-3E9E-B6D7-0920B25D5542}"/>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Rectángulo 13">
              <a:extLst>
                <a:ext uri="{FF2B5EF4-FFF2-40B4-BE49-F238E27FC236}">
                  <a16:creationId xmlns:a16="http://schemas.microsoft.com/office/drawing/2014/main" id="{E21605F1-0E00-B64C-E0DB-FF99D4A9C7C5}"/>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Rectángulo 14">
              <a:extLst>
                <a:ext uri="{FF2B5EF4-FFF2-40B4-BE49-F238E27FC236}">
                  <a16:creationId xmlns:a16="http://schemas.microsoft.com/office/drawing/2014/main" id="{564388C1-0655-B98B-C2D0-2C2F4752C2D0}"/>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Rectángulo 15">
              <a:extLst>
                <a:ext uri="{FF2B5EF4-FFF2-40B4-BE49-F238E27FC236}">
                  <a16:creationId xmlns:a16="http://schemas.microsoft.com/office/drawing/2014/main" id="{37D546C6-23D2-1147-A28F-EE137A058523}"/>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1893070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C4A9B-1F99-72B9-7FC8-8FF5DD2AAF21}"/>
            </a:ext>
          </a:extLst>
        </p:cNvPr>
        <p:cNvGrpSpPr/>
        <p:nvPr/>
      </p:nvGrpSpPr>
      <p:grpSpPr>
        <a:xfrm>
          <a:off x="0" y="0"/>
          <a:ext cx="0" cy="0"/>
          <a:chOff x="0" y="0"/>
          <a:chExt cx="0" cy="0"/>
        </a:xfrm>
      </p:grpSpPr>
      <p:graphicFrame>
        <p:nvGraphicFramePr>
          <p:cNvPr id="5" name="object 5">
            <a:extLst>
              <a:ext uri="{FF2B5EF4-FFF2-40B4-BE49-F238E27FC236}">
                <a16:creationId xmlns:a16="http://schemas.microsoft.com/office/drawing/2014/main" id="{B58D0D23-3D1B-C290-2929-D67348E04F35}"/>
              </a:ext>
            </a:extLst>
          </p:cNvPr>
          <p:cNvGraphicFramePr>
            <a:graphicFrameLocks noGrp="1"/>
          </p:cNvGraphicFramePr>
          <p:nvPr>
            <p:extLst>
              <p:ext uri="{D42A27DB-BD31-4B8C-83A1-F6EECF244321}">
                <p14:modId xmlns:p14="http://schemas.microsoft.com/office/powerpoint/2010/main" val="2191860704"/>
              </p:ext>
            </p:extLst>
          </p:nvPr>
        </p:nvGraphicFramePr>
        <p:xfrm>
          <a:off x="253422" y="1406628"/>
          <a:ext cx="11685156" cy="4840007"/>
        </p:xfrm>
        <a:graphic>
          <a:graphicData uri="http://schemas.openxmlformats.org/drawingml/2006/table">
            <a:tbl>
              <a:tblPr firstRow="1" bandRow="1">
                <a:tableStyleId>{2D5ABB26-0587-4C30-8999-92F81FD0307C}</a:tableStyleId>
              </a:tblPr>
              <a:tblGrid>
                <a:gridCol w="2423517">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gridCol w="5908839">
                  <a:extLst>
                    <a:ext uri="{9D8B030D-6E8A-4147-A177-3AD203B41FA5}">
                      <a16:colId xmlns:a16="http://schemas.microsoft.com/office/drawing/2014/main" val="20002"/>
                    </a:ext>
                  </a:extLst>
                </a:gridCol>
              </a:tblGrid>
              <a:tr h="414109">
                <a:tc>
                  <a:txBody>
                    <a:bodyPr/>
                    <a:lstStyle/>
                    <a:p>
                      <a:pPr marL="473709">
                        <a:lnSpc>
                          <a:spcPct val="100000"/>
                        </a:lnSpc>
                        <a:spcBef>
                          <a:spcPts val="380"/>
                        </a:spcBef>
                      </a:pPr>
                      <a:r>
                        <a:rPr sz="1800" b="1" spc="-10" dirty="0">
                          <a:solidFill>
                            <a:srgbClr val="FFFFFF"/>
                          </a:solidFill>
                          <a:latin typeface="Calibri" panose="020F0502020204030204" pitchFamily="34" charset="0"/>
                          <a:ea typeface="Verdana" panose="020B0604030504040204" pitchFamily="34" charset="0"/>
                          <a:cs typeface="Calibri" panose="020F0502020204030204" pitchFamily="34" charset="0"/>
                        </a:rPr>
                        <a:t>Treatment</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48260" marB="0" anchor="ctr">
                    <a:lnR w="12700">
                      <a:solidFill>
                        <a:srgbClr val="FFFFFF"/>
                      </a:solidFill>
                      <a:prstDash val="solid"/>
                    </a:lnR>
                    <a:lnB w="12700">
                      <a:solidFill>
                        <a:srgbClr val="FFFFFF"/>
                      </a:solidFill>
                      <a:prstDash val="solid"/>
                    </a:lnB>
                    <a:solidFill>
                      <a:srgbClr val="A60000"/>
                    </a:solidFill>
                  </a:tcPr>
                </a:tc>
                <a:tc>
                  <a:txBody>
                    <a:bodyPr/>
                    <a:lstStyle/>
                    <a:p>
                      <a:pPr marL="22860" algn="ctr">
                        <a:lnSpc>
                          <a:spcPct val="100000"/>
                        </a:lnSpc>
                        <a:spcBef>
                          <a:spcPts val="380"/>
                        </a:spcBef>
                      </a:pPr>
                      <a:r>
                        <a:rPr sz="1800" b="1" dirty="0">
                          <a:solidFill>
                            <a:srgbClr val="FFFFFF"/>
                          </a:solidFill>
                          <a:latin typeface="Calibri" panose="020F0502020204030204" pitchFamily="34" charset="0"/>
                          <a:ea typeface="Verdana" panose="020B0604030504040204" pitchFamily="34" charset="0"/>
                          <a:cs typeface="Calibri" panose="020F0502020204030204" pitchFamily="34" charset="0"/>
                        </a:rPr>
                        <a:t>Previous</a:t>
                      </a:r>
                      <a:r>
                        <a:rPr sz="1800" b="1" spc="55" dirty="0">
                          <a:solidFill>
                            <a:srgbClr val="FFFFFF"/>
                          </a:solidFill>
                          <a:latin typeface="Calibri" panose="020F0502020204030204" pitchFamily="34" charset="0"/>
                          <a:ea typeface="Verdana" panose="020B0604030504040204" pitchFamily="34" charset="0"/>
                          <a:cs typeface="Calibri" panose="020F0502020204030204" pitchFamily="34" charset="0"/>
                        </a:rPr>
                        <a:t> </a:t>
                      </a:r>
                      <a:r>
                        <a:rPr sz="1800" b="1" spc="-10" dirty="0">
                          <a:solidFill>
                            <a:srgbClr val="FFFFFF"/>
                          </a:solidFill>
                          <a:latin typeface="Calibri" panose="020F0502020204030204" pitchFamily="34" charset="0"/>
                          <a:ea typeface="Verdana" panose="020B0604030504040204" pitchFamily="34" charset="0"/>
                          <a:cs typeface="Calibri" panose="020F0502020204030204" pitchFamily="34" charset="0"/>
                        </a:rPr>
                        <a:t>recommendations</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48260" marB="0" anchor="ctr">
                    <a:lnL w="12700">
                      <a:solidFill>
                        <a:srgbClr val="FFFFFF"/>
                      </a:solidFill>
                      <a:prstDash val="solid"/>
                    </a:lnL>
                    <a:lnR w="12700">
                      <a:solidFill>
                        <a:srgbClr val="FFFFFF"/>
                      </a:solidFill>
                      <a:prstDash val="solid"/>
                    </a:lnR>
                    <a:lnB w="12700">
                      <a:solidFill>
                        <a:srgbClr val="FFFFFF"/>
                      </a:solidFill>
                      <a:prstDash val="solid"/>
                    </a:lnB>
                    <a:solidFill>
                      <a:srgbClr val="A60000"/>
                    </a:solidFill>
                  </a:tcPr>
                </a:tc>
                <a:tc>
                  <a:txBody>
                    <a:bodyPr/>
                    <a:lstStyle/>
                    <a:p>
                      <a:pPr marL="1207770">
                        <a:lnSpc>
                          <a:spcPct val="100000"/>
                        </a:lnSpc>
                        <a:spcBef>
                          <a:spcPts val="380"/>
                        </a:spcBef>
                      </a:pPr>
                      <a:r>
                        <a:rPr sz="1800" b="1" dirty="0">
                          <a:solidFill>
                            <a:srgbClr val="FFFFFF"/>
                          </a:solidFill>
                          <a:latin typeface="Calibri" panose="020F0502020204030204" pitchFamily="34" charset="0"/>
                          <a:ea typeface="Verdana" panose="020B0604030504040204" pitchFamily="34" charset="0"/>
                          <a:cs typeface="Calibri" panose="020F0502020204030204" pitchFamily="34" charset="0"/>
                        </a:rPr>
                        <a:t>New</a:t>
                      </a:r>
                      <a:r>
                        <a:rPr sz="1800" b="1" spc="50" dirty="0">
                          <a:solidFill>
                            <a:srgbClr val="FFFFFF"/>
                          </a:solidFill>
                          <a:latin typeface="Calibri" panose="020F0502020204030204" pitchFamily="34" charset="0"/>
                          <a:ea typeface="Verdana" panose="020B0604030504040204" pitchFamily="34" charset="0"/>
                          <a:cs typeface="Calibri" panose="020F0502020204030204" pitchFamily="34" charset="0"/>
                        </a:rPr>
                        <a:t> </a:t>
                      </a:r>
                      <a:r>
                        <a:rPr sz="1800" b="1" spc="-10" dirty="0">
                          <a:solidFill>
                            <a:srgbClr val="FFFFFF"/>
                          </a:solidFill>
                          <a:latin typeface="Calibri" panose="020F0502020204030204" pitchFamily="34" charset="0"/>
                          <a:ea typeface="Verdana" panose="020B0604030504040204" pitchFamily="34" charset="0"/>
                          <a:cs typeface="Calibri" panose="020F0502020204030204" pitchFamily="34" charset="0"/>
                        </a:rPr>
                        <a:t>recommendations</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48260" marB="0" anchor="ctr">
                    <a:lnL w="12700">
                      <a:solidFill>
                        <a:srgbClr val="FFFFFF"/>
                      </a:solidFill>
                      <a:prstDash val="solid"/>
                    </a:lnL>
                    <a:lnB w="12700">
                      <a:solidFill>
                        <a:srgbClr val="FFFFFF"/>
                      </a:solidFill>
                      <a:prstDash val="solid"/>
                    </a:lnB>
                    <a:solidFill>
                      <a:srgbClr val="A60000"/>
                    </a:solidFill>
                  </a:tcPr>
                </a:tc>
                <a:extLst>
                  <a:ext uri="{0D108BD9-81ED-4DB2-BD59-A6C34878D82A}">
                    <a16:rowId xmlns:a16="http://schemas.microsoft.com/office/drawing/2014/main" val="10000"/>
                  </a:ext>
                </a:extLst>
              </a:tr>
              <a:tr h="665754">
                <a:tc>
                  <a:txBody>
                    <a:bodyPr/>
                    <a:lstStyle/>
                    <a:p>
                      <a:pPr marL="92710" marR="111760">
                        <a:lnSpc>
                          <a:spcPct val="100000"/>
                        </a:lnSpc>
                        <a:spcBef>
                          <a:spcPts val="465"/>
                        </a:spcBef>
                      </a:pPr>
                      <a:r>
                        <a:rPr sz="1800" b="1" dirty="0">
                          <a:latin typeface="Calibri" panose="020F0502020204030204" pitchFamily="34" charset="0"/>
                          <a:ea typeface="Verdana" panose="020B0604030504040204" pitchFamily="34" charset="0"/>
                          <a:cs typeface="Calibri" panose="020F0502020204030204" pitchFamily="34" charset="0"/>
                        </a:rPr>
                        <a:t>Preferred</a:t>
                      </a:r>
                      <a:r>
                        <a:rPr sz="1800" b="1" spc="30" dirty="0">
                          <a:latin typeface="Calibri" panose="020F0502020204030204" pitchFamily="34" charset="0"/>
                          <a:ea typeface="Verdana" panose="020B0604030504040204" pitchFamily="34" charset="0"/>
                          <a:cs typeface="Calibri" panose="020F0502020204030204" pitchFamily="34" charset="0"/>
                        </a:rPr>
                        <a:t> </a:t>
                      </a:r>
                      <a:r>
                        <a:rPr sz="1800" b="1" spc="-25" dirty="0">
                          <a:latin typeface="Calibri" panose="020F0502020204030204" pitchFamily="34" charset="0"/>
                          <a:ea typeface="Verdana" panose="020B0604030504040204" pitchFamily="34" charset="0"/>
                          <a:cs typeface="Calibri" panose="020F0502020204030204" pitchFamily="34" charset="0"/>
                        </a:rPr>
                        <a:t>and </a:t>
                      </a:r>
                      <a:r>
                        <a:rPr sz="1800" b="1" dirty="0">
                          <a:latin typeface="Calibri" panose="020F0502020204030204" pitchFamily="34" charset="0"/>
                          <a:ea typeface="Verdana" panose="020B0604030504040204" pitchFamily="34" charset="0"/>
                          <a:cs typeface="Calibri" panose="020F0502020204030204" pitchFamily="34" charset="0"/>
                        </a:rPr>
                        <a:t>alternative</a:t>
                      </a:r>
                      <a:r>
                        <a:rPr sz="1800" b="1" spc="3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PI</a:t>
                      </a:r>
                      <a:r>
                        <a:rPr sz="1800" b="1" spc="35" dirty="0">
                          <a:latin typeface="Calibri" panose="020F0502020204030204" pitchFamily="34" charset="0"/>
                          <a:ea typeface="Verdana" panose="020B0604030504040204" pitchFamily="34" charset="0"/>
                          <a:cs typeface="Calibri" panose="020F0502020204030204" pitchFamily="34" charset="0"/>
                        </a:rPr>
                        <a:t> </a:t>
                      </a:r>
                      <a:r>
                        <a:rPr sz="1800" b="1" spc="-10" dirty="0">
                          <a:latin typeface="Calibri" panose="020F0502020204030204" pitchFamily="34" charset="0"/>
                          <a:ea typeface="Verdana" panose="020B0604030504040204" pitchFamily="34" charset="0"/>
                          <a:cs typeface="Calibri" panose="020F0502020204030204" pitchFamily="34" charset="0"/>
                        </a:rPr>
                        <a:t>options</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59055" marB="0" anchor="ctr">
                    <a:lnR w="12700">
                      <a:solidFill>
                        <a:srgbClr val="FFFFFF"/>
                      </a:solidFill>
                      <a:prstDash val="solid"/>
                    </a:lnR>
                    <a:lnT w="12700">
                      <a:solidFill>
                        <a:srgbClr val="FFFFFF"/>
                      </a:solidFill>
                      <a:prstDash val="solid"/>
                    </a:lnT>
                    <a:lnB w="12700">
                      <a:solidFill>
                        <a:srgbClr val="FFFFFF"/>
                      </a:solidFill>
                      <a:prstDash val="solid"/>
                    </a:lnB>
                    <a:solidFill>
                      <a:srgbClr val="EDCCCC"/>
                    </a:solidFill>
                  </a:tcPr>
                </a:tc>
                <a:tc>
                  <a:txBody>
                    <a:bodyPr/>
                    <a:lstStyle/>
                    <a:p>
                      <a:pPr marL="104775">
                        <a:lnSpc>
                          <a:spcPct val="100000"/>
                        </a:lnSpc>
                        <a:spcBef>
                          <a:spcPts val="265"/>
                        </a:spcBef>
                      </a:pPr>
                      <a:r>
                        <a:rPr sz="1400" spc="-20" dirty="0">
                          <a:latin typeface="Calibri" panose="020F0502020204030204" pitchFamily="34" charset="0"/>
                          <a:ea typeface="Verdana" panose="020B0604030504040204" pitchFamily="34" charset="0"/>
                          <a:cs typeface="Calibri" panose="020F0502020204030204" pitchFamily="34" charset="0"/>
                        </a:rPr>
                        <a:t>ATV/r</a:t>
                      </a:r>
                      <a:r>
                        <a:rPr sz="1400" spc="-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and LPV/r preferred PI </a:t>
                      </a:r>
                      <a:r>
                        <a:rPr sz="1400" spc="-10" dirty="0">
                          <a:latin typeface="Calibri" panose="020F0502020204030204" pitchFamily="34" charset="0"/>
                          <a:ea typeface="Verdana" panose="020B0604030504040204" pitchFamily="34" charset="0"/>
                          <a:cs typeface="Calibri" panose="020F0502020204030204" pitchFamily="34" charset="0"/>
                        </a:rPr>
                        <a:t>options</a:t>
                      </a:r>
                      <a:endParaRPr sz="1400" dirty="0">
                        <a:latin typeface="Calibri" panose="020F0502020204030204" pitchFamily="34" charset="0"/>
                        <a:ea typeface="Verdana" panose="020B0604030504040204" pitchFamily="34" charset="0"/>
                        <a:cs typeface="Calibri" panose="020F0502020204030204" pitchFamily="34" charset="0"/>
                      </a:endParaRPr>
                    </a:p>
                    <a:p>
                      <a:pPr marL="104775">
                        <a:lnSpc>
                          <a:spcPct val="100000"/>
                        </a:lnSpc>
                        <a:spcBef>
                          <a:spcPts val="670"/>
                        </a:spcBef>
                      </a:pPr>
                      <a:r>
                        <a:rPr sz="1400" dirty="0">
                          <a:latin typeface="Calibri" panose="020F0502020204030204" pitchFamily="34" charset="0"/>
                          <a:ea typeface="Verdana" panose="020B0604030504040204" pitchFamily="34" charset="0"/>
                          <a:cs typeface="Calibri" panose="020F0502020204030204" pitchFamily="34" charset="0"/>
                        </a:rPr>
                        <a:t>DRV/r as</a:t>
                      </a:r>
                      <a:r>
                        <a:rPr sz="1400" spc="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alternative PI</a:t>
                      </a:r>
                      <a:r>
                        <a:rPr sz="1400" spc="5" dirty="0">
                          <a:latin typeface="Calibri" panose="020F0502020204030204" pitchFamily="34" charset="0"/>
                          <a:ea typeface="Verdana" panose="020B0604030504040204" pitchFamily="34" charset="0"/>
                          <a:cs typeface="Calibri" panose="020F0502020204030204" pitchFamily="34" charset="0"/>
                        </a:rPr>
                        <a:t> </a:t>
                      </a:r>
                      <a:r>
                        <a:rPr sz="1400" spc="-10" dirty="0">
                          <a:latin typeface="Calibri" panose="020F0502020204030204" pitchFamily="34" charset="0"/>
                          <a:ea typeface="Verdana" panose="020B0604030504040204" pitchFamily="34" charset="0"/>
                          <a:cs typeface="Calibri" panose="020F0502020204030204" pitchFamily="34" charset="0"/>
                        </a:rPr>
                        <a:t>option</a:t>
                      </a:r>
                      <a:endParaRPr sz="1400" dirty="0">
                        <a:latin typeface="Calibri" panose="020F0502020204030204" pitchFamily="34" charset="0"/>
                        <a:ea typeface="Verdana" panose="020B0604030504040204" pitchFamily="34" charset="0"/>
                        <a:cs typeface="Calibri" panose="020F0502020204030204" pitchFamily="34" charset="0"/>
                      </a:endParaRPr>
                    </a:p>
                  </a:txBody>
                  <a:tcPr marL="0" marR="0" marT="3365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CCCC"/>
                    </a:solidFill>
                  </a:tcPr>
                </a:tc>
                <a:tc>
                  <a:txBody>
                    <a:bodyPr/>
                    <a:lstStyle/>
                    <a:p>
                      <a:pPr marL="107950">
                        <a:lnSpc>
                          <a:spcPct val="100000"/>
                        </a:lnSpc>
                        <a:spcBef>
                          <a:spcPts val="265"/>
                        </a:spcBef>
                      </a:pPr>
                      <a:r>
                        <a:rPr sz="1800" dirty="0">
                          <a:latin typeface="Calibri" panose="020F0502020204030204" pitchFamily="34" charset="0"/>
                          <a:ea typeface="Verdana" panose="020B0604030504040204" pitchFamily="34" charset="0"/>
                          <a:cs typeface="Calibri" panose="020F0502020204030204" pitchFamily="34" charset="0"/>
                        </a:rPr>
                        <a:t>DRV/r</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as</a:t>
                      </a:r>
                      <a:r>
                        <a:rPr sz="1800" spc="1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preferred</a:t>
                      </a:r>
                      <a:r>
                        <a:rPr sz="1800" b="1"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PI</a:t>
                      </a:r>
                      <a:r>
                        <a:rPr sz="1800" spc="10"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option</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33655" marB="0" anchor="ctr">
                    <a:lnL w="12700">
                      <a:solidFill>
                        <a:srgbClr val="FFFFFF"/>
                      </a:solidFill>
                      <a:prstDash val="solid"/>
                    </a:lnL>
                    <a:lnT w="12700">
                      <a:solidFill>
                        <a:srgbClr val="FFFFFF"/>
                      </a:solidFill>
                      <a:prstDash val="solid"/>
                    </a:lnT>
                    <a:lnB w="12700">
                      <a:solidFill>
                        <a:srgbClr val="FFFFFF"/>
                      </a:solidFill>
                      <a:prstDash val="solid"/>
                    </a:lnB>
                    <a:solidFill>
                      <a:srgbClr val="EDCCCC"/>
                    </a:solidFill>
                  </a:tcPr>
                </a:tc>
                <a:extLst>
                  <a:ext uri="{0D108BD9-81ED-4DB2-BD59-A6C34878D82A}">
                    <a16:rowId xmlns:a16="http://schemas.microsoft.com/office/drawing/2014/main" val="10001"/>
                  </a:ext>
                </a:extLst>
              </a:tr>
              <a:tr h="1585228">
                <a:tc>
                  <a:txBody>
                    <a:bodyPr/>
                    <a:lstStyle/>
                    <a:p>
                      <a:pPr marL="92710" marR="508634">
                        <a:lnSpc>
                          <a:spcPct val="100000"/>
                        </a:lnSpc>
                        <a:spcBef>
                          <a:spcPts val="350"/>
                        </a:spcBef>
                      </a:pPr>
                      <a:r>
                        <a:rPr sz="1800" b="1" dirty="0">
                          <a:latin typeface="Calibri" panose="020F0502020204030204" pitchFamily="34" charset="0"/>
                          <a:ea typeface="Verdana" panose="020B0604030504040204" pitchFamily="34" charset="0"/>
                          <a:cs typeface="Calibri" panose="020F0502020204030204" pitchFamily="34" charset="0"/>
                        </a:rPr>
                        <a:t>Preferred</a:t>
                      </a:r>
                      <a:r>
                        <a:rPr sz="1800" b="1" spc="30" dirty="0">
                          <a:latin typeface="Calibri" panose="020F0502020204030204" pitchFamily="34" charset="0"/>
                          <a:ea typeface="Verdana" panose="020B0604030504040204" pitchFamily="34" charset="0"/>
                          <a:cs typeface="Calibri" panose="020F0502020204030204" pitchFamily="34" charset="0"/>
                        </a:rPr>
                        <a:t> </a:t>
                      </a:r>
                      <a:r>
                        <a:rPr sz="1800" b="1" spc="-25" dirty="0">
                          <a:latin typeface="Calibri" panose="020F0502020204030204" pitchFamily="34" charset="0"/>
                          <a:ea typeface="Verdana" panose="020B0604030504040204" pitchFamily="34" charset="0"/>
                          <a:cs typeface="Calibri" panose="020F0502020204030204" pitchFamily="34" charset="0"/>
                        </a:rPr>
                        <a:t>and </a:t>
                      </a:r>
                      <a:r>
                        <a:rPr sz="1800" b="1" dirty="0">
                          <a:latin typeface="Calibri" panose="020F0502020204030204" pitchFamily="34" charset="0"/>
                          <a:ea typeface="Verdana" panose="020B0604030504040204" pitchFamily="34" charset="0"/>
                          <a:cs typeface="Calibri" panose="020F0502020204030204" pitchFamily="34" charset="0"/>
                        </a:rPr>
                        <a:t>alternative</a:t>
                      </a:r>
                      <a:r>
                        <a:rPr sz="1800" b="1" spc="40" dirty="0">
                          <a:latin typeface="Calibri" panose="020F0502020204030204" pitchFamily="34" charset="0"/>
                          <a:ea typeface="Verdana" panose="020B0604030504040204" pitchFamily="34" charset="0"/>
                          <a:cs typeface="Calibri" panose="020F0502020204030204" pitchFamily="34" charset="0"/>
                        </a:rPr>
                        <a:t> </a:t>
                      </a:r>
                      <a:r>
                        <a:rPr sz="1800" b="1" spc="-20" dirty="0">
                          <a:latin typeface="Calibri" panose="020F0502020204030204" pitchFamily="34" charset="0"/>
                          <a:ea typeface="Verdana" panose="020B0604030504040204" pitchFamily="34" charset="0"/>
                          <a:cs typeface="Calibri" panose="020F0502020204030204" pitchFamily="34" charset="0"/>
                        </a:rPr>
                        <a:t>NRTI </a:t>
                      </a:r>
                      <a:r>
                        <a:rPr sz="1800" b="1" spc="-10" dirty="0">
                          <a:latin typeface="Calibri" panose="020F0502020204030204" pitchFamily="34" charset="0"/>
                          <a:ea typeface="Verdana" panose="020B0604030504040204" pitchFamily="34" charset="0"/>
                          <a:cs typeface="Calibri" panose="020F0502020204030204" pitchFamily="34" charset="0"/>
                        </a:rPr>
                        <a:t>options</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44450" marB="0" anchor="ctr">
                    <a:lnR w="12700">
                      <a:solidFill>
                        <a:srgbClr val="FFFFFF"/>
                      </a:solidFill>
                      <a:prstDash val="solid"/>
                    </a:lnR>
                    <a:lnT w="12700">
                      <a:solidFill>
                        <a:srgbClr val="FFFFFF"/>
                      </a:solidFill>
                      <a:prstDash val="solid"/>
                    </a:lnT>
                    <a:lnB w="12700">
                      <a:solidFill>
                        <a:srgbClr val="FFFFFF"/>
                      </a:solidFill>
                      <a:prstDash val="solid"/>
                    </a:lnB>
                    <a:solidFill>
                      <a:srgbClr val="F6E5E5"/>
                    </a:solidFill>
                  </a:tcPr>
                </a:tc>
                <a:tc>
                  <a:txBody>
                    <a:bodyPr/>
                    <a:lstStyle/>
                    <a:p>
                      <a:pPr marL="104775" marR="911860">
                        <a:lnSpc>
                          <a:spcPts val="1500"/>
                        </a:lnSpc>
                        <a:spcBef>
                          <a:spcPts val="345"/>
                        </a:spcBef>
                      </a:pPr>
                      <a:r>
                        <a:rPr sz="1400" dirty="0">
                          <a:latin typeface="Calibri" panose="020F0502020204030204" pitchFamily="34" charset="0"/>
                          <a:ea typeface="Verdana" panose="020B0604030504040204" pitchFamily="34" charset="0"/>
                          <a:cs typeface="Calibri" panose="020F0502020204030204" pitchFamily="34" charset="0"/>
                        </a:rPr>
                        <a:t>TDF</a:t>
                      </a:r>
                      <a:r>
                        <a:rPr sz="1400" spc="1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as</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preferred</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option</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for</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ART</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initiation</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in</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adults</a:t>
                      </a:r>
                      <a:r>
                        <a:rPr sz="1400" spc="15" dirty="0">
                          <a:latin typeface="Calibri" panose="020F0502020204030204" pitchFamily="34" charset="0"/>
                          <a:ea typeface="Verdana" panose="020B0604030504040204" pitchFamily="34" charset="0"/>
                          <a:cs typeface="Calibri" panose="020F0502020204030204" pitchFamily="34" charset="0"/>
                        </a:rPr>
                        <a:t> </a:t>
                      </a:r>
                      <a:r>
                        <a:rPr sz="1400" spc="-25" dirty="0">
                          <a:latin typeface="Calibri" panose="020F0502020204030204" pitchFamily="34" charset="0"/>
                          <a:ea typeface="Verdana" panose="020B0604030504040204" pitchFamily="34" charset="0"/>
                          <a:cs typeface="Calibri" panose="020F0502020204030204" pitchFamily="34" charset="0"/>
                        </a:rPr>
                        <a:t>and </a:t>
                      </a:r>
                      <a:r>
                        <a:rPr sz="1400" spc="-10" dirty="0">
                          <a:latin typeface="Calibri" panose="020F0502020204030204" pitchFamily="34" charset="0"/>
                          <a:ea typeface="Verdana" panose="020B0604030504040204" pitchFamily="34" charset="0"/>
                          <a:cs typeface="Calibri" panose="020F0502020204030204" pitchFamily="34" charset="0"/>
                        </a:rPr>
                        <a:t>adolescents</a:t>
                      </a:r>
                      <a:endParaRPr sz="1400" dirty="0">
                        <a:latin typeface="Calibri" panose="020F0502020204030204" pitchFamily="34" charset="0"/>
                        <a:ea typeface="Verdana" panose="020B0604030504040204" pitchFamily="34" charset="0"/>
                        <a:cs typeface="Calibri" panose="020F0502020204030204" pitchFamily="34" charset="0"/>
                      </a:endParaRPr>
                    </a:p>
                    <a:p>
                      <a:pPr marL="104775">
                        <a:lnSpc>
                          <a:spcPct val="100000"/>
                        </a:lnSpc>
                        <a:spcBef>
                          <a:spcPts val="655"/>
                        </a:spcBef>
                      </a:pPr>
                      <a:r>
                        <a:rPr sz="1400" dirty="0">
                          <a:latin typeface="Calibri" panose="020F0502020204030204" pitchFamily="34" charset="0"/>
                          <a:ea typeface="Verdana" panose="020B0604030504040204" pitchFamily="34" charset="0"/>
                          <a:cs typeface="Calibri" panose="020F0502020204030204" pitchFamily="34" charset="0"/>
                        </a:rPr>
                        <a:t>ABC</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as</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preferred</a:t>
                      </a:r>
                      <a:r>
                        <a:rPr sz="1400" spc="1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NRTI</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option</a:t>
                      </a:r>
                      <a:r>
                        <a:rPr sz="1400" spc="34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for</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ART</a:t>
                      </a:r>
                      <a:r>
                        <a:rPr sz="1400" spc="34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initiation</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in</a:t>
                      </a:r>
                      <a:r>
                        <a:rPr sz="1400" spc="20" dirty="0">
                          <a:latin typeface="Calibri" panose="020F0502020204030204" pitchFamily="34" charset="0"/>
                          <a:ea typeface="Verdana" panose="020B0604030504040204" pitchFamily="34" charset="0"/>
                          <a:cs typeface="Calibri" panose="020F0502020204030204" pitchFamily="34" charset="0"/>
                        </a:rPr>
                        <a:t> </a:t>
                      </a:r>
                      <a:r>
                        <a:rPr sz="1400" spc="-10" dirty="0">
                          <a:latin typeface="Calibri" panose="020F0502020204030204" pitchFamily="34" charset="0"/>
                          <a:ea typeface="Verdana" panose="020B0604030504040204" pitchFamily="34" charset="0"/>
                          <a:cs typeface="Calibri" panose="020F0502020204030204" pitchFamily="34" charset="0"/>
                        </a:rPr>
                        <a:t>children</a:t>
                      </a:r>
                      <a:endParaRPr sz="1400" dirty="0">
                        <a:latin typeface="Calibri" panose="020F0502020204030204" pitchFamily="34" charset="0"/>
                        <a:ea typeface="Verdana" panose="020B0604030504040204" pitchFamily="34" charset="0"/>
                        <a:cs typeface="Calibri" panose="020F0502020204030204" pitchFamily="34" charset="0"/>
                      </a:endParaRPr>
                    </a:p>
                    <a:p>
                      <a:pPr marL="104775">
                        <a:lnSpc>
                          <a:spcPct val="100000"/>
                        </a:lnSpc>
                        <a:spcBef>
                          <a:spcPts val="670"/>
                        </a:spcBef>
                      </a:pPr>
                      <a:r>
                        <a:rPr sz="1400" dirty="0">
                          <a:latin typeface="Calibri" panose="020F0502020204030204" pitchFamily="34" charset="0"/>
                          <a:ea typeface="Verdana" panose="020B0604030504040204" pitchFamily="34" charset="0"/>
                          <a:cs typeface="Calibri" panose="020F0502020204030204" pitchFamily="34" charset="0"/>
                        </a:rPr>
                        <a:t>AZT</a:t>
                      </a:r>
                      <a:r>
                        <a:rPr sz="1400" spc="1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or</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TAF</a:t>
                      </a:r>
                      <a:r>
                        <a:rPr sz="1400" spc="1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as</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alternative</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options</a:t>
                      </a:r>
                      <a:r>
                        <a:rPr sz="1400" spc="1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or</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used</a:t>
                      </a:r>
                      <a:r>
                        <a:rPr sz="1400" spc="2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in</a:t>
                      </a:r>
                      <a:r>
                        <a:rPr sz="1400" spc="1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special</a:t>
                      </a:r>
                      <a:r>
                        <a:rPr sz="1400" spc="20" dirty="0">
                          <a:latin typeface="Calibri" panose="020F0502020204030204" pitchFamily="34" charset="0"/>
                          <a:ea typeface="Verdana" panose="020B0604030504040204" pitchFamily="34" charset="0"/>
                          <a:cs typeface="Calibri" panose="020F0502020204030204" pitchFamily="34" charset="0"/>
                        </a:rPr>
                        <a:t> </a:t>
                      </a:r>
                      <a:r>
                        <a:rPr sz="1400" spc="-10" dirty="0">
                          <a:latin typeface="Calibri" panose="020F0502020204030204" pitchFamily="34" charset="0"/>
                          <a:ea typeface="Verdana" panose="020B0604030504040204" pitchFamily="34" charset="0"/>
                          <a:cs typeface="Calibri" panose="020F0502020204030204" pitchFamily="34" charset="0"/>
                        </a:rPr>
                        <a:t>circumstances</a:t>
                      </a:r>
                      <a:endParaRPr sz="1400" dirty="0">
                        <a:latin typeface="Calibri" panose="020F0502020204030204" pitchFamily="34" charset="0"/>
                        <a:ea typeface="Verdana" panose="020B0604030504040204" pitchFamily="34" charset="0"/>
                        <a:cs typeface="Calibri" panose="020F0502020204030204" pitchFamily="34" charset="0"/>
                      </a:endParaRPr>
                    </a:p>
                  </a:txBody>
                  <a:tcPr marL="0" marR="0" marT="4381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6E5E5"/>
                    </a:solidFill>
                  </a:tcPr>
                </a:tc>
                <a:tc rowSpan="3">
                  <a:txBody>
                    <a:bodyPr/>
                    <a:lstStyle/>
                    <a:p>
                      <a:pPr marL="107950" marR="294005">
                        <a:lnSpc>
                          <a:spcPct val="100000"/>
                        </a:lnSpc>
                        <a:spcBef>
                          <a:spcPts val="345"/>
                        </a:spcBef>
                      </a:pPr>
                      <a:r>
                        <a:rPr sz="1800" b="1" dirty="0">
                          <a:latin typeface="Calibri" panose="020F0502020204030204" pitchFamily="34" charset="0"/>
                          <a:ea typeface="Verdana" panose="020B0604030504040204" pitchFamily="34" charset="0"/>
                          <a:cs typeface="Calibri" panose="020F0502020204030204" pitchFamily="34" charset="0"/>
                        </a:rPr>
                        <a:t>Adults,</a:t>
                      </a:r>
                      <a:r>
                        <a:rPr sz="1800" b="1" spc="4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adolescents</a:t>
                      </a:r>
                      <a:r>
                        <a:rPr sz="1800" b="1" spc="4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and</a:t>
                      </a:r>
                      <a:r>
                        <a:rPr sz="1800" b="1" spc="4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children</a:t>
                      </a:r>
                      <a:r>
                        <a:rPr sz="1800" b="1" spc="4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&gt;</a:t>
                      </a:r>
                      <a:r>
                        <a:rPr sz="1800" b="1" spc="4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30</a:t>
                      </a:r>
                      <a:r>
                        <a:rPr sz="1800" b="1" spc="4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kg:</a:t>
                      </a:r>
                      <a:r>
                        <a:rPr sz="1800" b="1" spc="3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TDF</a:t>
                      </a:r>
                      <a:r>
                        <a:rPr sz="1800" spc="4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or</a:t>
                      </a:r>
                      <a:r>
                        <a:rPr sz="1800" spc="45" dirty="0">
                          <a:latin typeface="Calibri" panose="020F0502020204030204" pitchFamily="34" charset="0"/>
                          <a:ea typeface="Verdana" panose="020B0604030504040204" pitchFamily="34" charset="0"/>
                          <a:cs typeface="Calibri" panose="020F0502020204030204" pitchFamily="34" charset="0"/>
                        </a:rPr>
                        <a:t> </a:t>
                      </a:r>
                      <a:r>
                        <a:rPr sz="1800" spc="-25" dirty="0">
                          <a:latin typeface="Calibri" panose="020F0502020204030204" pitchFamily="34" charset="0"/>
                          <a:ea typeface="Verdana" panose="020B0604030504040204" pitchFamily="34" charset="0"/>
                          <a:cs typeface="Calibri" panose="020F0502020204030204" pitchFamily="34" charset="0"/>
                        </a:rPr>
                        <a:t>TAF </a:t>
                      </a:r>
                      <a:r>
                        <a:rPr sz="1800" dirty="0">
                          <a:latin typeface="Calibri" panose="020F0502020204030204" pitchFamily="34" charset="0"/>
                          <a:ea typeface="Verdana" panose="020B0604030504040204" pitchFamily="34" charset="0"/>
                          <a:cs typeface="Calibri" panose="020F0502020204030204" pitchFamily="34" charset="0"/>
                        </a:rPr>
                        <a:t>as</a:t>
                      </a:r>
                      <a:r>
                        <a:rPr sz="1800" spc="1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preferred</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option</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in</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initial</a:t>
                      </a:r>
                      <a:r>
                        <a:rPr sz="1800" spc="1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and</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subsequent</a:t>
                      </a:r>
                      <a:r>
                        <a:rPr sz="1800" spc="20"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regimens </a:t>
                      </a:r>
                      <a:r>
                        <a:rPr sz="1800" dirty="0">
                          <a:latin typeface="Calibri" panose="020F0502020204030204" pitchFamily="34" charset="0"/>
                          <a:ea typeface="Verdana" panose="020B0604030504040204" pitchFamily="34" charset="0"/>
                          <a:cs typeface="Calibri" panose="020F0502020204030204" pitchFamily="34" charset="0"/>
                        </a:rPr>
                        <a:t>(even</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if</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TDF</a:t>
                      </a:r>
                      <a:r>
                        <a:rPr sz="1800" spc="3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or</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AZT</a:t>
                      </a:r>
                      <a:r>
                        <a:rPr sz="1800" spc="3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previously</a:t>
                      </a:r>
                      <a:r>
                        <a:rPr sz="1800" spc="25"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used)</a:t>
                      </a:r>
                      <a:endParaRPr sz="1800" dirty="0">
                        <a:latin typeface="Calibri" panose="020F0502020204030204" pitchFamily="34" charset="0"/>
                        <a:ea typeface="Verdana" panose="020B0604030504040204" pitchFamily="34" charset="0"/>
                        <a:cs typeface="Calibri" panose="020F0502020204030204" pitchFamily="34" charset="0"/>
                      </a:endParaRPr>
                    </a:p>
                    <a:p>
                      <a:pPr marL="107950" marR="101600">
                        <a:lnSpc>
                          <a:spcPct val="100000"/>
                        </a:lnSpc>
                        <a:spcBef>
                          <a:spcPts val="855"/>
                        </a:spcBef>
                      </a:pPr>
                      <a:r>
                        <a:rPr sz="1800" b="1" dirty="0">
                          <a:latin typeface="Calibri" panose="020F0502020204030204" pitchFamily="34" charset="0"/>
                          <a:ea typeface="Verdana" panose="020B0604030504040204" pitchFamily="34" charset="0"/>
                          <a:cs typeface="Calibri" panose="020F0502020204030204" pitchFamily="34" charset="0"/>
                        </a:rPr>
                        <a:t>Children</a:t>
                      </a:r>
                      <a:r>
                        <a:rPr sz="1800" b="1" spc="2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&lt;</a:t>
                      </a:r>
                      <a:r>
                        <a:rPr sz="1800" b="1" spc="2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30</a:t>
                      </a:r>
                      <a:r>
                        <a:rPr sz="1800" b="1" spc="25"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kg</a:t>
                      </a:r>
                      <a:r>
                        <a:rPr sz="1800" dirty="0">
                          <a:latin typeface="Calibri" panose="020F0502020204030204" pitchFamily="34" charset="0"/>
                          <a:ea typeface="Verdana" panose="020B0604030504040204" pitchFamily="34" charset="0"/>
                          <a:cs typeface="Calibri" panose="020F0502020204030204" pitchFamily="34" charset="0"/>
                        </a:rPr>
                        <a:t>:</a:t>
                      </a:r>
                      <a:r>
                        <a:rPr sz="1800" spc="34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ABC</a:t>
                      </a:r>
                      <a:r>
                        <a:rPr sz="1800" spc="34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as</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preferred</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option</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in</a:t>
                      </a:r>
                      <a:r>
                        <a:rPr sz="1800" spc="20"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initial </a:t>
                      </a:r>
                      <a:r>
                        <a:rPr sz="1800" dirty="0">
                          <a:latin typeface="Calibri" panose="020F0502020204030204" pitchFamily="34" charset="0"/>
                          <a:ea typeface="Verdana" panose="020B0604030504040204" pitchFamily="34" charset="0"/>
                          <a:cs typeface="Calibri" panose="020F0502020204030204" pitchFamily="34" charset="0"/>
                        </a:rPr>
                        <a:t>regimens.</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ABC</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or</a:t>
                      </a:r>
                      <a:r>
                        <a:rPr sz="1800" spc="1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TAF</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as</a:t>
                      </a:r>
                      <a:r>
                        <a:rPr sz="1800" spc="1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preferred</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options</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in</a:t>
                      </a:r>
                      <a:r>
                        <a:rPr sz="1800" spc="15"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subsequent </a:t>
                      </a:r>
                      <a:r>
                        <a:rPr sz="1800" dirty="0">
                          <a:latin typeface="Calibri" panose="020F0502020204030204" pitchFamily="34" charset="0"/>
                          <a:ea typeface="Verdana" panose="020B0604030504040204" pitchFamily="34" charset="0"/>
                          <a:cs typeface="Calibri" panose="020F0502020204030204" pitchFamily="34" charset="0"/>
                        </a:rPr>
                        <a:t>regimens</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(even</a:t>
                      </a:r>
                      <a:r>
                        <a:rPr sz="1800" spc="3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if</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ABC</a:t>
                      </a:r>
                      <a:r>
                        <a:rPr sz="1800" spc="3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or</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AZT</a:t>
                      </a:r>
                      <a:r>
                        <a:rPr sz="1800" spc="3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previously</a:t>
                      </a:r>
                      <a:r>
                        <a:rPr sz="1800" spc="25"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used)</a:t>
                      </a:r>
                      <a:endParaRPr sz="1800" dirty="0">
                        <a:latin typeface="Calibri" panose="020F0502020204030204" pitchFamily="34" charset="0"/>
                        <a:ea typeface="Verdana" panose="020B0604030504040204" pitchFamily="34" charset="0"/>
                        <a:cs typeface="Calibri" panose="020F0502020204030204" pitchFamily="34" charset="0"/>
                      </a:endParaRPr>
                    </a:p>
                    <a:p>
                      <a:pPr marL="107950" marR="398780">
                        <a:lnSpc>
                          <a:spcPts val="1500"/>
                        </a:lnSpc>
                      </a:pPr>
                      <a:endParaRPr lang="fr-CH" sz="1800" dirty="0">
                        <a:latin typeface="Calibri" panose="020F0502020204030204" pitchFamily="34" charset="0"/>
                        <a:ea typeface="Verdana" panose="020B0604030504040204" pitchFamily="34" charset="0"/>
                        <a:cs typeface="Calibri" panose="020F0502020204030204" pitchFamily="34" charset="0"/>
                      </a:endParaRPr>
                    </a:p>
                    <a:p>
                      <a:pPr marL="107950" marR="398780">
                        <a:lnSpc>
                          <a:spcPts val="1500"/>
                        </a:lnSpc>
                      </a:pPr>
                      <a:endParaRPr lang="fr-CH" sz="1800" dirty="0">
                        <a:latin typeface="Calibri" panose="020F0502020204030204" pitchFamily="34" charset="0"/>
                        <a:ea typeface="Verdana" panose="020B0604030504040204" pitchFamily="34" charset="0"/>
                        <a:cs typeface="Calibri" panose="020F0502020204030204" pitchFamily="34" charset="0"/>
                      </a:endParaRPr>
                    </a:p>
                    <a:p>
                      <a:pPr marL="107950" marR="398780">
                        <a:lnSpc>
                          <a:spcPct val="100000"/>
                        </a:lnSpc>
                      </a:pPr>
                      <a:r>
                        <a:rPr sz="1800" dirty="0">
                          <a:latin typeface="Calibri" panose="020F0502020204030204" pitchFamily="34" charset="0"/>
                          <a:ea typeface="Verdana" panose="020B0604030504040204" pitchFamily="34" charset="0"/>
                          <a:cs typeface="Calibri" panose="020F0502020204030204" pitchFamily="34" charset="0"/>
                        </a:rPr>
                        <a:t>DTG+3TC</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as</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ART</a:t>
                      </a:r>
                      <a:r>
                        <a:rPr sz="1800" spc="2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simplification</a:t>
                      </a:r>
                      <a:r>
                        <a:rPr sz="1800" b="1" spc="1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strategy</a:t>
                      </a:r>
                      <a:r>
                        <a:rPr sz="1800" spc="1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in</a:t>
                      </a:r>
                      <a:r>
                        <a:rPr sz="1800" spc="1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adults</a:t>
                      </a:r>
                      <a:r>
                        <a:rPr sz="1800" spc="15" dirty="0">
                          <a:latin typeface="Calibri" panose="020F0502020204030204" pitchFamily="34" charset="0"/>
                          <a:ea typeface="Verdana" panose="020B0604030504040204" pitchFamily="34" charset="0"/>
                          <a:cs typeface="Calibri" panose="020F0502020204030204" pitchFamily="34" charset="0"/>
                        </a:rPr>
                        <a:t> </a:t>
                      </a:r>
                      <a:r>
                        <a:rPr sz="1800" spc="-25" dirty="0">
                          <a:latin typeface="Calibri" panose="020F0502020204030204" pitchFamily="34" charset="0"/>
                          <a:ea typeface="Verdana" panose="020B0604030504040204" pitchFamily="34" charset="0"/>
                          <a:cs typeface="Calibri" panose="020F0502020204030204" pitchFamily="34" charset="0"/>
                        </a:rPr>
                        <a:t>and </a:t>
                      </a:r>
                      <a:r>
                        <a:rPr sz="1800" dirty="0">
                          <a:latin typeface="Calibri" panose="020F0502020204030204" pitchFamily="34" charset="0"/>
                          <a:ea typeface="Verdana" panose="020B0604030504040204" pitchFamily="34" charset="0"/>
                          <a:cs typeface="Calibri" panose="020F0502020204030204" pitchFamily="34" charset="0"/>
                        </a:rPr>
                        <a:t>adolescents</a:t>
                      </a:r>
                      <a:r>
                        <a:rPr sz="1800" spc="35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with</a:t>
                      </a:r>
                      <a:r>
                        <a:rPr sz="1800" spc="3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undetectable</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HIV</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viral</a:t>
                      </a:r>
                      <a:r>
                        <a:rPr sz="1800" spc="30"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load*</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43815" marB="0" anchor="ctr">
                    <a:lnL w="12700">
                      <a:solidFill>
                        <a:srgbClr val="FFFFFF"/>
                      </a:solidFill>
                      <a:prstDash val="solid"/>
                    </a:lnL>
                    <a:lnT w="12700">
                      <a:solidFill>
                        <a:srgbClr val="FFFFFF"/>
                      </a:solidFill>
                      <a:prstDash val="solid"/>
                    </a:lnT>
                    <a:lnB w="12700">
                      <a:solidFill>
                        <a:srgbClr val="FFFFFF"/>
                      </a:solidFill>
                      <a:prstDash val="solid"/>
                    </a:lnB>
                    <a:solidFill>
                      <a:srgbClr val="F6E5E5"/>
                    </a:solidFill>
                  </a:tcPr>
                </a:tc>
                <a:extLst>
                  <a:ext uri="{0D108BD9-81ED-4DB2-BD59-A6C34878D82A}">
                    <a16:rowId xmlns:a16="http://schemas.microsoft.com/office/drawing/2014/main" val="10002"/>
                  </a:ext>
                </a:extLst>
              </a:tr>
              <a:tr h="548919">
                <a:tc>
                  <a:txBody>
                    <a:bodyPr/>
                    <a:lstStyle/>
                    <a:p>
                      <a:pPr marL="92710" marR="116839">
                        <a:lnSpc>
                          <a:spcPct val="100000"/>
                        </a:lnSpc>
                        <a:spcBef>
                          <a:spcPts val="450"/>
                        </a:spcBef>
                      </a:pPr>
                      <a:r>
                        <a:rPr sz="1800" b="1" dirty="0">
                          <a:latin typeface="Calibri" panose="020F0502020204030204" pitchFamily="34" charset="0"/>
                          <a:ea typeface="Verdana" panose="020B0604030504040204" pitchFamily="34" charset="0"/>
                          <a:cs typeface="Calibri" panose="020F0502020204030204" pitchFamily="34" charset="0"/>
                        </a:rPr>
                        <a:t>NRTI</a:t>
                      </a:r>
                      <a:r>
                        <a:rPr sz="1800" b="1" spc="7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sequencing</a:t>
                      </a:r>
                      <a:r>
                        <a:rPr sz="1800" b="1" spc="70" dirty="0">
                          <a:latin typeface="Calibri" panose="020F0502020204030204" pitchFamily="34" charset="0"/>
                          <a:ea typeface="Verdana" panose="020B0604030504040204" pitchFamily="34" charset="0"/>
                          <a:cs typeface="Calibri" panose="020F0502020204030204" pitchFamily="34" charset="0"/>
                        </a:rPr>
                        <a:t> </a:t>
                      </a:r>
                      <a:r>
                        <a:rPr sz="1800" b="1" spc="-25" dirty="0">
                          <a:latin typeface="Calibri" panose="020F0502020204030204" pitchFamily="34" charset="0"/>
                          <a:ea typeface="Verdana" panose="020B0604030504040204" pitchFamily="34" charset="0"/>
                          <a:cs typeface="Calibri" panose="020F0502020204030204" pitchFamily="34" charset="0"/>
                        </a:rPr>
                        <a:t>in </a:t>
                      </a:r>
                      <a:r>
                        <a:rPr sz="1800" b="1" dirty="0">
                          <a:latin typeface="Calibri" panose="020F0502020204030204" pitchFamily="34" charset="0"/>
                          <a:ea typeface="Verdana" panose="020B0604030504040204" pitchFamily="34" charset="0"/>
                          <a:cs typeface="Calibri" panose="020F0502020204030204" pitchFamily="34" charset="0"/>
                        </a:rPr>
                        <a:t>subsequent</a:t>
                      </a:r>
                      <a:r>
                        <a:rPr sz="1800" b="1" spc="70" dirty="0">
                          <a:latin typeface="Calibri" panose="020F0502020204030204" pitchFamily="34" charset="0"/>
                          <a:ea typeface="Verdana" panose="020B0604030504040204" pitchFamily="34" charset="0"/>
                          <a:cs typeface="Calibri" panose="020F0502020204030204" pitchFamily="34" charset="0"/>
                        </a:rPr>
                        <a:t> </a:t>
                      </a:r>
                      <a:r>
                        <a:rPr sz="1800" b="1" spc="-10" dirty="0">
                          <a:latin typeface="Calibri" panose="020F0502020204030204" pitchFamily="34" charset="0"/>
                          <a:ea typeface="Verdana" panose="020B0604030504040204" pitchFamily="34" charset="0"/>
                          <a:cs typeface="Calibri" panose="020F0502020204030204" pitchFamily="34" charset="0"/>
                        </a:rPr>
                        <a:t>regimens</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57150" marB="0" anchor="ctr">
                    <a:lnR w="12700">
                      <a:solidFill>
                        <a:srgbClr val="FFFFFF"/>
                      </a:solidFill>
                      <a:prstDash val="solid"/>
                    </a:lnR>
                    <a:lnT w="12700">
                      <a:solidFill>
                        <a:srgbClr val="FFFFFF"/>
                      </a:solidFill>
                      <a:prstDash val="solid"/>
                    </a:lnT>
                    <a:lnB w="12700">
                      <a:solidFill>
                        <a:srgbClr val="FFFFFF"/>
                      </a:solidFill>
                      <a:prstDash val="solid"/>
                    </a:lnB>
                    <a:solidFill>
                      <a:srgbClr val="EDCCCC"/>
                    </a:solidFill>
                  </a:tcPr>
                </a:tc>
                <a:tc>
                  <a:txBody>
                    <a:bodyPr/>
                    <a:lstStyle/>
                    <a:p>
                      <a:pPr marL="104775" marR="203200">
                        <a:lnSpc>
                          <a:spcPts val="1500"/>
                        </a:lnSpc>
                        <a:spcBef>
                          <a:spcPts val="395"/>
                        </a:spcBef>
                      </a:pPr>
                      <a:r>
                        <a:rPr sz="1400" dirty="0">
                          <a:latin typeface="Calibri" panose="020F0502020204030204" pitchFamily="34" charset="0"/>
                          <a:ea typeface="Verdana" panose="020B0604030504040204" pitchFamily="34" charset="0"/>
                          <a:cs typeface="Calibri" panose="020F0502020204030204" pitchFamily="34" charset="0"/>
                        </a:rPr>
                        <a:t>AZT</a:t>
                      </a:r>
                      <a:r>
                        <a:rPr sz="1400" spc="35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in</a:t>
                      </a:r>
                      <a:r>
                        <a:rPr sz="1400" spc="2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subsequent</a:t>
                      </a:r>
                      <a:r>
                        <a:rPr sz="1400" spc="2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regimen</a:t>
                      </a:r>
                      <a:r>
                        <a:rPr sz="1400" spc="2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if</a:t>
                      </a:r>
                      <a:r>
                        <a:rPr sz="1400" spc="2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TDF</a:t>
                      </a:r>
                      <a:r>
                        <a:rPr sz="1400" spc="3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or</a:t>
                      </a:r>
                      <a:r>
                        <a:rPr sz="1400" spc="2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ABC</a:t>
                      </a:r>
                      <a:r>
                        <a:rPr sz="1400" spc="2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used</a:t>
                      </a:r>
                      <a:r>
                        <a:rPr sz="1400" spc="2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in</a:t>
                      </a:r>
                      <a:r>
                        <a:rPr sz="1400" spc="25"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initial</a:t>
                      </a:r>
                      <a:r>
                        <a:rPr sz="1400" spc="25" dirty="0">
                          <a:latin typeface="Calibri" panose="020F0502020204030204" pitchFamily="34" charset="0"/>
                          <a:ea typeface="Verdana" panose="020B0604030504040204" pitchFamily="34" charset="0"/>
                          <a:cs typeface="Calibri" panose="020F0502020204030204" pitchFamily="34" charset="0"/>
                        </a:rPr>
                        <a:t> </a:t>
                      </a:r>
                      <a:r>
                        <a:rPr sz="1400" spc="-10" dirty="0">
                          <a:latin typeface="Calibri" panose="020F0502020204030204" pitchFamily="34" charset="0"/>
                          <a:ea typeface="Verdana" panose="020B0604030504040204" pitchFamily="34" charset="0"/>
                          <a:cs typeface="Calibri" panose="020F0502020204030204" pitchFamily="34" charset="0"/>
                        </a:rPr>
                        <a:t>regimen </a:t>
                      </a:r>
                      <a:r>
                        <a:rPr sz="1400" dirty="0">
                          <a:latin typeface="Calibri" panose="020F0502020204030204" pitchFamily="34" charset="0"/>
                          <a:ea typeface="Verdana" panose="020B0604030504040204" pitchFamily="34" charset="0"/>
                          <a:cs typeface="Calibri" panose="020F0502020204030204" pitchFamily="34" charset="0"/>
                        </a:rPr>
                        <a:t>(and</a:t>
                      </a:r>
                      <a:r>
                        <a:rPr sz="1400" spc="30" dirty="0">
                          <a:latin typeface="Calibri" panose="020F0502020204030204" pitchFamily="34" charset="0"/>
                          <a:ea typeface="Verdana" panose="020B0604030504040204" pitchFamily="34" charset="0"/>
                          <a:cs typeface="Calibri" panose="020F0502020204030204" pitchFamily="34" charset="0"/>
                        </a:rPr>
                        <a:t> </a:t>
                      </a:r>
                      <a:r>
                        <a:rPr sz="1400" dirty="0">
                          <a:latin typeface="Calibri" panose="020F0502020204030204" pitchFamily="34" charset="0"/>
                          <a:ea typeface="Verdana" panose="020B0604030504040204" pitchFamily="34" charset="0"/>
                          <a:cs typeface="Calibri" panose="020F0502020204030204" pitchFamily="34" charset="0"/>
                        </a:rPr>
                        <a:t>vice</a:t>
                      </a:r>
                      <a:r>
                        <a:rPr sz="1400" spc="30" dirty="0">
                          <a:latin typeface="Calibri" panose="020F0502020204030204" pitchFamily="34" charset="0"/>
                          <a:ea typeface="Verdana" panose="020B0604030504040204" pitchFamily="34" charset="0"/>
                          <a:cs typeface="Calibri" panose="020F0502020204030204" pitchFamily="34" charset="0"/>
                        </a:rPr>
                        <a:t> </a:t>
                      </a:r>
                      <a:r>
                        <a:rPr sz="1400" spc="-10" dirty="0">
                          <a:latin typeface="Calibri" panose="020F0502020204030204" pitchFamily="34" charset="0"/>
                          <a:ea typeface="Verdana" panose="020B0604030504040204" pitchFamily="34" charset="0"/>
                          <a:cs typeface="Calibri" panose="020F0502020204030204" pitchFamily="34" charset="0"/>
                        </a:rPr>
                        <a:t>versa)</a:t>
                      </a:r>
                      <a:endParaRPr sz="1400" dirty="0">
                        <a:latin typeface="Calibri" panose="020F0502020204030204" pitchFamily="34" charset="0"/>
                        <a:ea typeface="Verdana" panose="020B0604030504040204" pitchFamily="34" charset="0"/>
                        <a:cs typeface="Calibri" panose="020F0502020204030204" pitchFamily="34" charset="0"/>
                      </a:endParaRPr>
                    </a:p>
                  </a:txBody>
                  <a:tcPr marL="0" marR="0" marT="5016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CCCC"/>
                    </a:solidFill>
                  </a:tcPr>
                </a:tc>
                <a:tc vMerge="1">
                  <a:txBody>
                    <a:bodyPr/>
                    <a:lstStyle/>
                    <a:p>
                      <a:endParaRPr/>
                    </a:p>
                  </a:txBody>
                  <a:tcPr marL="0" marR="0" marT="43815" marB="0">
                    <a:lnL w="12700">
                      <a:solidFill>
                        <a:srgbClr val="FFFFFF"/>
                      </a:solidFill>
                      <a:prstDash val="solid"/>
                    </a:lnL>
                    <a:lnT w="12700">
                      <a:solidFill>
                        <a:srgbClr val="FFFFFF"/>
                      </a:solidFill>
                      <a:prstDash val="solid"/>
                    </a:lnT>
                    <a:lnB w="12700">
                      <a:solidFill>
                        <a:srgbClr val="FFFFFF"/>
                      </a:solidFill>
                      <a:prstDash val="solid"/>
                    </a:lnB>
                    <a:solidFill>
                      <a:srgbClr val="F6E5E5"/>
                    </a:solidFill>
                  </a:tcPr>
                </a:tc>
                <a:extLst>
                  <a:ext uri="{0D108BD9-81ED-4DB2-BD59-A6C34878D82A}">
                    <a16:rowId xmlns:a16="http://schemas.microsoft.com/office/drawing/2014/main" val="10003"/>
                  </a:ext>
                </a:extLst>
              </a:tr>
              <a:tr h="842045">
                <a:tc>
                  <a:txBody>
                    <a:bodyPr/>
                    <a:lstStyle/>
                    <a:p>
                      <a:pPr marL="92710" marR="688340">
                        <a:lnSpc>
                          <a:spcPct val="100000"/>
                        </a:lnSpc>
                        <a:spcBef>
                          <a:spcPts val="325"/>
                        </a:spcBef>
                      </a:pPr>
                      <a:r>
                        <a:rPr sz="1800" b="1" dirty="0">
                          <a:latin typeface="Calibri" panose="020F0502020204030204" pitchFamily="34" charset="0"/>
                          <a:ea typeface="Verdana" panose="020B0604030504040204" pitchFamily="34" charset="0"/>
                          <a:cs typeface="Calibri" panose="020F0502020204030204" pitchFamily="34" charset="0"/>
                        </a:rPr>
                        <a:t>Dual</a:t>
                      </a:r>
                      <a:r>
                        <a:rPr sz="1800" b="1" spc="2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ARV</a:t>
                      </a:r>
                      <a:r>
                        <a:rPr sz="1800" b="1" spc="20" dirty="0">
                          <a:latin typeface="Calibri" panose="020F0502020204030204" pitchFamily="34" charset="0"/>
                          <a:ea typeface="Verdana" panose="020B0604030504040204" pitchFamily="34" charset="0"/>
                          <a:cs typeface="Calibri" panose="020F0502020204030204" pitchFamily="34" charset="0"/>
                        </a:rPr>
                        <a:t> </a:t>
                      </a:r>
                      <a:r>
                        <a:rPr sz="1800" b="1" spc="-20" dirty="0">
                          <a:latin typeface="Calibri" panose="020F0502020204030204" pitchFamily="34" charset="0"/>
                          <a:ea typeface="Verdana" panose="020B0604030504040204" pitchFamily="34" charset="0"/>
                          <a:cs typeface="Calibri" panose="020F0502020204030204" pitchFamily="34" charset="0"/>
                        </a:rPr>
                        <a:t>oral </a:t>
                      </a:r>
                      <a:r>
                        <a:rPr sz="1800" b="1" spc="-10" dirty="0">
                          <a:latin typeface="Calibri" panose="020F0502020204030204" pitchFamily="34" charset="0"/>
                          <a:ea typeface="Verdana" panose="020B0604030504040204" pitchFamily="34" charset="0"/>
                          <a:cs typeface="Calibri" panose="020F0502020204030204" pitchFamily="34" charset="0"/>
                        </a:rPr>
                        <a:t>regimens</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41275" marB="0" anchor="ctr">
                    <a:lnR w="12700">
                      <a:solidFill>
                        <a:srgbClr val="FFFFFF"/>
                      </a:solidFill>
                      <a:prstDash val="solid"/>
                    </a:lnR>
                    <a:lnT w="12700">
                      <a:solidFill>
                        <a:srgbClr val="FFFFFF"/>
                      </a:solidFill>
                      <a:prstDash val="solid"/>
                    </a:lnT>
                    <a:lnB w="12700">
                      <a:solidFill>
                        <a:srgbClr val="FFFFFF"/>
                      </a:solidFill>
                      <a:prstDash val="solid"/>
                    </a:lnB>
                    <a:solidFill>
                      <a:srgbClr val="F6E5E5"/>
                    </a:solidFill>
                  </a:tcPr>
                </a:tc>
                <a:tc>
                  <a:txBody>
                    <a:bodyPr/>
                    <a:lstStyle/>
                    <a:p>
                      <a:pPr marL="104775" algn="ctr">
                        <a:lnSpc>
                          <a:spcPct val="100000"/>
                        </a:lnSpc>
                        <a:spcBef>
                          <a:spcPts val="75"/>
                        </a:spcBef>
                      </a:pPr>
                      <a:r>
                        <a:rPr lang="de-CH" sz="1600" dirty="0">
                          <a:latin typeface="Calibri" panose="020F0502020204030204" pitchFamily="34" charset="0"/>
                          <a:ea typeface="Verdana" panose="020B0604030504040204" pitchFamily="34" charset="0"/>
                          <a:cs typeface="Calibri" panose="020F0502020204030204" pitchFamily="34" charset="0"/>
                        </a:rPr>
                        <a:t>---</a:t>
                      </a:r>
                      <a:endParaRPr sz="1600" dirty="0">
                        <a:latin typeface="Calibri" panose="020F0502020204030204" pitchFamily="34" charset="0"/>
                        <a:ea typeface="Verdana" panose="020B0604030504040204" pitchFamily="34" charset="0"/>
                        <a:cs typeface="Calibri" panose="020F0502020204030204" pitchFamily="34" charset="0"/>
                      </a:endParaRPr>
                    </a:p>
                  </a:txBody>
                  <a:tcPr marL="0" marR="0" marT="95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6E5E5"/>
                    </a:solidFill>
                  </a:tcPr>
                </a:tc>
                <a:tc vMerge="1">
                  <a:txBody>
                    <a:bodyPr/>
                    <a:lstStyle/>
                    <a:p>
                      <a:endParaRPr/>
                    </a:p>
                  </a:txBody>
                  <a:tcPr marL="0" marR="0" marT="43815" marB="0">
                    <a:lnL w="12700">
                      <a:solidFill>
                        <a:srgbClr val="FFFFFF"/>
                      </a:solidFill>
                      <a:prstDash val="solid"/>
                    </a:lnL>
                    <a:lnT w="12700">
                      <a:solidFill>
                        <a:srgbClr val="FFFFFF"/>
                      </a:solidFill>
                      <a:prstDash val="solid"/>
                    </a:lnT>
                    <a:lnB w="12700">
                      <a:solidFill>
                        <a:srgbClr val="FFFFFF"/>
                      </a:solidFill>
                      <a:prstDash val="solid"/>
                    </a:lnB>
                    <a:solidFill>
                      <a:srgbClr val="F6E5E5"/>
                    </a:solidFill>
                  </a:tcPr>
                </a:tc>
                <a:extLst>
                  <a:ext uri="{0D108BD9-81ED-4DB2-BD59-A6C34878D82A}">
                    <a16:rowId xmlns:a16="http://schemas.microsoft.com/office/drawing/2014/main" val="10004"/>
                  </a:ext>
                </a:extLst>
              </a:tr>
              <a:tr h="665754">
                <a:tc>
                  <a:txBody>
                    <a:bodyPr/>
                    <a:lstStyle/>
                    <a:p>
                      <a:pPr marL="92710" marR="250190">
                        <a:lnSpc>
                          <a:spcPct val="100000"/>
                        </a:lnSpc>
                        <a:spcBef>
                          <a:spcPts val="490"/>
                        </a:spcBef>
                      </a:pPr>
                      <a:r>
                        <a:rPr sz="1800" b="1" dirty="0">
                          <a:latin typeface="Calibri" panose="020F0502020204030204" pitchFamily="34" charset="0"/>
                          <a:ea typeface="Verdana" panose="020B0604030504040204" pitchFamily="34" charset="0"/>
                          <a:cs typeface="Calibri" panose="020F0502020204030204" pitchFamily="34" charset="0"/>
                        </a:rPr>
                        <a:t>Long-</a:t>
                      </a:r>
                      <a:r>
                        <a:rPr sz="1800" b="1" spc="-10" dirty="0">
                          <a:latin typeface="Calibri" panose="020F0502020204030204" pitchFamily="34" charset="0"/>
                          <a:ea typeface="Verdana" panose="020B0604030504040204" pitchFamily="34" charset="0"/>
                          <a:cs typeface="Calibri" panose="020F0502020204030204" pitchFamily="34" charset="0"/>
                        </a:rPr>
                        <a:t>acting </a:t>
                      </a:r>
                      <a:r>
                        <a:rPr sz="1800" b="1" dirty="0">
                          <a:latin typeface="Calibri" panose="020F0502020204030204" pitchFamily="34" charset="0"/>
                          <a:ea typeface="Verdana" panose="020B0604030504040204" pitchFamily="34" charset="0"/>
                          <a:cs typeface="Calibri" panose="020F0502020204030204" pitchFamily="34" charset="0"/>
                        </a:rPr>
                        <a:t>injectable</a:t>
                      </a:r>
                      <a:r>
                        <a:rPr sz="1800" b="1" spc="70" dirty="0">
                          <a:latin typeface="Calibri" panose="020F0502020204030204" pitchFamily="34" charset="0"/>
                          <a:ea typeface="Verdana" panose="020B0604030504040204" pitchFamily="34" charset="0"/>
                          <a:cs typeface="Calibri" panose="020F0502020204030204" pitchFamily="34" charset="0"/>
                        </a:rPr>
                        <a:t> </a:t>
                      </a:r>
                      <a:r>
                        <a:rPr sz="1800" b="1" spc="-10" dirty="0">
                          <a:latin typeface="Calibri" panose="020F0502020204030204" pitchFamily="34" charset="0"/>
                          <a:ea typeface="Verdana" panose="020B0604030504040204" pitchFamily="34" charset="0"/>
                          <a:cs typeface="Calibri" panose="020F0502020204030204" pitchFamily="34" charset="0"/>
                        </a:rPr>
                        <a:t>regimens</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62230" marB="0" anchor="ctr">
                    <a:lnR w="12700">
                      <a:solidFill>
                        <a:srgbClr val="FFFFFF"/>
                      </a:solidFill>
                      <a:prstDash val="solid"/>
                    </a:lnR>
                    <a:lnT w="12700">
                      <a:solidFill>
                        <a:srgbClr val="FFFFFF"/>
                      </a:solidFill>
                      <a:prstDash val="solid"/>
                    </a:lnT>
                    <a:lnB w="12700">
                      <a:solidFill>
                        <a:srgbClr val="FFFFFF"/>
                      </a:solidFill>
                      <a:prstDash val="solid"/>
                    </a:lnB>
                    <a:solidFill>
                      <a:srgbClr val="EDCCCC"/>
                    </a:solidFill>
                  </a:tcPr>
                </a:tc>
                <a:tc>
                  <a:txBody>
                    <a:bodyPr/>
                    <a:lstStyle/>
                    <a:p>
                      <a:pPr marL="104775" algn="ctr">
                        <a:lnSpc>
                          <a:spcPct val="100000"/>
                        </a:lnSpc>
                        <a:spcBef>
                          <a:spcPts val="190"/>
                        </a:spcBef>
                      </a:pPr>
                      <a:r>
                        <a:rPr lang="de-CH" sz="1600" dirty="0">
                          <a:latin typeface="Calibri" panose="020F0502020204030204" pitchFamily="34" charset="0"/>
                          <a:ea typeface="Verdana" panose="020B0604030504040204" pitchFamily="34" charset="0"/>
                          <a:cs typeface="Calibri" panose="020F0502020204030204" pitchFamily="34" charset="0"/>
                        </a:rPr>
                        <a:t>---</a:t>
                      </a:r>
                      <a:endParaRPr sz="1600" dirty="0">
                        <a:latin typeface="Calibri" panose="020F0502020204030204" pitchFamily="34" charset="0"/>
                        <a:ea typeface="Verdana" panose="020B0604030504040204" pitchFamily="34" charset="0"/>
                        <a:cs typeface="Calibri" panose="020F0502020204030204" pitchFamily="34" charset="0"/>
                      </a:endParaRPr>
                    </a:p>
                  </a:txBody>
                  <a:tcPr marL="0" marR="0" marT="2413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CCCC"/>
                    </a:solidFill>
                  </a:tcPr>
                </a:tc>
                <a:tc>
                  <a:txBody>
                    <a:bodyPr/>
                    <a:lstStyle/>
                    <a:p>
                      <a:pPr marL="107950" marR="113664">
                        <a:lnSpc>
                          <a:spcPct val="100000"/>
                        </a:lnSpc>
                        <a:spcBef>
                          <a:spcPts val="490"/>
                        </a:spcBef>
                      </a:pPr>
                      <a:r>
                        <a:rPr sz="1800" dirty="0">
                          <a:latin typeface="Calibri" panose="020F0502020204030204" pitchFamily="34" charset="0"/>
                          <a:ea typeface="Verdana" panose="020B0604030504040204" pitchFamily="34" charset="0"/>
                          <a:cs typeface="Calibri" panose="020F0502020204030204" pitchFamily="34" charset="0"/>
                        </a:rPr>
                        <a:t>CAB</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RPV</a:t>
                      </a:r>
                      <a:r>
                        <a:rPr sz="1800" spc="34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as</a:t>
                      </a:r>
                      <a:r>
                        <a:rPr sz="1800" spc="34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alternative</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ART</a:t>
                      </a:r>
                      <a:r>
                        <a:rPr sz="1800" spc="20" dirty="0">
                          <a:latin typeface="Calibri" panose="020F0502020204030204" pitchFamily="34" charset="0"/>
                          <a:ea typeface="Verdana" panose="020B0604030504040204" pitchFamily="34" charset="0"/>
                          <a:cs typeface="Calibri" panose="020F0502020204030204" pitchFamily="34" charset="0"/>
                        </a:rPr>
                        <a:t> </a:t>
                      </a:r>
                      <a:r>
                        <a:rPr sz="1800" b="1" dirty="0">
                          <a:latin typeface="Calibri" panose="020F0502020204030204" pitchFamily="34" charset="0"/>
                          <a:ea typeface="Verdana" panose="020B0604030504040204" pitchFamily="34" charset="0"/>
                          <a:cs typeface="Calibri" panose="020F0502020204030204" pitchFamily="34" charset="0"/>
                        </a:rPr>
                        <a:t>switching</a:t>
                      </a:r>
                      <a:r>
                        <a:rPr sz="1800" b="1"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option</a:t>
                      </a:r>
                      <a:r>
                        <a:rPr sz="1800" spc="2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in</a:t>
                      </a:r>
                      <a:r>
                        <a:rPr sz="1800" spc="25"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adults </a:t>
                      </a:r>
                      <a:r>
                        <a:rPr sz="1800" dirty="0">
                          <a:latin typeface="Calibri" panose="020F0502020204030204" pitchFamily="34" charset="0"/>
                          <a:ea typeface="Verdana" panose="020B0604030504040204" pitchFamily="34" charset="0"/>
                          <a:cs typeface="Calibri" panose="020F0502020204030204" pitchFamily="34" charset="0"/>
                        </a:rPr>
                        <a:t>and</a:t>
                      </a:r>
                      <a:r>
                        <a:rPr sz="1800" spc="1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adolescents</a:t>
                      </a:r>
                      <a:r>
                        <a:rPr sz="1800" spc="35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with</a:t>
                      </a:r>
                      <a:r>
                        <a:rPr sz="1800" spc="30"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undetectable</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HIV</a:t>
                      </a:r>
                      <a:r>
                        <a:rPr sz="1800" spc="25" dirty="0">
                          <a:latin typeface="Calibri" panose="020F0502020204030204" pitchFamily="34" charset="0"/>
                          <a:ea typeface="Verdana" panose="020B0604030504040204" pitchFamily="34" charset="0"/>
                          <a:cs typeface="Calibri" panose="020F0502020204030204" pitchFamily="34" charset="0"/>
                        </a:rPr>
                        <a:t> </a:t>
                      </a:r>
                      <a:r>
                        <a:rPr sz="1800" dirty="0">
                          <a:latin typeface="Calibri" panose="020F0502020204030204" pitchFamily="34" charset="0"/>
                          <a:ea typeface="Verdana" panose="020B0604030504040204" pitchFamily="34" charset="0"/>
                          <a:cs typeface="Calibri" panose="020F0502020204030204" pitchFamily="34" charset="0"/>
                        </a:rPr>
                        <a:t>viral</a:t>
                      </a:r>
                      <a:r>
                        <a:rPr sz="1800" spc="30" dirty="0">
                          <a:latin typeface="Calibri" panose="020F0502020204030204" pitchFamily="34" charset="0"/>
                          <a:ea typeface="Verdana" panose="020B0604030504040204" pitchFamily="34" charset="0"/>
                          <a:cs typeface="Calibri" panose="020F0502020204030204" pitchFamily="34" charset="0"/>
                        </a:rPr>
                        <a:t> </a:t>
                      </a:r>
                      <a:r>
                        <a:rPr sz="1800" spc="-10" dirty="0">
                          <a:latin typeface="Calibri" panose="020F0502020204030204" pitchFamily="34" charset="0"/>
                          <a:ea typeface="Verdana" panose="020B0604030504040204" pitchFamily="34" charset="0"/>
                          <a:cs typeface="Calibri" panose="020F0502020204030204" pitchFamily="34" charset="0"/>
                        </a:rPr>
                        <a:t>load*</a:t>
                      </a:r>
                      <a:endParaRPr sz="1800" dirty="0">
                        <a:latin typeface="Calibri" panose="020F0502020204030204" pitchFamily="34" charset="0"/>
                        <a:ea typeface="Verdana" panose="020B0604030504040204" pitchFamily="34" charset="0"/>
                        <a:cs typeface="Calibri" panose="020F0502020204030204" pitchFamily="34" charset="0"/>
                      </a:endParaRPr>
                    </a:p>
                  </a:txBody>
                  <a:tcPr marL="0" marR="0" marT="62230" marB="0" anchor="ctr">
                    <a:lnL w="12700">
                      <a:solidFill>
                        <a:srgbClr val="FFFFFF"/>
                      </a:solidFill>
                      <a:prstDash val="solid"/>
                    </a:lnL>
                    <a:lnT w="12700">
                      <a:solidFill>
                        <a:srgbClr val="FFFFFF"/>
                      </a:solidFill>
                      <a:prstDash val="solid"/>
                    </a:lnT>
                    <a:lnB w="12700">
                      <a:solidFill>
                        <a:srgbClr val="FFFFFF"/>
                      </a:solidFill>
                      <a:prstDash val="solid"/>
                    </a:lnB>
                    <a:solidFill>
                      <a:srgbClr val="EDCCCC"/>
                    </a:solidFill>
                  </a:tcPr>
                </a:tc>
                <a:extLst>
                  <a:ext uri="{0D108BD9-81ED-4DB2-BD59-A6C34878D82A}">
                    <a16:rowId xmlns:a16="http://schemas.microsoft.com/office/drawing/2014/main" val="10005"/>
                  </a:ext>
                </a:extLst>
              </a:tr>
            </a:tbl>
          </a:graphicData>
        </a:graphic>
      </p:graphicFrame>
      <p:sp>
        <p:nvSpPr>
          <p:cNvPr id="7" name="object 7">
            <a:extLst>
              <a:ext uri="{FF2B5EF4-FFF2-40B4-BE49-F238E27FC236}">
                <a16:creationId xmlns:a16="http://schemas.microsoft.com/office/drawing/2014/main" id="{DC566044-10E0-6025-97C6-8E3F2254B98E}"/>
              </a:ext>
            </a:extLst>
          </p:cNvPr>
          <p:cNvSpPr txBox="1"/>
          <p:nvPr/>
        </p:nvSpPr>
        <p:spPr>
          <a:xfrm>
            <a:off x="10112318" y="5509968"/>
            <a:ext cx="1826260" cy="238760"/>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*no</a:t>
            </a:r>
            <a:r>
              <a:rPr sz="1400" spc="15" dirty="0">
                <a:latin typeface="Calibri"/>
                <a:cs typeface="Calibri"/>
              </a:rPr>
              <a:t> </a:t>
            </a:r>
            <a:r>
              <a:rPr sz="1400" dirty="0">
                <a:latin typeface="Calibri"/>
                <a:cs typeface="Calibri"/>
              </a:rPr>
              <a:t>active</a:t>
            </a:r>
            <a:r>
              <a:rPr sz="1400" spc="15" dirty="0">
                <a:latin typeface="Calibri"/>
                <a:cs typeface="Calibri"/>
              </a:rPr>
              <a:t> </a:t>
            </a:r>
            <a:r>
              <a:rPr sz="1400" dirty="0">
                <a:latin typeface="Calibri"/>
                <a:cs typeface="Calibri"/>
              </a:rPr>
              <a:t>HBV</a:t>
            </a:r>
            <a:r>
              <a:rPr sz="1400" spc="15" dirty="0">
                <a:latin typeface="Calibri"/>
                <a:cs typeface="Calibri"/>
              </a:rPr>
              <a:t> </a:t>
            </a:r>
            <a:r>
              <a:rPr sz="1400" spc="-10" dirty="0">
                <a:latin typeface="Calibri"/>
                <a:cs typeface="Calibri"/>
              </a:rPr>
              <a:t>infection</a:t>
            </a:r>
            <a:endParaRPr sz="1400" dirty="0">
              <a:latin typeface="Calibri"/>
              <a:cs typeface="Calibri"/>
            </a:endParaRPr>
          </a:p>
        </p:txBody>
      </p:sp>
      <p:grpSp>
        <p:nvGrpSpPr>
          <p:cNvPr id="9" name="Grupo 8">
            <a:extLst>
              <a:ext uri="{FF2B5EF4-FFF2-40B4-BE49-F238E27FC236}">
                <a16:creationId xmlns:a16="http://schemas.microsoft.com/office/drawing/2014/main" id="{677ACE8D-323D-C69A-938B-2619B26BC0B4}"/>
              </a:ext>
            </a:extLst>
          </p:cNvPr>
          <p:cNvGrpSpPr/>
          <p:nvPr/>
        </p:nvGrpSpPr>
        <p:grpSpPr>
          <a:xfrm>
            <a:off x="0" y="0"/>
            <a:ext cx="12192000" cy="1135627"/>
            <a:chOff x="0" y="0"/>
            <a:chExt cx="12192000" cy="1135627"/>
          </a:xfrm>
        </p:grpSpPr>
        <p:grpSp>
          <p:nvGrpSpPr>
            <p:cNvPr id="14" name="Grupo 13">
              <a:extLst>
                <a:ext uri="{FF2B5EF4-FFF2-40B4-BE49-F238E27FC236}">
                  <a16:creationId xmlns:a16="http://schemas.microsoft.com/office/drawing/2014/main" id="{F2C3B6F4-5005-D4EF-3DC2-8CE8D077FBF5}"/>
                </a:ext>
              </a:extLst>
            </p:cNvPr>
            <p:cNvGrpSpPr/>
            <p:nvPr/>
          </p:nvGrpSpPr>
          <p:grpSpPr>
            <a:xfrm>
              <a:off x="0" y="0"/>
              <a:ext cx="12192000" cy="200515"/>
              <a:chOff x="0" y="0"/>
              <a:chExt cx="12192000" cy="200515"/>
            </a:xfrm>
          </p:grpSpPr>
          <p:sp>
            <p:nvSpPr>
              <p:cNvPr id="15" name="Rectángulo 14">
                <a:extLst>
                  <a:ext uri="{FF2B5EF4-FFF2-40B4-BE49-F238E27FC236}">
                    <a16:creationId xmlns:a16="http://schemas.microsoft.com/office/drawing/2014/main" id="{0F787B87-9020-DDC9-E38E-64E883BA56CA}"/>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6" name="Rectángulo 15">
                <a:extLst>
                  <a:ext uri="{FF2B5EF4-FFF2-40B4-BE49-F238E27FC236}">
                    <a16:creationId xmlns:a16="http://schemas.microsoft.com/office/drawing/2014/main" id="{2E1335F0-744B-AEC8-EA86-7E6B2BFDF9AB}"/>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7" name="Rectángulo 16">
                <a:extLst>
                  <a:ext uri="{FF2B5EF4-FFF2-40B4-BE49-F238E27FC236}">
                    <a16:creationId xmlns:a16="http://schemas.microsoft.com/office/drawing/2014/main" id="{15E37E96-9AFB-F3C6-48FD-FF4571BA2710}"/>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8" name="Rectángulo 17">
                <a:extLst>
                  <a:ext uri="{FF2B5EF4-FFF2-40B4-BE49-F238E27FC236}">
                    <a16:creationId xmlns:a16="http://schemas.microsoft.com/office/drawing/2014/main" id="{2A536C23-65E2-F675-7DD4-C85E81EAD3AC}"/>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9" name="Rectángulo 18">
                <a:extLst>
                  <a:ext uri="{FF2B5EF4-FFF2-40B4-BE49-F238E27FC236}">
                    <a16:creationId xmlns:a16="http://schemas.microsoft.com/office/drawing/2014/main" id="{E62F4140-3B3D-F359-D63E-D7DA543013D6}"/>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0" name="Rectángulo 19">
                <a:extLst>
                  <a:ext uri="{FF2B5EF4-FFF2-40B4-BE49-F238E27FC236}">
                    <a16:creationId xmlns:a16="http://schemas.microsoft.com/office/drawing/2014/main" id="{89E64EB2-CFE1-8ECB-10D3-6D8B86066674}"/>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grpSp>
        <p:pic>
          <p:nvPicPr>
            <p:cNvPr id="11" name="Picture 2">
              <a:extLst>
                <a:ext uri="{FF2B5EF4-FFF2-40B4-BE49-F238E27FC236}">
                  <a16:creationId xmlns:a16="http://schemas.microsoft.com/office/drawing/2014/main" id="{35BA837C-3579-E055-591E-8574323583B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grpSp>
      <p:sp>
        <p:nvSpPr>
          <p:cNvPr id="21" name="Title 1">
            <a:extLst>
              <a:ext uri="{FF2B5EF4-FFF2-40B4-BE49-F238E27FC236}">
                <a16:creationId xmlns:a16="http://schemas.microsoft.com/office/drawing/2014/main" id="{7E9846DB-B5A6-87A0-73D5-5ECE9102335A}"/>
              </a:ext>
            </a:extLst>
          </p:cNvPr>
          <p:cNvSpPr txBox="1">
            <a:spLocks/>
          </p:cNvSpPr>
          <p:nvPr/>
        </p:nvSpPr>
        <p:spPr>
          <a:xfrm>
            <a:off x="442913" y="552437"/>
            <a:ext cx="8891914" cy="1012970"/>
          </a:xfrm>
          <a:prstGeom prst="rect">
            <a:avLst/>
          </a:prstGeom>
        </p:spPr>
        <p:txBody>
          <a:bodyPr lIns="0" tIns="0" rIns="0" bIns="0" anchor="t"/>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pPr marR="10795">
              <a:lnSpc>
                <a:spcPct val="100000"/>
              </a:lnSpc>
              <a:spcBef>
                <a:spcPts val="425"/>
              </a:spcBef>
            </a:pPr>
            <a:r>
              <a:rPr lang="es-MX" sz="3200" dirty="0">
                <a:solidFill>
                  <a:srgbClr val="CC0022"/>
                </a:solidFill>
                <a:latin typeface="Calibri" panose="020F0502020204030204" pitchFamily="34" charset="0"/>
                <a:ea typeface="Verdana" panose="020B0604030504040204" pitchFamily="34" charset="0"/>
                <a:cs typeface="Calibri" panose="020F0502020204030204" pitchFamily="34" charset="0"/>
              </a:rPr>
              <a:t>HIV guidelines </a:t>
            </a:r>
            <a:r>
              <a:rPr lang="es-MX" sz="3200" b="0"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rPr>
              <a:t>New</a:t>
            </a:r>
            <a:r>
              <a:rPr lang="es-MX" sz="3200" b="0" spc="245"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rPr>
              <a:t> </a:t>
            </a:r>
            <a:r>
              <a:rPr lang="es-MX" sz="3200" b="0"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rPr>
              <a:t>treatment</a:t>
            </a:r>
            <a:r>
              <a:rPr lang="es-MX" sz="3200" b="0" spc="245"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rPr>
              <a:t> </a:t>
            </a:r>
            <a:r>
              <a:rPr lang="es-MX" sz="3200" b="0" spc="-10"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rPr>
              <a:t>recommendations</a:t>
            </a:r>
            <a:endParaRPr lang="en-GB" sz="3200" dirty="0">
              <a:solidFill>
                <a:srgbClr val="CC0022"/>
              </a:solidFill>
              <a:latin typeface="Calibri" panose="020F0502020204030204" pitchFamily="34" charset="0"/>
              <a:cs typeface="Calibri" panose="020F0502020204030204" pitchFamily="34" charset="0"/>
            </a:endParaRPr>
          </a:p>
        </p:txBody>
      </p:sp>
      <p:pic>
        <p:nvPicPr>
          <p:cNvPr id="22" name="object 3">
            <a:extLst>
              <a:ext uri="{FF2B5EF4-FFF2-40B4-BE49-F238E27FC236}">
                <a16:creationId xmlns:a16="http://schemas.microsoft.com/office/drawing/2014/main" id="{72396B57-8725-DC72-B2F1-6C9CB95C465D}"/>
              </a:ext>
            </a:extLst>
          </p:cNvPr>
          <p:cNvPicPr/>
          <p:nvPr/>
        </p:nvPicPr>
        <p:blipFill>
          <a:blip r:embed="rId4" cstate="print">
            <a:extLst>
              <a:ext uri="{28A0092B-C50C-407E-A947-70E740481C1C}">
                <a14:useLocalDpi xmlns:a14="http://schemas.microsoft.com/office/drawing/2010/main"/>
              </a:ext>
            </a:extLst>
          </a:blip>
          <a:stretch>
            <a:fillRect/>
          </a:stretch>
        </p:blipFill>
        <p:spPr>
          <a:xfrm>
            <a:off x="8734896" y="552436"/>
            <a:ext cx="1575622" cy="506486"/>
          </a:xfrm>
          <a:prstGeom prst="rect">
            <a:avLst/>
          </a:prstGeom>
        </p:spPr>
      </p:pic>
      <p:sp>
        <p:nvSpPr>
          <p:cNvPr id="3" name="ZoneTexte 2">
            <a:extLst>
              <a:ext uri="{FF2B5EF4-FFF2-40B4-BE49-F238E27FC236}">
                <a16:creationId xmlns:a16="http://schemas.microsoft.com/office/drawing/2014/main" id="{17680A83-30D3-637F-A596-C9ACC9036DE9}"/>
              </a:ext>
            </a:extLst>
          </p:cNvPr>
          <p:cNvSpPr txBox="1"/>
          <p:nvPr/>
        </p:nvSpPr>
        <p:spPr>
          <a:xfrm>
            <a:off x="805402" y="6306395"/>
            <a:ext cx="10300070" cy="461665"/>
          </a:xfrm>
          <a:prstGeom prst="rect">
            <a:avLst/>
          </a:prstGeom>
          <a:noFill/>
        </p:spPr>
        <p:txBody>
          <a:bodyPr wrap="square">
            <a:spAutoFit/>
          </a:bodyPr>
          <a:lstStyle/>
          <a:p>
            <a:pPr algn="ctr"/>
            <a:r>
              <a:rPr lang="fr-CH" sz="1200" b="0" i="1" kern="1200" dirty="0">
                <a:solidFill>
                  <a:schemeClr val="tx1"/>
                </a:solidFill>
                <a:effectLst/>
                <a:latin typeface="+mn-lt"/>
                <a:ea typeface="+mn-ea"/>
                <a:cs typeface="+mn-cs"/>
              </a:rPr>
              <a:t>The </a:t>
            </a:r>
            <a:r>
              <a:rPr lang="fr-CH" sz="1200" b="0" i="1" kern="1200" dirty="0" err="1">
                <a:solidFill>
                  <a:schemeClr val="tx1"/>
                </a:solidFill>
                <a:effectLst/>
                <a:latin typeface="+mn-lt"/>
                <a:ea typeface="+mn-ea"/>
                <a:cs typeface="+mn-cs"/>
              </a:rPr>
              <a:t>Medicines</a:t>
            </a:r>
            <a:r>
              <a:rPr lang="fr-CH" sz="1200" b="0" i="1" kern="1200" dirty="0">
                <a:solidFill>
                  <a:schemeClr val="tx1"/>
                </a:solidFill>
                <a:effectLst/>
                <a:latin typeface="+mn-lt"/>
                <a:ea typeface="+mn-ea"/>
                <a:cs typeface="+mn-cs"/>
              </a:rPr>
              <a:t> Patent Pool (MPP) and </a:t>
            </a:r>
            <a:r>
              <a:rPr lang="fr-CH" sz="1200" b="0" i="1" kern="1200" dirty="0" err="1">
                <a:solidFill>
                  <a:schemeClr val="tx1"/>
                </a:solidFill>
                <a:effectLst/>
                <a:latin typeface="+mn-lt"/>
                <a:ea typeface="+mn-ea"/>
                <a:cs typeface="+mn-cs"/>
              </a:rPr>
              <a:t>ViiV</a:t>
            </a:r>
            <a:r>
              <a:rPr lang="fr-CH" sz="1200" b="0" i="1" kern="1200" dirty="0">
                <a:solidFill>
                  <a:schemeClr val="tx1"/>
                </a:solidFill>
                <a:effectLst/>
                <a:latin typeface="+mn-lt"/>
                <a:ea typeface="+mn-ea"/>
                <a:cs typeface="+mn-cs"/>
              </a:rPr>
              <a:t> Healthcare </a:t>
            </a:r>
            <a:r>
              <a:rPr lang="fr-CH" sz="1200" b="0" i="1" kern="1200" dirty="0" err="1">
                <a:solidFill>
                  <a:schemeClr val="tx1"/>
                </a:solidFill>
                <a:effectLst/>
                <a:latin typeface="+mn-lt"/>
                <a:ea typeface="+mn-ea"/>
                <a:cs typeface="+mn-cs"/>
              </a:rPr>
              <a:t>announced</a:t>
            </a:r>
            <a:r>
              <a:rPr lang="fr-CH" sz="1200" b="0" i="1" kern="1200" dirty="0">
                <a:solidFill>
                  <a:schemeClr val="tx1"/>
                </a:solidFill>
                <a:effectLst/>
                <a:latin typeface="+mn-lt"/>
                <a:ea typeface="+mn-ea"/>
                <a:cs typeface="+mn-cs"/>
              </a:rPr>
              <a:t> a </a:t>
            </a:r>
            <a:r>
              <a:rPr lang="fr-CH" sz="1200" b="0" i="1" kern="1200" dirty="0" err="1">
                <a:solidFill>
                  <a:schemeClr val="tx1"/>
                </a:solidFill>
                <a:effectLst/>
                <a:latin typeface="+mn-lt"/>
                <a:ea typeface="+mn-ea"/>
                <a:cs typeface="+mn-cs"/>
              </a:rPr>
              <a:t>licensing</a:t>
            </a:r>
            <a:r>
              <a:rPr lang="fr-CH" sz="1200" b="0" i="1" kern="1200" dirty="0">
                <a:solidFill>
                  <a:schemeClr val="tx1"/>
                </a:solidFill>
                <a:effectLst/>
                <a:latin typeface="+mn-lt"/>
                <a:ea typeface="+mn-ea"/>
                <a:cs typeface="+mn-cs"/>
              </a:rPr>
              <a:t> agreement to </a:t>
            </a:r>
            <a:r>
              <a:rPr lang="fr-CH" sz="1200" b="0" i="1" kern="1200" dirty="0" err="1">
                <a:solidFill>
                  <a:schemeClr val="tx1"/>
                </a:solidFill>
                <a:effectLst/>
                <a:latin typeface="+mn-lt"/>
                <a:ea typeface="+mn-ea"/>
                <a:cs typeface="+mn-cs"/>
              </a:rPr>
              <a:t>allow</a:t>
            </a:r>
            <a:r>
              <a:rPr lang="fr-CH" sz="1200" b="0" i="1" kern="1200" dirty="0">
                <a:solidFill>
                  <a:schemeClr val="tx1"/>
                </a:solidFill>
                <a:effectLst/>
                <a:latin typeface="+mn-lt"/>
                <a:ea typeface="+mn-ea"/>
                <a:cs typeface="+mn-cs"/>
              </a:rPr>
              <a:t> </a:t>
            </a:r>
            <a:r>
              <a:rPr lang="fr-CH" sz="1200" b="0" i="1" kern="1200" dirty="0" err="1">
                <a:solidFill>
                  <a:schemeClr val="tx1"/>
                </a:solidFill>
                <a:effectLst/>
                <a:latin typeface="+mn-lt"/>
                <a:ea typeface="+mn-ea"/>
                <a:cs typeface="+mn-cs"/>
              </a:rPr>
              <a:t>generic</a:t>
            </a:r>
            <a:r>
              <a:rPr lang="fr-CH" sz="1200" b="0" i="1" kern="1200" dirty="0">
                <a:solidFill>
                  <a:schemeClr val="tx1"/>
                </a:solidFill>
                <a:effectLst/>
                <a:latin typeface="+mn-lt"/>
                <a:ea typeface="+mn-ea"/>
                <a:cs typeface="+mn-cs"/>
              </a:rPr>
              <a:t> production of CAB-LA for HIV </a:t>
            </a:r>
            <a:r>
              <a:rPr lang="fr-CH" sz="1200" b="0" i="1" kern="1200" dirty="0" err="1">
                <a:solidFill>
                  <a:schemeClr val="tx1"/>
                </a:solidFill>
                <a:effectLst/>
                <a:latin typeface="+mn-lt"/>
                <a:ea typeface="+mn-ea"/>
                <a:cs typeface="+mn-cs"/>
              </a:rPr>
              <a:t>treatment</a:t>
            </a:r>
            <a:r>
              <a:rPr lang="fr-CH" sz="1200" b="0" i="1" kern="1200" dirty="0">
                <a:solidFill>
                  <a:schemeClr val="tx1"/>
                </a:solidFill>
                <a:effectLst/>
                <a:latin typeface="+mn-lt"/>
                <a:ea typeface="+mn-ea"/>
                <a:cs typeface="+mn-cs"/>
              </a:rPr>
              <a:t> for use in combination </a:t>
            </a:r>
            <a:r>
              <a:rPr lang="fr-CH" sz="1200" b="0" i="1" kern="1200" dirty="0" err="1">
                <a:solidFill>
                  <a:schemeClr val="tx1"/>
                </a:solidFill>
                <a:effectLst/>
                <a:latin typeface="+mn-lt"/>
                <a:ea typeface="+mn-ea"/>
                <a:cs typeface="+mn-cs"/>
              </a:rPr>
              <a:t>with</a:t>
            </a:r>
            <a:r>
              <a:rPr lang="fr-CH" sz="1200" b="0" i="1" kern="1200" dirty="0">
                <a:solidFill>
                  <a:schemeClr val="tx1"/>
                </a:solidFill>
                <a:effectLst/>
                <a:latin typeface="+mn-lt"/>
                <a:ea typeface="+mn-ea"/>
                <a:cs typeface="+mn-cs"/>
              </a:rPr>
              <a:t> </a:t>
            </a:r>
            <a:r>
              <a:rPr lang="fr-CH" sz="1200" b="0" i="1" kern="1200" dirty="0" err="1">
                <a:solidFill>
                  <a:schemeClr val="tx1"/>
                </a:solidFill>
                <a:effectLst/>
                <a:latin typeface="+mn-lt"/>
                <a:ea typeface="+mn-ea"/>
                <a:cs typeface="+mn-cs"/>
              </a:rPr>
              <a:t>rilpivirine</a:t>
            </a:r>
            <a:r>
              <a:rPr lang="fr-CH" sz="1200" b="0" i="1" kern="1200" dirty="0">
                <a:solidFill>
                  <a:schemeClr val="tx1"/>
                </a:solidFill>
                <a:effectLst/>
                <a:latin typeface="+mn-lt"/>
                <a:ea typeface="+mn-ea"/>
                <a:cs typeface="+mn-cs"/>
              </a:rPr>
              <a:t> in 133 countries</a:t>
            </a:r>
            <a:endParaRPr lang="fr-FR" sz="1200" i="1" dirty="0"/>
          </a:p>
        </p:txBody>
      </p:sp>
    </p:spTree>
    <p:extLst>
      <p:ext uri="{BB962C8B-B14F-4D97-AF65-F5344CB8AC3E}">
        <p14:creationId xmlns:p14="http://schemas.microsoft.com/office/powerpoint/2010/main" val="1480644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4D35D-9FB0-95A3-17CD-1754C0D7C0AA}"/>
              </a:ext>
            </a:extLst>
          </p:cNvPr>
          <p:cNvSpPr>
            <a:spLocks noGrp="1"/>
          </p:cNvSpPr>
          <p:nvPr>
            <p:ph type="title"/>
          </p:nvPr>
        </p:nvSpPr>
        <p:spPr>
          <a:xfrm>
            <a:off x="1214651" y="1812056"/>
            <a:ext cx="10259081" cy="4296397"/>
          </a:xfrm>
        </p:spPr>
        <p:txBody>
          <a:bodyPr anchor="ctr" anchorCtr="0">
            <a:noAutofit/>
          </a:bodyPr>
          <a:lstStyle/>
          <a:p>
            <a:pPr algn="ctr"/>
            <a:r>
              <a:rPr lang="en-GB" sz="3200" dirty="0">
                <a:latin typeface="Calibri" panose="020F0502020204030204" pitchFamily="34" charset="0"/>
                <a:cs typeface="Calibri" panose="020F0502020204030204" pitchFamily="34" charset="0"/>
              </a:rPr>
              <a:t>Systematic review and meta-analysis of the efficacy of intermittent antiretroviral therapy dosing</a:t>
            </a:r>
            <a:br>
              <a:rPr lang="en-GB" sz="2800" dirty="0">
                <a:latin typeface="Calibri" panose="020F0502020204030204" pitchFamily="34" charset="0"/>
                <a:cs typeface="Calibri" panose="020F0502020204030204" pitchFamily="34" charset="0"/>
              </a:rPr>
            </a:br>
            <a:br>
              <a:rPr lang="en-GB" sz="2800" b="0" i="1" dirty="0">
                <a:solidFill>
                  <a:schemeClr val="tx1"/>
                </a:solidFill>
                <a:latin typeface="Calibri" panose="020F0502020204030204" pitchFamily="34" charset="0"/>
                <a:cs typeface="Calibri" panose="020F0502020204030204" pitchFamily="34" charset="0"/>
              </a:rPr>
            </a:br>
            <a:r>
              <a:rPr lang="en-GB" sz="2800" b="0" i="1" dirty="0">
                <a:solidFill>
                  <a:schemeClr val="tx1"/>
                </a:solidFill>
                <a:latin typeface="Calibri" panose="020F0502020204030204" pitchFamily="34" charset="0"/>
                <a:cs typeface="Calibri" panose="020F0502020204030204" pitchFamily="34" charset="0"/>
              </a:rPr>
              <a:t>Can intermittent therapy be a crisis response to the sudden cuts in USAID and PEPFAR funding?</a:t>
            </a:r>
            <a:br>
              <a:rPr lang="en-GB" sz="2800" b="0" i="1" dirty="0">
                <a:solidFill>
                  <a:schemeClr val="tx1"/>
                </a:solidFill>
                <a:latin typeface="Calibri" panose="020F0502020204030204" pitchFamily="34" charset="0"/>
                <a:cs typeface="Calibri" panose="020F0502020204030204" pitchFamily="34" charset="0"/>
              </a:rPr>
            </a:br>
            <a:endParaRPr lang="en-GB" sz="3200" b="0" i="1" dirty="0">
              <a:solidFill>
                <a:schemeClr val="tx1"/>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44289A9C-59C8-D96C-FF8D-6EF6BF55A525}"/>
              </a:ext>
            </a:extLst>
          </p:cNvPr>
          <p:cNvSpPr>
            <a:spLocks noGrp="1"/>
          </p:cNvSpPr>
          <p:nvPr>
            <p:ph type="body" sz="quarter" idx="10"/>
          </p:nvPr>
        </p:nvSpPr>
        <p:spPr>
          <a:xfrm>
            <a:off x="2152907" y="1957693"/>
            <a:ext cx="7886186" cy="574763"/>
          </a:xfrm>
        </p:spPr>
        <p:txBody>
          <a:bodyPr>
            <a:normAutofit/>
          </a:bodyPr>
          <a:lstStyle/>
          <a:p>
            <a:r>
              <a:rPr lang="en-GB" sz="2000" dirty="0"/>
              <a:t>Cassandra Fairhead et al , Royal Free Hospital, London</a:t>
            </a:r>
          </a:p>
        </p:txBody>
      </p:sp>
      <p:sp>
        <p:nvSpPr>
          <p:cNvPr id="3" name="TextBox 3">
            <a:extLst>
              <a:ext uri="{FF2B5EF4-FFF2-40B4-BE49-F238E27FC236}">
                <a16:creationId xmlns:a16="http://schemas.microsoft.com/office/drawing/2014/main" id="{DA0B2D39-25B2-26C1-0FE0-888C545ED3C7}"/>
              </a:ext>
            </a:extLst>
          </p:cNvPr>
          <p:cNvSpPr txBox="1"/>
          <p:nvPr/>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5" name="TextBox 4">
            <a:extLst>
              <a:ext uri="{FF2B5EF4-FFF2-40B4-BE49-F238E27FC236}">
                <a16:creationId xmlns:a16="http://schemas.microsoft.com/office/drawing/2014/main" id="{07B1D390-04BA-B919-438C-4464D64AB6B2}"/>
              </a:ext>
            </a:extLst>
          </p:cNvPr>
          <p:cNvSpPr txBox="1"/>
          <p:nvPr/>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grpSp>
        <p:nvGrpSpPr>
          <p:cNvPr id="8" name="Grupo 34">
            <a:extLst>
              <a:ext uri="{FF2B5EF4-FFF2-40B4-BE49-F238E27FC236}">
                <a16:creationId xmlns:a16="http://schemas.microsoft.com/office/drawing/2014/main" id="{A7F62009-7CE2-835C-C24A-0FB01EF16A01}"/>
              </a:ext>
            </a:extLst>
          </p:cNvPr>
          <p:cNvGrpSpPr/>
          <p:nvPr/>
        </p:nvGrpSpPr>
        <p:grpSpPr>
          <a:xfrm>
            <a:off x="0" y="0"/>
            <a:ext cx="12192000" cy="200515"/>
            <a:chOff x="0" y="0"/>
            <a:chExt cx="12192000" cy="200515"/>
          </a:xfrm>
        </p:grpSpPr>
        <p:sp>
          <p:nvSpPr>
            <p:cNvPr id="9" name="Rectángulo 35">
              <a:extLst>
                <a:ext uri="{FF2B5EF4-FFF2-40B4-BE49-F238E27FC236}">
                  <a16:creationId xmlns:a16="http://schemas.microsoft.com/office/drawing/2014/main" id="{ADBEEF15-C849-FF06-59F6-DA7F53092A26}"/>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0" name="Rectángulo 36">
              <a:extLst>
                <a:ext uri="{FF2B5EF4-FFF2-40B4-BE49-F238E27FC236}">
                  <a16:creationId xmlns:a16="http://schemas.microsoft.com/office/drawing/2014/main" id="{FCF1AECE-E8C9-80AA-4830-84699C2ECD2D}"/>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1" name="Rectángulo 37">
              <a:extLst>
                <a:ext uri="{FF2B5EF4-FFF2-40B4-BE49-F238E27FC236}">
                  <a16:creationId xmlns:a16="http://schemas.microsoft.com/office/drawing/2014/main" id="{D7660D83-208F-CAF6-B982-DAFEFD36461F}"/>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2" name="Rectángulo 38">
              <a:extLst>
                <a:ext uri="{FF2B5EF4-FFF2-40B4-BE49-F238E27FC236}">
                  <a16:creationId xmlns:a16="http://schemas.microsoft.com/office/drawing/2014/main" id="{312CF5F1-DBD5-CC96-9D17-D1209D721514}"/>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3" name="Rectángulo 39">
              <a:extLst>
                <a:ext uri="{FF2B5EF4-FFF2-40B4-BE49-F238E27FC236}">
                  <a16:creationId xmlns:a16="http://schemas.microsoft.com/office/drawing/2014/main" id="{A487F782-91B2-D978-D326-37851AD30A4B}"/>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4" name="Rectángulo 40">
              <a:extLst>
                <a:ext uri="{FF2B5EF4-FFF2-40B4-BE49-F238E27FC236}">
                  <a16:creationId xmlns:a16="http://schemas.microsoft.com/office/drawing/2014/main" id="{E6BFD0F3-2EA7-EF63-21AE-11584305615F}"/>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grpSp>
      <p:pic>
        <p:nvPicPr>
          <p:cNvPr id="15" name="Picture 2">
            <a:extLst>
              <a:ext uri="{FF2B5EF4-FFF2-40B4-BE49-F238E27FC236}">
                <a16:creationId xmlns:a16="http://schemas.microsoft.com/office/drawing/2014/main" id="{FF1C68A0-160F-1800-F1FA-D6A1352B907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60511" y="398833"/>
            <a:ext cx="1246032" cy="928562"/>
          </a:xfrm>
          <a:prstGeom prst="rect">
            <a:avLst/>
          </a:prstGeom>
        </p:spPr>
      </p:pic>
    </p:spTree>
    <p:extLst>
      <p:ext uri="{BB962C8B-B14F-4D97-AF65-F5344CB8AC3E}">
        <p14:creationId xmlns:p14="http://schemas.microsoft.com/office/powerpoint/2010/main" val="112675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96AF1B-F244-74C0-0D34-CDE0EAF3A15B}"/>
              </a:ext>
            </a:extLst>
          </p:cNvPr>
          <p:cNvSpPr>
            <a:spLocks noGrp="1"/>
          </p:cNvSpPr>
          <p:nvPr>
            <p:ph type="title"/>
          </p:nvPr>
        </p:nvSpPr>
        <p:spPr>
          <a:xfrm>
            <a:off x="444312" y="1327395"/>
            <a:ext cx="9331642" cy="2581008"/>
          </a:xfrm>
        </p:spPr>
        <p:txBody>
          <a:bodyPr>
            <a:normAutofit/>
          </a:bodyPr>
          <a:lstStyle/>
          <a:p>
            <a:r>
              <a:rPr lang="en-GB" sz="2800" dirty="0">
                <a:latin typeface="Calibri" panose="020F0502020204030204" pitchFamily="34" charset="0"/>
                <a:ea typeface="Verdana" panose="020B0604030504040204" pitchFamily="34" charset="0"/>
                <a:cs typeface="Calibri" panose="020F0502020204030204" pitchFamily="34" charset="0"/>
              </a:rPr>
              <a:t>Efficacy (HIV RNA ≥50 copies/mL*), ITT analysis</a:t>
            </a:r>
          </a:p>
        </p:txBody>
      </p:sp>
      <p:sp>
        <p:nvSpPr>
          <p:cNvPr id="10" name="TextBox 9">
            <a:extLst>
              <a:ext uri="{FF2B5EF4-FFF2-40B4-BE49-F238E27FC236}">
                <a16:creationId xmlns:a16="http://schemas.microsoft.com/office/drawing/2014/main" id="{D8D045BC-6ADD-D253-444E-3C371427F91F}"/>
              </a:ext>
            </a:extLst>
          </p:cNvPr>
          <p:cNvSpPr txBox="1"/>
          <p:nvPr/>
        </p:nvSpPr>
        <p:spPr>
          <a:xfrm>
            <a:off x="7074567" y="6364940"/>
            <a:ext cx="4848727" cy="495841"/>
          </a:xfrm>
          <a:prstGeom prst="rect">
            <a:avLst/>
          </a:prstGeom>
          <a:noFill/>
        </p:spPr>
        <p:txBody>
          <a:bodyPr wrap="square">
            <a:spAutoFit/>
          </a:bodyPr>
          <a:lstStyle/>
          <a:p>
            <a:pPr>
              <a:lnSpc>
                <a:spcPct val="115000"/>
              </a:lnSpc>
              <a:spcAft>
                <a:spcPts val="800"/>
              </a:spcAft>
            </a:pPr>
            <a:r>
              <a:rPr lang="en-GB" sz="1200" kern="100" dirty="0">
                <a:effectLst/>
                <a:latin typeface="Verdana" panose="020B0604030504040204" pitchFamily="34" charset="0"/>
                <a:ea typeface="Verdana" panose="020B0604030504040204" pitchFamily="34" charset="0"/>
                <a:cs typeface="Verdana" panose="020B0604030504040204" pitchFamily="34" charset="0"/>
              </a:rPr>
              <a:t>*A-TRI-WEEK: 37 copies/ml; Cohen and Reynolds et al: 400 copies/mL</a:t>
            </a:r>
          </a:p>
        </p:txBody>
      </p:sp>
      <p:grpSp>
        <p:nvGrpSpPr>
          <p:cNvPr id="2" name="Group 1">
            <a:extLst>
              <a:ext uri="{FF2B5EF4-FFF2-40B4-BE49-F238E27FC236}">
                <a16:creationId xmlns:a16="http://schemas.microsoft.com/office/drawing/2014/main" id="{F95BF0FF-83AE-06D0-6E39-A5650C5D94A9}"/>
              </a:ext>
            </a:extLst>
          </p:cNvPr>
          <p:cNvGrpSpPr/>
          <p:nvPr/>
        </p:nvGrpSpPr>
        <p:grpSpPr>
          <a:xfrm>
            <a:off x="442913" y="2064700"/>
            <a:ext cx="7652657" cy="4300240"/>
            <a:chOff x="3537857" y="1528753"/>
            <a:chExt cx="7652657" cy="4300240"/>
          </a:xfrm>
        </p:grpSpPr>
        <p:pic>
          <p:nvPicPr>
            <p:cNvPr id="4" name="Picture 3" descr="A black and white document with numbers and a black text&#10;&#10;AI-generated content may be incorrect.">
              <a:extLst>
                <a:ext uri="{FF2B5EF4-FFF2-40B4-BE49-F238E27FC236}">
                  <a16:creationId xmlns:a16="http://schemas.microsoft.com/office/drawing/2014/main" id="{CF620989-9C1E-084A-E47C-C91EAC26C4C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37857" y="1538568"/>
              <a:ext cx="2285999" cy="4037838"/>
            </a:xfrm>
            <a:prstGeom prst="rect">
              <a:avLst/>
            </a:prstGeom>
          </p:spPr>
        </p:pic>
        <p:pic>
          <p:nvPicPr>
            <p:cNvPr id="5" name="Picture 4" descr="A black and white document with numbers and a black text&#10;&#10;AI-generated content may be incorrect.">
              <a:extLst>
                <a:ext uri="{FF2B5EF4-FFF2-40B4-BE49-F238E27FC236}">
                  <a16:creationId xmlns:a16="http://schemas.microsoft.com/office/drawing/2014/main" id="{5755985A-FF0B-FE9D-F32D-B056705B0049}"/>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5823856" y="1528753"/>
              <a:ext cx="5366658" cy="4111945"/>
            </a:xfrm>
            <a:prstGeom prst="rect">
              <a:avLst/>
            </a:prstGeom>
          </p:spPr>
        </p:pic>
        <p:sp>
          <p:nvSpPr>
            <p:cNvPr id="9" name="Rectangle 8">
              <a:extLst>
                <a:ext uri="{FF2B5EF4-FFF2-40B4-BE49-F238E27FC236}">
                  <a16:creationId xmlns:a16="http://schemas.microsoft.com/office/drawing/2014/main" id="{A71C921B-961F-60DC-084E-66DBCB8B93AC}"/>
                </a:ext>
              </a:extLst>
            </p:cNvPr>
            <p:cNvSpPr/>
            <p:nvPr/>
          </p:nvSpPr>
          <p:spPr>
            <a:xfrm>
              <a:off x="3616503" y="4654192"/>
              <a:ext cx="2207353" cy="11748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Verdana" panose="020B0604030504040204" pitchFamily="34" charset="0"/>
                <a:ea typeface="Verdana" panose="020B0604030504040204" pitchFamily="34" charset="0"/>
                <a:cs typeface="Verdana" panose="020B0604030504040204" pitchFamily="34" charset="0"/>
              </a:endParaRPr>
            </a:p>
          </p:txBody>
        </p:sp>
      </p:grpSp>
      <p:sp>
        <p:nvSpPr>
          <p:cNvPr id="6" name="Rectángulo 5">
            <a:extLst>
              <a:ext uri="{FF2B5EF4-FFF2-40B4-BE49-F238E27FC236}">
                <a16:creationId xmlns:a16="http://schemas.microsoft.com/office/drawing/2014/main" id="{2C7AD516-7A35-2247-885B-64E5DAC34D42}"/>
              </a:ext>
            </a:extLst>
          </p:cNvPr>
          <p:cNvSpPr/>
          <p:nvPr/>
        </p:nvSpPr>
        <p:spPr>
          <a:xfrm>
            <a:off x="385456" y="492769"/>
            <a:ext cx="9891307" cy="369332"/>
          </a:xfrm>
          <a:prstGeom prst="rect">
            <a:avLst/>
          </a:prstGeom>
        </p:spPr>
        <p:txBody>
          <a:bodyPr wrap="square">
            <a:spAutoFit/>
          </a:bodyPr>
          <a:lstStyle/>
          <a:p>
            <a:r>
              <a:rPr lang="en-GB" dirty="0">
                <a:latin typeface="Verdana" panose="020B0604030504040204" pitchFamily="34" charset="0"/>
                <a:ea typeface="Verdana" panose="020B0604030504040204" pitchFamily="34" charset="0"/>
                <a:cs typeface="Verdana" panose="020B0604030504040204" pitchFamily="34" charset="0"/>
              </a:rPr>
              <a:t>Systematic review and meta-analysis of the efficacy of intermittent ART</a:t>
            </a:r>
          </a:p>
        </p:txBody>
      </p:sp>
      <p:grpSp>
        <p:nvGrpSpPr>
          <p:cNvPr id="7" name="Grupo 6">
            <a:extLst>
              <a:ext uri="{FF2B5EF4-FFF2-40B4-BE49-F238E27FC236}">
                <a16:creationId xmlns:a16="http://schemas.microsoft.com/office/drawing/2014/main" id="{5A1A066A-E9B8-7E12-9C93-79DDA35F2CDE}"/>
              </a:ext>
            </a:extLst>
          </p:cNvPr>
          <p:cNvGrpSpPr/>
          <p:nvPr/>
        </p:nvGrpSpPr>
        <p:grpSpPr>
          <a:xfrm>
            <a:off x="0" y="0"/>
            <a:ext cx="12192000" cy="6632575"/>
            <a:chOff x="0" y="0"/>
            <a:chExt cx="12192000" cy="6632575"/>
          </a:xfrm>
        </p:grpSpPr>
        <p:sp>
          <p:nvSpPr>
            <p:cNvPr id="8" name="TextBox 14">
              <a:extLst>
                <a:ext uri="{FF2B5EF4-FFF2-40B4-BE49-F238E27FC236}">
                  <a16:creationId xmlns:a16="http://schemas.microsoft.com/office/drawing/2014/main" id="{A81BC76F-D885-BD08-123D-FC4CA4C86896}"/>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13 – 17 July  •  Kigali, Rwanda</a:t>
              </a:r>
            </a:p>
          </p:txBody>
        </p:sp>
        <p:sp>
          <p:nvSpPr>
            <p:cNvPr id="12" name="TextBox 6">
              <a:extLst>
                <a:ext uri="{FF2B5EF4-FFF2-40B4-BE49-F238E27FC236}">
                  <a16:creationId xmlns:a16="http://schemas.microsoft.com/office/drawing/2014/main" id="{C896DED5-9D36-4B79-D1ED-C57C00810C65}"/>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ias2025.org</a:t>
              </a:r>
            </a:p>
          </p:txBody>
        </p:sp>
        <p:grpSp>
          <p:nvGrpSpPr>
            <p:cNvPr id="14" name="Grupo 13">
              <a:extLst>
                <a:ext uri="{FF2B5EF4-FFF2-40B4-BE49-F238E27FC236}">
                  <a16:creationId xmlns:a16="http://schemas.microsoft.com/office/drawing/2014/main" id="{225B0B44-034B-84E0-1B39-5D7BA339A468}"/>
                </a:ext>
              </a:extLst>
            </p:cNvPr>
            <p:cNvGrpSpPr/>
            <p:nvPr/>
          </p:nvGrpSpPr>
          <p:grpSpPr>
            <a:xfrm>
              <a:off x="0" y="0"/>
              <a:ext cx="12192000" cy="200515"/>
              <a:chOff x="0" y="0"/>
              <a:chExt cx="12192000" cy="200515"/>
            </a:xfrm>
          </p:grpSpPr>
          <p:sp>
            <p:nvSpPr>
              <p:cNvPr id="15" name="Rectángulo 14">
                <a:extLst>
                  <a:ext uri="{FF2B5EF4-FFF2-40B4-BE49-F238E27FC236}">
                    <a16:creationId xmlns:a16="http://schemas.microsoft.com/office/drawing/2014/main" id="{9C049629-D247-AF93-3902-6C9EF7D69FE3}"/>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 name="Rectángulo 15">
                <a:extLst>
                  <a:ext uri="{FF2B5EF4-FFF2-40B4-BE49-F238E27FC236}">
                    <a16:creationId xmlns:a16="http://schemas.microsoft.com/office/drawing/2014/main" id="{0E6DA7E9-94AA-F992-3901-8F4958C39A0C}"/>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Rectángulo 16">
                <a:extLst>
                  <a:ext uri="{FF2B5EF4-FFF2-40B4-BE49-F238E27FC236}">
                    <a16:creationId xmlns:a16="http://schemas.microsoft.com/office/drawing/2014/main" id="{183CE572-9170-60AC-7BE2-FD48DB19A276}"/>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Rectángulo 17">
                <a:extLst>
                  <a:ext uri="{FF2B5EF4-FFF2-40B4-BE49-F238E27FC236}">
                    <a16:creationId xmlns:a16="http://schemas.microsoft.com/office/drawing/2014/main" id="{4E9C7DC6-3C0F-F65B-7A4E-1BEF750D5A2A}"/>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Rectángulo 18">
                <a:extLst>
                  <a:ext uri="{FF2B5EF4-FFF2-40B4-BE49-F238E27FC236}">
                    <a16:creationId xmlns:a16="http://schemas.microsoft.com/office/drawing/2014/main" id="{16B47877-B052-0963-5364-8D06589798E6}"/>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Rectángulo 19">
                <a:extLst>
                  <a:ext uri="{FF2B5EF4-FFF2-40B4-BE49-F238E27FC236}">
                    <a16:creationId xmlns:a16="http://schemas.microsoft.com/office/drawing/2014/main" id="{54D7DEEF-3FD0-EB50-D175-FD178D5B66A3}"/>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11" name="TextBox 10">
            <a:extLst>
              <a:ext uri="{FF2B5EF4-FFF2-40B4-BE49-F238E27FC236}">
                <a16:creationId xmlns:a16="http://schemas.microsoft.com/office/drawing/2014/main" id="{2169B471-2492-2B33-FA88-E93A1867F7FB}"/>
              </a:ext>
            </a:extLst>
          </p:cNvPr>
          <p:cNvSpPr txBox="1"/>
          <p:nvPr/>
        </p:nvSpPr>
        <p:spPr>
          <a:xfrm>
            <a:off x="8481185" y="4594879"/>
            <a:ext cx="3797969" cy="830997"/>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Risk Difference 0.00 </a:t>
            </a:r>
          </a:p>
          <a:p>
            <a:r>
              <a:rPr lang="en-US" sz="1600" dirty="0">
                <a:latin typeface="Verdana" panose="020B0604030504040204" pitchFamily="34" charset="0"/>
                <a:ea typeface="Verdana" panose="020B0604030504040204" pitchFamily="34" charset="0"/>
                <a:cs typeface="Verdana" panose="020B0604030504040204" pitchFamily="34" charset="0"/>
              </a:rPr>
              <a:t>95%CI -0.01 to 0.02</a:t>
            </a:r>
            <a:endParaRPr lang="en-US" sz="1600" b="1" dirty="0">
              <a:latin typeface="Verdana" panose="020B0604030504040204" pitchFamily="34" charset="0"/>
              <a:ea typeface="Verdana" panose="020B0604030504040204" pitchFamily="34" charset="0"/>
              <a:cs typeface="Verdana" panose="020B0604030504040204" pitchFamily="34" charset="0"/>
            </a:endParaRPr>
          </a:p>
          <a:p>
            <a:r>
              <a:rPr lang="en-US" sz="1600" b="1" i="1" dirty="0">
                <a:latin typeface="Verdana" panose="020B0604030504040204" pitchFamily="34" charset="0"/>
                <a:ea typeface="Verdana" panose="020B0604030504040204" pitchFamily="34" charset="0"/>
                <a:cs typeface="Verdana" panose="020B0604030504040204" pitchFamily="34" charset="0"/>
              </a:rPr>
              <a:t>p</a:t>
            </a:r>
            <a:r>
              <a:rPr lang="en-US" sz="1600" b="1" dirty="0">
                <a:latin typeface="Verdana" panose="020B0604030504040204" pitchFamily="34" charset="0"/>
                <a:ea typeface="Verdana" panose="020B0604030504040204" pitchFamily="34" charset="0"/>
                <a:cs typeface="Verdana" panose="020B0604030504040204" pitchFamily="34" charset="0"/>
              </a:rPr>
              <a:t>=0.54</a:t>
            </a:r>
          </a:p>
        </p:txBody>
      </p:sp>
      <p:pic>
        <p:nvPicPr>
          <p:cNvPr id="21" name="Picture 2">
            <a:extLst>
              <a:ext uri="{FF2B5EF4-FFF2-40B4-BE49-F238E27FC236}">
                <a16:creationId xmlns:a16="http://schemas.microsoft.com/office/drawing/2014/main" id="{E08A99F0-6EEA-E33E-D8D5-1C723D139D1B}"/>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0560511" y="398833"/>
            <a:ext cx="1246032" cy="928562"/>
          </a:xfrm>
          <a:prstGeom prst="rect">
            <a:avLst/>
          </a:prstGeom>
        </p:spPr>
      </p:pic>
    </p:spTree>
    <p:extLst>
      <p:ext uri="{BB962C8B-B14F-4D97-AF65-F5344CB8AC3E}">
        <p14:creationId xmlns:p14="http://schemas.microsoft.com/office/powerpoint/2010/main" val="257314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4D35D-9FB0-95A3-17CD-1754C0D7C0AA}"/>
              </a:ext>
            </a:extLst>
          </p:cNvPr>
          <p:cNvSpPr>
            <a:spLocks noGrp="1"/>
          </p:cNvSpPr>
          <p:nvPr>
            <p:ph type="title"/>
          </p:nvPr>
        </p:nvSpPr>
        <p:spPr>
          <a:xfrm>
            <a:off x="477673" y="1270000"/>
            <a:ext cx="10996060" cy="2870200"/>
          </a:xfrm>
        </p:spPr>
        <p:txBody>
          <a:bodyPr anchor="ctr" anchorCtr="0">
            <a:noAutofit/>
          </a:bodyPr>
          <a:lstStyle/>
          <a:p>
            <a:pPr algn="ctr"/>
            <a:r>
              <a:rPr lang="en-GB" sz="3200" noProof="0" dirty="0">
                <a:solidFill>
                  <a:srgbClr val="CC0022"/>
                </a:solidFill>
                <a:latin typeface="Calibri" panose="020F0502020204030204" pitchFamily="34" charset="0"/>
                <a:ea typeface="Verdana" panose="020B0604030504040204" pitchFamily="34" charset="0"/>
                <a:cs typeface="Calibri" panose="020F0502020204030204" pitchFamily="34" charset="0"/>
              </a:rPr>
              <a:t>Short cycle ART with weekends off is inferior to continuous ART in adolescents living with HIV receiving TLD in sub-Saharan Africa:</a:t>
            </a:r>
            <a:br>
              <a:rPr lang="en-GB" sz="3200" noProof="0" dirty="0">
                <a:solidFill>
                  <a:srgbClr val="CC0022"/>
                </a:solidFill>
                <a:latin typeface="Calibri" panose="020F0502020204030204" pitchFamily="34" charset="0"/>
                <a:ea typeface="Verdana" panose="020B0604030504040204" pitchFamily="34" charset="0"/>
                <a:cs typeface="Calibri" panose="020F0502020204030204" pitchFamily="34" charset="0"/>
              </a:rPr>
            </a:br>
            <a:br>
              <a:rPr lang="en-GB" sz="3200" noProof="0" dirty="0">
                <a:latin typeface="Calibri" panose="020F0502020204030204" pitchFamily="34" charset="0"/>
                <a:ea typeface="Verdana" panose="020B0604030504040204" pitchFamily="34" charset="0"/>
                <a:cs typeface="Calibri" panose="020F0502020204030204" pitchFamily="34" charset="0"/>
              </a:rPr>
            </a:br>
            <a:r>
              <a:rPr lang="en-GB" sz="2800" b="0" i="1" u="sng" noProof="0" dirty="0">
                <a:latin typeface="Calibri" panose="020F0502020204030204" pitchFamily="34" charset="0"/>
                <a:ea typeface="Verdana" panose="020B0604030504040204" pitchFamily="34" charset="0"/>
                <a:cs typeface="Calibri" panose="020F0502020204030204" pitchFamily="34" charset="0"/>
              </a:rPr>
              <a:t>BREATHER Plus 96-week results</a:t>
            </a:r>
            <a:endParaRPr lang="en-GB" sz="3200" b="0" i="1" u="sng" dirty="0">
              <a:latin typeface="Calibri" panose="020F0502020204030204" pitchFamily="34" charset="0"/>
              <a:ea typeface="Verdana" panose="020B060403050404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6EA84B2F-E52F-9015-D192-CF183D256194}"/>
              </a:ext>
            </a:extLst>
          </p:cNvPr>
          <p:cNvSpPr>
            <a:spLocks noGrp="1"/>
          </p:cNvSpPr>
          <p:nvPr>
            <p:ph type="body" sz="quarter" idx="10"/>
          </p:nvPr>
        </p:nvSpPr>
        <p:spPr>
          <a:xfrm>
            <a:off x="2669726" y="5278119"/>
            <a:ext cx="7357344" cy="843283"/>
          </a:xfrm>
        </p:spPr>
        <p:txBody>
          <a:bodyPr anchor="ctr">
            <a:normAutofit/>
          </a:bodyPr>
          <a:lstStyle/>
          <a:p>
            <a:pPr algn="ctr"/>
            <a:r>
              <a:rPr lang="en-GB" sz="2400" dirty="0">
                <a:latin typeface="Verdana" panose="020B0604030504040204" pitchFamily="34" charset="0"/>
                <a:ea typeface="Verdana" panose="020B0604030504040204" pitchFamily="34" charset="0"/>
                <a:cs typeface="Verdana" panose="020B0604030504040204" pitchFamily="34" charset="0"/>
              </a:rPr>
              <a:t>Session: Co-Chair's choice</a:t>
            </a:r>
          </a:p>
          <a:p>
            <a:pPr algn="ctr">
              <a:spcBef>
                <a:spcPts val="0"/>
              </a:spcBef>
            </a:pPr>
            <a:r>
              <a:rPr lang="en-GB" sz="2000" b="0" i="1" dirty="0">
                <a:latin typeface="Verdana" panose="020B0604030504040204" pitchFamily="34" charset="0"/>
                <a:ea typeface="Verdana" panose="020B0604030504040204" pitchFamily="34" charset="0"/>
                <a:cs typeface="Verdana" panose="020B0604030504040204" pitchFamily="34" charset="0"/>
              </a:rPr>
              <a:t>Abstract code: OAS0104LB</a:t>
            </a:r>
          </a:p>
        </p:txBody>
      </p:sp>
      <p:sp>
        <p:nvSpPr>
          <p:cNvPr id="4" name="Text Placeholder 3">
            <a:extLst>
              <a:ext uri="{FF2B5EF4-FFF2-40B4-BE49-F238E27FC236}">
                <a16:creationId xmlns:a16="http://schemas.microsoft.com/office/drawing/2014/main" id="{44289A9C-59C8-D96C-FF8D-6EF6BF55A525}"/>
              </a:ext>
            </a:extLst>
          </p:cNvPr>
          <p:cNvSpPr>
            <a:spLocks noGrp="1"/>
          </p:cNvSpPr>
          <p:nvPr>
            <p:ph type="body" sz="quarter" idx="11"/>
          </p:nvPr>
        </p:nvSpPr>
        <p:spPr>
          <a:xfrm>
            <a:off x="996287" y="4287518"/>
            <a:ext cx="10381910" cy="843283"/>
          </a:xfrm>
        </p:spPr>
        <p:txBody>
          <a:bodyPr anchor="t">
            <a:noAutofit/>
          </a:bodyPr>
          <a:lstStyle/>
          <a:p>
            <a:r>
              <a:rPr lang="en-GB" b="1" i="1" dirty="0">
                <a:effectLst/>
                <a:latin typeface="Verdana" panose="020B0604030504040204" pitchFamily="34" charset="0"/>
                <a:ea typeface="Verdana" panose="020B0604030504040204" pitchFamily="34" charset="0"/>
                <a:cs typeface="Verdana" panose="020B0604030504040204" pitchFamily="34" charset="0"/>
              </a:rPr>
              <a:t>Adeodata R. </a:t>
            </a:r>
            <a:r>
              <a:rPr lang="en-GB" b="1" i="1" dirty="0" err="1">
                <a:effectLst/>
                <a:latin typeface="Verdana" panose="020B0604030504040204" pitchFamily="34" charset="0"/>
                <a:ea typeface="Verdana" panose="020B0604030504040204" pitchFamily="34" charset="0"/>
                <a:cs typeface="Verdana" panose="020B0604030504040204" pitchFamily="34" charset="0"/>
              </a:rPr>
              <a:t>Kekitiinwa</a:t>
            </a:r>
            <a:r>
              <a:rPr lang="en-GB" b="1" i="1" dirty="0">
                <a:latin typeface="Verdana" panose="020B0604030504040204" pitchFamily="34" charset="0"/>
                <a:ea typeface="Verdana" panose="020B0604030504040204" pitchFamily="34" charset="0"/>
                <a:cs typeface="Verdana" panose="020B0604030504040204" pitchFamily="34" charset="0"/>
              </a:rPr>
              <a:t> </a:t>
            </a:r>
            <a:r>
              <a:rPr lang="en-GB" i="1" dirty="0">
                <a:effectLst/>
                <a:latin typeface="Verdana" panose="020B0604030504040204" pitchFamily="34" charset="0"/>
                <a:ea typeface="Verdana" panose="020B0604030504040204" pitchFamily="34" charset="0"/>
                <a:cs typeface="Verdana" panose="020B0604030504040204" pitchFamily="34" charset="0"/>
              </a:rPr>
              <a:t>et al, on behalf of the BREATHER Plus trial team</a:t>
            </a:r>
            <a:endParaRPr lang="en-GB" i="1" dirty="0">
              <a:latin typeface="Verdana" panose="020B0604030504040204" pitchFamily="34" charset="0"/>
              <a:ea typeface="Verdana" panose="020B0604030504040204" pitchFamily="34" charset="0"/>
              <a:cs typeface="Verdana" panose="020B0604030504040204" pitchFamily="34" charset="0"/>
            </a:endParaRPr>
          </a:p>
        </p:txBody>
      </p:sp>
      <p:pic>
        <p:nvPicPr>
          <p:cNvPr id="7" name="Picture 2">
            <a:extLst>
              <a:ext uri="{FF2B5EF4-FFF2-40B4-BE49-F238E27FC236}">
                <a16:creationId xmlns:a16="http://schemas.microsoft.com/office/drawing/2014/main" id="{99960AE2-E0F1-74C8-AA3D-C7598298873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465999" y="343543"/>
            <a:ext cx="1246032" cy="928562"/>
          </a:xfrm>
          <a:prstGeom prst="rect">
            <a:avLst/>
          </a:prstGeom>
        </p:spPr>
      </p:pic>
      <p:grpSp>
        <p:nvGrpSpPr>
          <p:cNvPr id="8" name="Grupo 34">
            <a:extLst>
              <a:ext uri="{FF2B5EF4-FFF2-40B4-BE49-F238E27FC236}">
                <a16:creationId xmlns:a16="http://schemas.microsoft.com/office/drawing/2014/main" id="{BDD2DA24-0165-4F93-6696-C3EEA9AC21CA}"/>
              </a:ext>
            </a:extLst>
          </p:cNvPr>
          <p:cNvGrpSpPr/>
          <p:nvPr/>
        </p:nvGrpSpPr>
        <p:grpSpPr>
          <a:xfrm>
            <a:off x="0" y="0"/>
            <a:ext cx="12192000" cy="200515"/>
            <a:chOff x="0" y="0"/>
            <a:chExt cx="12192000" cy="200515"/>
          </a:xfrm>
        </p:grpSpPr>
        <p:sp>
          <p:nvSpPr>
            <p:cNvPr id="9" name="Rectángulo 35">
              <a:extLst>
                <a:ext uri="{FF2B5EF4-FFF2-40B4-BE49-F238E27FC236}">
                  <a16:creationId xmlns:a16="http://schemas.microsoft.com/office/drawing/2014/main" id="{5F53564B-4D7E-6E1D-ECBD-E8B2C7C8D457}"/>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0" name="Rectángulo 36">
              <a:extLst>
                <a:ext uri="{FF2B5EF4-FFF2-40B4-BE49-F238E27FC236}">
                  <a16:creationId xmlns:a16="http://schemas.microsoft.com/office/drawing/2014/main" id="{E3202BB7-F69D-B122-DF8B-D5BCC4EEAAA3}"/>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1" name="Rectángulo 37">
              <a:extLst>
                <a:ext uri="{FF2B5EF4-FFF2-40B4-BE49-F238E27FC236}">
                  <a16:creationId xmlns:a16="http://schemas.microsoft.com/office/drawing/2014/main" id="{4B9A6850-F5F8-847F-1FB0-9E41D526C568}"/>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2" name="Rectángulo 38">
              <a:extLst>
                <a:ext uri="{FF2B5EF4-FFF2-40B4-BE49-F238E27FC236}">
                  <a16:creationId xmlns:a16="http://schemas.microsoft.com/office/drawing/2014/main" id="{9588EFD7-A271-5823-0211-79C3F0DD77C2}"/>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3" name="Rectángulo 39">
              <a:extLst>
                <a:ext uri="{FF2B5EF4-FFF2-40B4-BE49-F238E27FC236}">
                  <a16:creationId xmlns:a16="http://schemas.microsoft.com/office/drawing/2014/main" id="{1AD116E1-3782-168E-AD07-D1AFEF34B9FD}"/>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4" name="Rectángulo 40">
              <a:extLst>
                <a:ext uri="{FF2B5EF4-FFF2-40B4-BE49-F238E27FC236}">
                  <a16:creationId xmlns:a16="http://schemas.microsoft.com/office/drawing/2014/main" id="{139F887E-563D-76F1-663D-E74CAB18A01B}"/>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1814918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CBE9B54-FB5A-460A-CEB0-13936474AF1D}"/>
            </a:ext>
          </a:extLst>
        </p:cNvPr>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E964BC39-647E-ACE4-13BD-824E36A96617}"/>
              </a:ext>
            </a:extLst>
          </p:cNvPr>
          <p:cNvSpPr>
            <a:spLocks noGrp="1"/>
          </p:cNvSpPr>
          <p:nvPr>
            <p:ph sz="quarter" idx="13"/>
          </p:nvPr>
        </p:nvSpPr>
        <p:spPr>
          <a:xfrm>
            <a:off x="430055" y="5569678"/>
            <a:ext cx="11306175" cy="609600"/>
          </a:xfrm>
        </p:spPr>
        <p:txBody>
          <a:bodyPr>
            <a:normAutofit fontScale="92500" lnSpcReduction="20000"/>
          </a:bodyPr>
          <a:lstStyle/>
          <a:p>
            <a:pPr algn="ctr"/>
            <a:r>
              <a:rPr lang="en-US" b="1" dirty="0">
                <a:solidFill>
                  <a:srgbClr val="000000"/>
                </a:solidFill>
                <a:latin typeface="Calibri" panose="020F0502020204030204" pitchFamily="34" charset="0"/>
                <a:cs typeface="Calibri" panose="020F0502020204030204" pitchFamily="34" charset="0"/>
              </a:rPr>
              <a:t>Rate of confirmed virologic rebound by </a:t>
            </a:r>
            <a:r>
              <a:rPr lang="en-US" b="1" dirty="0" err="1">
                <a:solidFill>
                  <a:srgbClr val="000000"/>
                </a:solidFill>
                <a:latin typeface="Calibri" panose="020F0502020204030204" pitchFamily="34" charset="0"/>
                <a:cs typeface="Calibri" panose="020F0502020204030204" pitchFamily="34" charset="0"/>
              </a:rPr>
              <a:t>Wk</a:t>
            </a:r>
            <a:r>
              <a:rPr lang="en-US" b="1" dirty="0">
                <a:solidFill>
                  <a:srgbClr val="000000"/>
                </a:solidFill>
                <a:latin typeface="Calibri" panose="020F0502020204030204" pitchFamily="34" charset="0"/>
                <a:cs typeface="Calibri" panose="020F0502020204030204" pitchFamily="34" charset="0"/>
              </a:rPr>
              <a:t> 96 in SCT ART arm did not meet criteria for noninferiority to CT ART </a:t>
            </a:r>
          </a:p>
          <a:p>
            <a:pPr algn="ctr"/>
            <a:r>
              <a:rPr lang="en-US" b="1" dirty="0">
                <a:solidFill>
                  <a:srgbClr val="000000"/>
                </a:solidFill>
                <a:latin typeface="Calibri" panose="020F0502020204030204" pitchFamily="34" charset="0"/>
                <a:cs typeface="Calibri" panose="020F0502020204030204" pitchFamily="34" charset="0"/>
              </a:rPr>
              <a:t>SCT ART was inferior to CT ART (</a:t>
            </a:r>
            <a:r>
              <a:rPr lang="en-US" b="1" i="1" dirty="0">
                <a:solidFill>
                  <a:srgbClr val="000000"/>
                </a:solidFill>
                <a:latin typeface="Calibri" panose="020F0502020204030204" pitchFamily="34" charset="0"/>
                <a:cs typeface="Calibri" panose="020F0502020204030204" pitchFamily="34" charset="0"/>
              </a:rPr>
              <a:t>P</a:t>
            </a:r>
            <a:r>
              <a:rPr lang="en-US" b="1" dirty="0">
                <a:solidFill>
                  <a:srgbClr val="000000"/>
                </a:solidFill>
                <a:latin typeface="Calibri" panose="020F0502020204030204" pitchFamily="34" charset="0"/>
                <a:cs typeface="Calibri" panose="020F0502020204030204" pitchFamily="34" charset="0"/>
              </a:rPr>
              <a:t> = .034)</a:t>
            </a:r>
          </a:p>
        </p:txBody>
      </p:sp>
      <p:sp>
        <p:nvSpPr>
          <p:cNvPr id="3" name="Title 2">
            <a:extLst>
              <a:ext uri="{FF2B5EF4-FFF2-40B4-BE49-F238E27FC236}">
                <a16:creationId xmlns:a16="http://schemas.microsoft.com/office/drawing/2014/main" id="{E068600C-D935-E368-48C0-72AC19344E85}"/>
              </a:ext>
            </a:extLst>
          </p:cNvPr>
          <p:cNvSpPr>
            <a:spLocks noGrp="1"/>
          </p:cNvSpPr>
          <p:nvPr>
            <p:ph type="title"/>
          </p:nvPr>
        </p:nvSpPr>
        <p:spPr>
          <a:xfrm>
            <a:off x="306435" y="536464"/>
            <a:ext cx="11183030" cy="1223964"/>
          </a:xfrm>
        </p:spPr>
        <p:txBody>
          <a:bodyPr>
            <a:normAutofit/>
          </a:bodyPr>
          <a:lstStyle/>
          <a:p>
            <a:r>
              <a:rPr lang="en-GB" sz="3200" noProof="0" dirty="0">
                <a:latin typeface="Calibri" panose="020F0502020204030204" pitchFamily="34" charset="0"/>
                <a:ea typeface="Verdana" panose="020B0604030504040204" pitchFamily="34" charset="0"/>
                <a:cs typeface="Calibri" panose="020F0502020204030204" pitchFamily="34" charset="0"/>
              </a:rPr>
              <a:t>Primary efficacy endpoint:</a:t>
            </a:r>
            <a:br>
              <a:rPr lang="en-GB" sz="4000" noProof="0" dirty="0">
                <a:latin typeface="Calibri" panose="020F0502020204030204" pitchFamily="34" charset="0"/>
                <a:ea typeface="Verdana" panose="020B0604030504040204" pitchFamily="34" charset="0"/>
                <a:cs typeface="Calibri" panose="020F0502020204030204" pitchFamily="34" charset="0"/>
              </a:rPr>
            </a:br>
            <a:r>
              <a:rPr lang="en-GB" sz="2800" b="0" i="1" noProof="0"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rPr>
              <a:t>inferiority</a:t>
            </a:r>
            <a:endParaRPr lang="en-GB" sz="4000" b="0" i="1"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2C7A49C-9830-89F4-71B9-CB8B13E1315A}"/>
              </a:ext>
            </a:extLst>
          </p:cNvPr>
          <p:cNvSpPr txBox="1"/>
          <p:nvPr/>
        </p:nvSpPr>
        <p:spPr>
          <a:xfrm>
            <a:off x="8036773" y="1830782"/>
            <a:ext cx="1223412" cy="338554"/>
          </a:xfrm>
          <a:prstGeom prst="rect">
            <a:avLst/>
          </a:prstGeom>
          <a:noFill/>
          <a:ln w="28575">
            <a:noFill/>
          </a:ln>
        </p:spPr>
        <p:txBody>
          <a:bodyPr wrap="none" rtlCol="0">
            <a:spAutoFit/>
          </a:bodyPr>
          <a:lstStyle/>
          <a:p>
            <a:r>
              <a:rPr lang="en-GB" sz="1600" dirty="0">
                <a:solidFill>
                  <a:srgbClr val="87242A"/>
                </a:solidFill>
                <a:latin typeface="Verdana" panose="020B0604030504040204" pitchFamily="34" charset="0"/>
                <a:ea typeface="Verdana" panose="020B0604030504040204" pitchFamily="34" charset="0"/>
                <a:cs typeface="Verdana" panose="020B0604030504040204" pitchFamily="34" charset="0"/>
              </a:rPr>
              <a:t>NI margin</a:t>
            </a:r>
          </a:p>
        </p:txBody>
      </p:sp>
      <p:sp>
        <p:nvSpPr>
          <p:cNvPr id="307" name="Line 206">
            <a:extLst>
              <a:ext uri="{FF2B5EF4-FFF2-40B4-BE49-F238E27FC236}">
                <a16:creationId xmlns:a16="http://schemas.microsoft.com/office/drawing/2014/main" id="{5B5C4EFF-6EA7-B96B-11D5-E85C4AB8BE90}"/>
              </a:ext>
            </a:extLst>
          </p:cNvPr>
          <p:cNvSpPr>
            <a:spLocks noChangeShapeType="1"/>
          </p:cNvSpPr>
          <p:nvPr/>
        </p:nvSpPr>
        <p:spPr bwMode="auto">
          <a:xfrm flipV="1">
            <a:off x="4391139" y="2893093"/>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08" name="Line 207">
            <a:extLst>
              <a:ext uri="{FF2B5EF4-FFF2-40B4-BE49-F238E27FC236}">
                <a16:creationId xmlns:a16="http://schemas.microsoft.com/office/drawing/2014/main" id="{E1D2B0A9-0B82-3E7F-FB60-96F567E10DD3}"/>
              </a:ext>
            </a:extLst>
          </p:cNvPr>
          <p:cNvSpPr>
            <a:spLocks noChangeShapeType="1"/>
          </p:cNvSpPr>
          <p:nvPr/>
        </p:nvSpPr>
        <p:spPr bwMode="auto">
          <a:xfrm flipV="1">
            <a:off x="4391139" y="2745362"/>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09" name="Line 208">
            <a:extLst>
              <a:ext uri="{FF2B5EF4-FFF2-40B4-BE49-F238E27FC236}">
                <a16:creationId xmlns:a16="http://schemas.microsoft.com/office/drawing/2014/main" id="{E8215C2F-899C-9AE9-39B4-0B459AF77B4A}"/>
              </a:ext>
            </a:extLst>
          </p:cNvPr>
          <p:cNvSpPr>
            <a:spLocks noChangeShapeType="1"/>
          </p:cNvSpPr>
          <p:nvPr/>
        </p:nvSpPr>
        <p:spPr bwMode="auto">
          <a:xfrm flipV="1">
            <a:off x="4391139" y="2597631"/>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10" name="Line 209">
            <a:extLst>
              <a:ext uri="{FF2B5EF4-FFF2-40B4-BE49-F238E27FC236}">
                <a16:creationId xmlns:a16="http://schemas.microsoft.com/office/drawing/2014/main" id="{4BE7DBB8-6344-9BCF-2408-F99B3B8FF533}"/>
              </a:ext>
            </a:extLst>
          </p:cNvPr>
          <p:cNvSpPr>
            <a:spLocks noChangeShapeType="1"/>
          </p:cNvSpPr>
          <p:nvPr/>
        </p:nvSpPr>
        <p:spPr bwMode="auto">
          <a:xfrm flipV="1">
            <a:off x="4391139" y="2451795"/>
            <a:ext cx="0" cy="96594"/>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11" name="Line 210">
            <a:extLst>
              <a:ext uri="{FF2B5EF4-FFF2-40B4-BE49-F238E27FC236}">
                <a16:creationId xmlns:a16="http://schemas.microsoft.com/office/drawing/2014/main" id="{79AD9E98-662A-C84F-BAAF-3EE28B5158F6}"/>
              </a:ext>
            </a:extLst>
          </p:cNvPr>
          <p:cNvSpPr>
            <a:spLocks noChangeShapeType="1"/>
          </p:cNvSpPr>
          <p:nvPr/>
        </p:nvSpPr>
        <p:spPr bwMode="auto">
          <a:xfrm flipV="1">
            <a:off x="4391139" y="2304064"/>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12" name="Line 211">
            <a:extLst>
              <a:ext uri="{FF2B5EF4-FFF2-40B4-BE49-F238E27FC236}">
                <a16:creationId xmlns:a16="http://schemas.microsoft.com/office/drawing/2014/main" id="{491C8B0A-1623-B5A2-BA16-16F2FFE86053}"/>
              </a:ext>
            </a:extLst>
          </p:cNvPr>
          <p:cNvSpPr>
            <a:spLocks noChangeShapeType="1"/>
          </p:cNvSpPr>
          <p:nvPr/>
        </p:nvSpPr>
        <p:spPr bwMode="auto">
          <a:xfrm flipV="1">
            <a:off x="4391139" y="2156334"/>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13" name="Line 212">
            <a:extLst>
              <a:ext uri="{FF2B5EF4-FFF2-40B4-BE49-F238E27FC236}">
                <a16:creationId xmlns:a16="http://schemas.microsoft.com/office/drawing/2014/main" id="{30AAB58B-C2A8-A2BD-D867-14D50A78740F}"/>
              </a:ext>
            </a:extLst>
          </p:cNvPr>
          <p:cNvSpPr>
            <a:spLocks noChangeShapeType="1"/>
          </p:cNvSpPr>
          <p:nvPr/>
        </p:nvSpPr>
        <p:spPr bwMode="auto">
          <a:xfrm flipV="1">
            <a:off x="4391139" y="2008603"/>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14" name="Line 213">
            <a:extLst>
              <a:ext uri="{FF2B5EF4-FFF2-40B4-BE49-F238E27FC236}">
                <a16:creationId xmlns:a16="http://schemas.microsoft.com/office/drawing/2014/main" id="{B2A913F7-7ACE-15B5-32E5-D3E2C6E0A1D0}"/>
              </a:ext>
            </a:extLst>
          </p:cNvPr>
          <p:cNvSpPr>
            <a:spLocks noChangeShapeType="1"/>
          </p:cNvSpPr>
          <p:nvPr/>
        </p:nvSpPr>
        <p:spPr bwMode="auto">
          <a:xfrm flipV="1">
            <a:off x="4391139" y="1862766"/>
            <a:ext cx="0" cy="96594"/>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15" name="Line 214">
            <a:extLst>
              <a:ext uri="{FF2B5EF4-FFF2-40B4-BE49-F238E27FC236}">
                <a16:creationId xmlns:a16="http://schemas.microsoft.com/office/drawing/2014/main" id="{555D58FE-D7F9-95B0-5D8B-47E8190C7459}"/>
              </a:ext>
            </a:extLst>
          </p:cNvPr>
          <p:cNvSpPr>
            <a:spLocks noChangeShapeType="1"/>
          </p:cNvSpPr>
          <p:nvPr/>
        </p:nvSpPr>
        <p:spPr bwMode="auto">
          <a:xfrm flipV="1">
            <a:off x="4391139" y="1715035"/>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0" name="Line 219">
            <a:extLst>
              <a:ext uri="{FF2B5EF4-FFF2-40B4-BE49-F238E27FC236}">
                <a16:creationId xmlns:a16="http://schemas.microsoft.com/office/drawing/2014/main" id="{45B69DC1-141E-948B-A3CB-06CA0284B43D}"/>
              </a:ext>
            </a:extLst>
          </p:cNvPr>
          <p:cNvSpPr>
            <a:spLocks noChangeShapeType="1"/>
          </p:cNvSpPr>
          <p:nvPr/>
        </p:nvSpPr>
        <p:spPr bwMode="auto">
          <a:xfrm flipV="1">
            <a:off x="4391139" y="4338011"/>
            <a:ext cx="0" cy="96594"/>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1" name="Line 220">
            <a:extLst>
              <a:ext uri="{FF2B5EF4-FFF2-40B4-BE49-F238E27FC236}">
                <a16:creationId xmlns:a16="http://schemas.microsoft.com/office/drawing/2014/main" id="{E96C1D96-680D-43B9-18E9-42EAD482A013}"/>
              </a:ext>
            </a:extLst>
          </p:cNvPr>
          <p:cNvSpPr>
            <a:spLocks noChangeShapeType="1"/>
          </p:cNvSpPr>
          <p:nvPr/>
        </p:nvSpPr>
        <p:spPr bwMode="auto">
          <a:xfrm flipV="1">
            <a:off x="4391139" y="4190280"/>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2" name="Line 221">
            <a:extLst>
              <a:ext uri="{FF2B5EF4-FFF2-40B4-BE49-F238E27FC236}">
                <a16:creationId xmlns:a16="http://schemas.microsoft.com/office/drawing/2014/main" id="{092BF80C-F0B4-15A5-F5F1-DBAEF0DF86CD}"/>
              </a:ext>
            </a:extLst>
          </p:cNvPr>
          <p:cNvSpPr>
            <a:spLocks noChangeShapeType="1"/>
          </p:cNvSpPr>
          <p:nvPr/>
        </p:nvSpPr>
        <p:spPr bwMode="auto">
          <a:xfrm flipV="1">
            <a:off x="4391139" y="4042549"/>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3" name="Line 222">
            <a:extLst>
              <a:ext uri="{FF2B5EF4-FFF2-40B4-BE49-F238E27FC236}">
                <a16:creationId xmlns:a16="http://schemas.microsoft.com/office/drawing/2014/main" id="{558C5931-009C-92CB-B774-1461542151B7}"/>
              </a:ext>
            </a:extLst>
          </p:cNvPr>
          <p:cNvSpPr>
            <a:spLocks noChangeShapeType="1"/>
          </p:cNvSpPr>
          <p:nvPr/>
        </p:nvSpPr>
        <p:spPr bwMode="auto">
          <a:xfrm flipV="1">
            <a:off x="4391139" y="4364718"/>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4" name="Line 223">
            <a:extLst>
              <a:ext uri="{FF2B5EF4-FFF2-40B4-BE49-F238E27FC236}">
                <a16:creationId xmlns:a16="http://schemas.microsoft.com/office/drawing/2014/main" id="{1A317957-AE77-8E03-9FBD-AABFA41A283D}"/>
              </a:ext>
            </a:extLst>
          </p:cNvPr>
          <p:cNvSpPr>
            <a:spLocks noChangeShapeType="1"/>
          </p:cNvSpPr>
          <p:nvPr/>
        </p:nvSpPr>
        <p:spPr bwMode="auto">
          <a:xfrm flipV="1">
            <a:off x="4391139" y="4218881"/>
            <a:ext cx="0" cy="96594"/>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5" name="Line 224">
            <a:extLst>
              <a:ext uri="{FF2B5EF4-FFF2-40B4-BE49-F238E27FC236}">
                <a16:creationId xmlns:a16="http://schemas.microsoft.com/office/drawing/2014/main" id="{97421A11-0F5B-DFB8-C476-745EF2174660}"/>
              </a:ext>
            </a:extLst>
          </p:cNvPr>
          <p:cNvSpPr>
            <a:spLocks noChangeShapeType="1"/>
          </p:cNvSpPr>
          <p:nvPr/>
        </p:nvSpPr>
        <p:spPr bwMode="auto">
          <a:xfrm flipV="1">
            <a:off x="4391139" y="4071150"/>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6" name="Line 225">
            <a:extLst>
              <a:ext uri="{FF2B5EF4-FFF2-40B4-BE49-F238E27FC236}">
                <a16:creationId xmlns:a16="http://schemas.microsoft.com/office/drawing/2014/main" id="{CA1BF21C-AD8B-2FE3-A8EB-A4A033152297}"/>
              </a:ext>
            </a:extLst>
          </p:cNvPr>
          <p:cNvSpPr>
            <a:spLocks noChangeShapeType="1"/>
          </p:cNvSpPr>
          <p:nvPr/>
        </p:nvSpPr>
        <p:spPr bwMode="auto">
          <a:xfrm flipV="1">
            <a:off x="4391139" y="3923420"/>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7" name="Line 226">
            <a:extLst>
              <a:ext uri="{FF2B5EF4-FFF2-40B4-BE49-F238E27FC236}">
                <a16:creationId xmlns:a16="http://schemas.microsoft.com/office/drawing/2014/main" id="{9A68D92E-3F91-25F0-00F0-E71D84EF970C}"/>
              </a:ext>
            </a:extLst>
          </p:cNvPr>
          <p:cNvSpPr>
            <a:spLocks noChangeShapeType="1"/>
          </p:cNvSpPr>
          <p:nvPr/>
        </p:nvSpPr>
        <p:spPr bwMode="auto">
          <a:xfrm flipV="1">
            <a:off x="4391139" y="3775689"/>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8" name="Line 227">
            <a:extLst>
              <a:ext uri="{FF2B5EF4-FFF2-40B4-BE49-F238E27FC236}">
                <a16:creationId xmlns:a16="http://schemas.microsoft.com/office/drawing/2014/main" id="{F0260BD8-D46C-C005-1390-D8C61DC3AC3A}"/>
              </a:ext>
            </a:extLst>
          </p:cNvPr>
          <p:cNvSpPr>
            <a:spLocks noChangeShapeType="1"/>
          </p:cNvSpPr>
          <p:nvPr/>
        </p:nvSpPr>
        <p:spPr bwMode="auto">
          <a:xfrm flipV="1">
            <a:off x="4391139" y="3629853"/>
            <a:ext cx="0" cy="96594"/>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29" name="Line 228">
            <a:extLst>
              <a:ext uri="{FF2B5EF4-FFF2-40B4-BE49-F238E27FC236}">
                <a16:creationId xmlns:a16="http://schemas.microsoft.com/office/drawing/2014/main" id="{7A5EA515-2269-3949-9CB5-601AB18BC697}"/>
              </a:ext>
            </a:extLst>
          </p:cNvPr>
          <p:cNvSpPr>
            <a:spLocks noChangeShapeType="1"/>
          </p:cNvSpPr>
          <p:nvPr/>
        </p:nvSpPr>
        <p:spPr bwMode="auto">
          <a:xfrm flipV="1">
            <a:off x="4391139" y="3482122"/>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0" name="Line 229">
            <a:extLst>
              <a:ext uri="{FF2B5EF4-FFF2-40B4-BE49-F238E27FC236}">
                <a16:creationId xmlns:a16="http://schemas.microsoft.com/office/drawing/2014/main" id="{6E54415F-4F5D-4E0E-ED11-240E5D06531D}"/>
              </a:ext>
            </a:extLst>
          </p:cNvPr>
          <p:cNvSpPr>
            <a:spLocks noChangeShapeType="1"/>
          </p:cNvSpPr>
          <p:nvPr/>
        </p:nvSpPr>
        <p:spPr bwMode="auto">
          <a:xfrm flipV="1">
            <a:off x="4391139" y="3334391"/>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1" name="Line 230">
            <a:extLst>
              <a:ext uri="{FF2B5EF4-FFF2-40B4-BE49-F238E27FC236}">
                <a16:creationId xmlns:a16="http://schemas.microsoft.com/office/drawing/2014/main" id="{B315656F-06B9-7EC3-2A5F-92FA7AEED5A2}"/>
              </a:ext>
            </a:extLst>
          </p:cNvPr>
          <p:cNvSpPr>
            <a:spLocks noChangeShapeType="1"/>
          </p:cNvSpPr>
          <p:nvPr/>
        </p:nvSpPr>
        <p:spPr bwMode="auto">
          <a:xfrm flipV="1">
            <a:off x="4391139" y="3186661"/>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2" name="Line 231">
            <a:extLst>
              <a:ext uri="{FF2B5EF4-FFF2-40B4-BE49-F238E27FC236}">
                <a16:creationId xmlns:a16="http://schemas.microsoft.com/office/drawing/2014/main" id="{7B28660C-425C-6C6E-9E64-D1EAFD35D119}"/>
              </a:ext>
            </a:extLst>
          </p:cNvPr>
          <p:cNvSpPr>
            <a:spLocks noChangeShapeType="1"/>
          </p:cNvSpPr>
          <p:nvPr/>
        </p:nvSpPr>
        <p:spPr bwMode="auto">
          <a:xfrm flipV="1">
            <a:off x="4391139" y="3040823"/>
            <a:ext cx="0" cy="96594"/>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3" name="Line 232">
            <a:extLst>
              <a:ext uri="{FF2B5EF4-FFF2-40B4-BE49-F238E27FC236}">
                <a16:creationId xmlns:a16="http://schemas.microsoft.com/office/drawing/2014/main" id="{5C025D67-73CC-1306-B073-9C0ED79CC70F}"/>
              </a:ext>
            </a:extLst>
          </p:cNvPr>
          <p:cNvSpPr>
            <a:spLocks noChangeShapeType="1"/>
          </p:cNvSpPr>
          <p:nvPr/>
        </p:nvSpPr>
        <p:spPr bwMode="auto">
          <a:xfrm flipV="1">
            <a:off x="4391139" y="2893093"/>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4" name="Line 233">
            <a:extLst>
              <a:ext uri="{FF2B5EF4-FFF2-40B4-BE49-F238E27FC236}">
                <a16:creationId xmlns:a16="http://schemas.microsoft.com/office/drawing/2014/main" id="{3458C656-B4B1-F624-3C83-B43A22765782}"/>
              </a:ext>
            </a:extLst>
          </p:cNvPr>
          <p:cNvSpPr>
            <a:spLocks noChangeShapeType="1"/>
          </p:cNvSpPr>
          <p:nvPr/>
        </p:nvSpPr>
        <p:spPr bwMode="auto">
          <a:xfrm flipV="1">
            <a:off x="4391139" y="2745362"/>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5" name="Line 234">
            <a:extLst>
              <a:ext uri="{FF2B5EF4-FFF2-40B4-BE49-F238E27FC236}">
                <a16:creationId xmlns:a16="http://schemas.microsoft.com/office/drawing/2014/main" id="{F01CB4CF-1AC1-E6FA-332F-918195202A6E}"/>
              </a:ext>
            </a:extLst>
          </p:cNvPr>
          <p:cNvSpPr>
            <a:spLocks noChangeShapeType="1"/>
          </p:cNvSpPr>
          <p:nvPr/>
        </p:nvSpPr>
        <p:spPr bwMode="auto">
          <a:xfrm flipV="1">
            <a:off x="4391139" y="2597631"/>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6" name="Line 235">
            <a:extLst>
              <a:ext uri="{FF2B5EF4-FFF2-40B4-BE49-F238E27FC236}">
                <a16:creationId xmlns:a16="http://schemas.microsoft.com/office/drawing/2014/main" id="{7C0879B3-284D-F8ED-B61E-71B36C1D8869}"/>
              </a:ext>
            </a:extLst>
          </p:cNvPr>
          <p:cNvSpPr>
            <a:spLocks noChangeShapeType="1"/>
          </p:cNvSpPr>
          <p:nvPr/>
        </p:nvSpPr>
        <p:spPr bwMode="auto">
          <a:xfrm flipV="1">
            <a:off x="4391139" y="2451795"/>
            <a:ext cx="0" cy="96594"/>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7" name="Line 236">
            <a:extLst>
              <a:ext uri="{FF2B5EF4-FFF2-40B4-BE49-F238E27FC236}">
                <a16:creationId xmlns:a16="http://schemas.microsoft.com/office/drawing/2014/main" id="{7A5098A7-1BBC-3F44-1683-537D7780C064}"/>
              </a:ext>
            </a:extLst>
          </p:cNvPr>
          <p:cNvSpPr>
            <a:spLocks noChangeShapeType="1"/>
          </p:cNvSpPr>
          <p:nvPr/>
        </p:nvSpPr>
        <p:spPr bwMode="auto">
          <a:xfrm flipV="1">
            <a:off x="4391139" y="2304064"/>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8" name="Line 237">
            <a:extLst>
              <a:ext uri="{FF2B5EF4-FFF2-40B4-BE49-F238E27FC236}">
                <a16:creationId xmlns:a16="http://schemas.microsoft.com/office/drawing/2014/main" id="{F8EC48EC-5DE2-FF19-1620-B506E808FE1A}"/>
              </a:ext>
            </a:extLst>
          </p:cNvPr>
          <p:cNvSpPr>
            <a:spLocks noChangeShapeType="1"/>
          </p:cNvSpPr>
          <p:nvPr/>
        </p:nvSpPr>
        <p:spPr bwMode="auto">
          <a:xfrm flipV="1">
            <a:off x="4391139" y="2156334"/>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39" name="Line 238">
            <a:extLst>
              <a:ext uri="{FF2B5EF4-FFF2-40B4-BE49-F238E27FC236}">
                <a16:creationId xmlns:a16="http://schemas.microsoft.com/office/drawing/2014/main" id="{B1A27A33-B195-6CE0-1600-5440D5554F88}"/>
              </a:ext>
            </a:extLst>
          </p:cNvPr>
          <p:cNvSpPr>
            <a:spLocks noChangeShapeType="1"/>
          </p:cNvSpPr>
          <p:nvPr/>
        </p:nvSpPr>
        <p:spPr bwMode="auto">
          <a:xfrm flipV="1">
            <a:off x="4391139" y="2008603"/>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40" name="Line 239">
            <a:extLst>
              <a:ext uri="{FF2B5EF4-FFF2-40B4-BE49-F238E27FC236}">
                <a16:creationId xmlns:a16="http://schemas.microsoft.com/office/drawing/2014/main" id="{C1E70811-7C28-88AE-452A-879B50606A7C}"/>
              </a:ext>
            </a:extLst>
          </p:cNvPr>
          <p:cNvSpPr>
            <a:spLocks noChangeShapeType="1"/>
          </p:cNvSpPr>
          <p:nvPr/>
        </p:nvSpPr>
        <p:spPr bwMode="auto">
          <a:xfrm flipV="1">
            <a:off x="4391139" y="1862766"/>
            <a:ext cx="0" cy="96594"/>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41" name="Line 240">
            <a:extLst>
              <a:ext uri="{FF2B5EF4-FFF2-40B4-BE49-F238E27FC236}">
                <a16:creationId xmlns:a16="http://schemas.microsoft.com/office/drawing/2014/main" id="{3D01CB8F-8AAE-D9BC-2234-17EA329DB726}"/>
              </a:ext>
            </a:extLst>
          </p:cNvPr>
          <p:cNvSpPr>
            <a:spLocks noChangeShapeType="1"/>
          </p:cNvSpPr>
          <p:nvPr/>
        </p:nvSpPr>
        <p:spPr bwMode="auto">
          <a:xfrm flipV="1">
            <a:off x="4391139" y="1715035"/>
            <a:ext cx="0" cy="98487"/>
          </a:xfrm>
          <a:prstGeom prst="line">
            <a:avLst/>
          </a:prstGeom>
          <a:noFill/>
          <a:ln w="285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46" name="Line 245">
            <a:extLst>
              <a:ext uri="{FF2B5EF4-FFF2-40B4-BE49-F238E27FC236}">
                <a16:creationId xmlns:a16="http://schemas.microsoft.com/office/drawing/2014/main" id="{589C968E-28A8-6CFE-7873-F0C3D2BE1476}"/>
              </a:ext>
            </a:extLst>
          </p:cNvPr>
          <p:cNvSpPr>
            <a:spLocks noChangeShapeType="1"/>
          </p:cNvSpPr>
          <p:nvPr/>
        </p:nvSpPr>
        <p:spPr bwMode="auto">
          <a:xfrm flipV="1">
            <a:off x="7972784" y="4338011"/>
            <a:ext cx="0" cy="96594"/>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47" name="Line 246">
            <a:extLst>
              <a:ext uri="{FF2B5EF4-FFF2-40B4-BE49-F238E27FC236}">
                <a16:creationId xmlns:a16="http://schemas.microsoft.com/office/drawing/2014/main" id="{CD4C8CFB-5630-4274-DED3-41F130A44D1C}"/>
              </a:ext>
            </a:extLst>
          </p:cNvPr>
          <p:cNvSpPr>
            <a:spLocks noChangeShapeType="1"/>
          </p:cNvSpPr>
          <p:nvPr/>
        </p:nvSpPr>
        <p:spPr bwMode="auto">
          <a:xfrm flipV="1">
            <a:off x="7972784" y="4190280"/>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48" name="Line 247">
            <a:extLst>
              <a:ext uri="{FF2B5EF4-FFF2-40B4-BE49-F238E27FC236}">
                <a16:creationId xmlns:a16="http://schemas.microsoft.com/office/drawing/2014/main" id="{4FA40276-A66E-B005-9875-FAB66F229C7D}"/>
              </a:ext>
            </a:extLst>
          </p:cNvPr>
          <p:cNvSpPr>
            <a:spLocks noChangeShapeType="1"/>
          </p:cNvSpPr>
          <p:nvPr/>
        </p:nvSpPr>
        <p:spPr bwMode="auto">
          <a:xfrm flipV="1">
            <a:off x="7972784" y="4042549"/>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49" name="Line 248">
            <a:extLst>
              <a:ext uri="{FF2B5EF4-FFF2-40B4-BE49-F238E27FC236}">
                <a16:creationId xmlns:a16="http://schemas.microsoft.com/office/drawing/2014/main" id="{D275F458-2C4D-B43B-946E-AE81D6AED735}"/>
              </a:ext>
            </a:extLst>
          </p:cNvPr>
          <p:cNvSpPr>
            <a:spLocks noChangeShapeType="1"/>
          </p:cNvSpPr>
          <p:nvPr/>
        </p:nvSpPr>
        <p:spPr bwMode="auto">
          <a:xfrm flipV="1">
            <a:off x="7972784" y="4364718"/>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0" name="Line 249">
            <a:extLst>
              <a:ext uri="{FF2B5EF4-FFF2-40B4-BE49-F238E27FC236}">
                <a16:creationId xmlns:a16="http://schemas.microsoft.com/office/drawing/2014/main" id="{02D2B827-7217-5B3B-3FD7-490859094341}"/>
              </a:ext>
            </a:extLst>
          </p:cNvPr>
          <p:cNvSpPr>
            <a:spLocks noChangeShapeType="1"/>
          </p:cNvSpPr>
          <p:nvPr/>
        </p:nvSpPr>
        <p:spPr bwMode="auto">
          <a:xfrm flipV="1">
            <a:off x="7972784" y="4218881"/>
            <a:ext cx="0" cy="96594"/>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1" name="Line 250">
            <a:extLst>
              <a:ext uri="{FF2B5EF4-FFF2-40B4-BE49-F238E27FC236}">
                <a16:creationId xmlns:a16="http://schemas.microsoft.com/office/drawing/2014/main" id="{AAA45234-FB87-66E1-03E5-2C2156137A23}"/>
              </a:ext>
            </a:extLst>
          </p:cNvPr>
          <p:cNvSpPr>
            <a:spLocks noChangeShapeType="1"/>
          </p:cNvSpPr>
          <p:nvPr/>
        </p:nvSpPr>
        <p:spPr bwMode="auto">
          <a:xfrm flipV="1">
            <a:off x="7972784" y="4071150"/>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2" name="Line 251">
            <a:extLst>
              <a:ext uri="{FF2B5EF4-FFF2-40B4-BE49-F238E27FC236}">
                <a16:creationId xmlns:a16="http://schemas.microsoft.com/office/drawing/2014/main" id="{71D5F9CB-DF5C-3DDC-54D5-4D1E9602B3DF}"/>
              </a:ext>
            </a:extLst>
          </p:cNvPr>
          <p:cNvSpPr>
            <a:spLocks noChangeShapeType="1"/>
          </p:cNvSpPr>
          <p:nvPr/>
        </p:nvSpPr>
        <p:spPr bwMode="auto">
          <a:xfrm flipV="1">
            <a:off x="7972784" y="3923420"/>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3" name="Line 252">
            <a:extLst>
              <a:ext uri="{FF2B5EF4-FFF2-40B4-BE49-F238E27FC236}">
                <a16:creationId xmlns:a16="http://schemas.microsoft.com/office/drawing/2014/main" id="{9D78F528-63E2-565F-7B07-D9A867E378D8}"/>
              </a:ext>
            </a:extLst>
          </p:cNvPr>
          <p:cNvSpPr>
            <a:spLocks noChangeShapeType="1"/>
          </p:cNvSpPr>
          <p:nvPr/>
        </p:nvSpPr>
        <p:spPr bwMode="auto">
          <a:xfrm flipV="1">
            <a:off x="7972784" y="3775689"/>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4" name="Line 253">
            <a:extLst>
              <a:ext uri="{FF2B5EF4-FFF2-40B4-BE49-F238E27FC236}">
                <a16:creationId xmlns:a16="http://schemas.microsoft.com/office/drawing/2014/main" id="{A0163BAD-FBC5-A37B-EA77-267B6D074F36}"/>
              </a:ext>
            </a:extLst>
          </p:cNvPr>
          <p:cNvSpPr>
            <a:spLocks noChangeShapeType="1"/>
          </p:cNvSpPr>
          <p:nvPr/>
        </p:nvSpPr>
        <p:spPr bwMode="auto">
          <a:xfrm flipV="1">
            <a:off x="7972784" y="3629853"/>
            <a:ext cx="0" cy="96594"/>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5" name="Line 254">
            <a:extLst>
              <a:ext uri="{FF2B5EF4-FFF2-40B4-BE49-F238E27FC236}">
                <a16:creationId xmlns:a16="http://schemas.microsoft.com/office/drawing/2014/main" id="{FA472676-9C24-8F45-84A4-76BE13D9D25B}"/>
              </a:ext>
            </a:extLst>
          </p:cNvPr>
          <p:cNvSpPr>
            <a:spLocks noChangeShapeType="1"/>
          </p:cNvSpPr>
          <p:nvPr/>
        </p:nvSpPr>
        <p:spPr bwMode="auto">
          <a:xfrm flipV="1">
            <a:off x="7972784" y="3482122"/>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6" name="Line 255">
            <a:extLst>
              <a:ext uri="{FF2B5EF4-FFF2-40B4-BE49-F238E27FC236}">
                <a16:creationId xmlns:a16="http://schemas.microsoft.com/office/drawing/2014/main" id="{5A9C5FC1-02A9-294D-9DD6-1B112AAC932A}"/>
              </a:ext>
            </a:extLst>
          </p:cNvPr>
          <p:cNvSpPr>
            <a:spLocks noChangeShapeType="1"/>
          </p:cNvSpPr>
          <p:nvPr/>
        </p:nvSpPr>
        <p:spPr bwMode="auto">
          <a:xfrm flipV="1">
            <a:off x="7972784" y="3334391"/>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7" name="Line 256">
            <a:extLst>
              <a:ext uri="{FF2B5EF4-FFF2-40B4-BE49-F238E27FC236}">
                <a16:creationId xmlns:a16="http://schemas.microsoft.com/office/drawing/2014/main" id="{F5A3A84C-18AD-6872-FAE5-22F22270BED2}"/>
              </a:ext>
            </a:extLst>
          </p:cNvPr>
          <p:cNvSpPr>
            <a:spLocks noChangeShapeType="1"/>
          </p:cNvSpPr>
          <p:nvPr/>
        </p:nvSpPr>
        <p:spPr bwMode="auto">
          <a:xfrm flipV="1">
            <a:off x="7972784" y="3186661"/>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8" name="Line 257">
            <a:extLst>
              <a:ext uri="{FF2B5EF4-FFF2-40B4-BE49-F238E27FC236}">
                <a16:creationId xmlns:a16="http://schemas.microsoft.com/office/drawing/2014/main" id="{AB115788-F4A6-4D9B-13C5-20FA6D35F361}"/>
              </a:ext>
            </a:extLst>
          </p:cNvPr>
          <p:cNvSpPr>
            <a:spLocks noChangeShapeType="1"/>
          </p:cNvSpPr>
          <p:nvPr/>
        </p:nvSpPr>
        <p:spPr bwMode="auto">
          <a:xfrm flipV="1">
            <a:off x="7972784" y="3040823"/>
            <a:ext cx="0" cy="96594"/>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59" name="Line 258">
            <a:extLst>
              <a:ext uri="{FF2B5EF4-FFF2-40B4-BE49-F238E27FC236}">
                <a16:creationId xmlns:a16="http://schemas.microsoft.com/office/drawing/2014/main" id="{579D0FD4-4C8B-139A-FF1C-EDD65138436F}"/>
              </a:ext>
            </a:extLst>
          </p:cNvPr>
          <p:cNvSpPr>
            <a:spLocks noChangeShapeType="1"/>
          </p:cNvSpPr>
          <p:nvPr/>
        </p:nvSpPr>
        <p:spPr bwMode="auto">
          <a:xfrm flipV="1">
            <a:off x="7972784" y="2893093"/>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60" name="Line 259">
            <a:extLst>
              <a:ext uri="{FF2B5EF4-FFF2-40B4-BE49-F238E27FC236}">
                <a16:creationId xmlns:a16="http://schemas.microsoft.com/office/drawing/2014/main" id="{4A15F8F2-3585-B76F-B338-6AF0C4556E6A}"/>
              </a:ext>
            </a:extLst>
          </p:cNvPr>
          <p:cNvSpPr>
            <a:spLocks noChangeShapeType="1"/>
          </p:cNvSpPr>
          <p:nvPr/>
        </p:nvSpPr>
        <p:spPr bwMode="auto">
          <a:xfrm flipV="1">
            <a:off x="7972784" y="2745362"/>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61" name="Line 260">
            <a:extLst>
              <a:ext uri="{FF2B5EF4-FFF2-40B4-BE49-F238E27FC236}">
                <a16:creationId xmlns:a16="http://schemas.microsoft.com/office/drawing/2014/main" id="{E353E037-1A73-5E88-AFD2-E100C85E1921}"/>
              </a:ext>
            </a:extLst>
          </p:cNvPr>
          <p:cNvSpPr>
            <a:spLocks noChangeShapeType="1"/>
          </p:cNvSpPr>
          <p:nvPr/>
        </p:nvSpPr>
        <p:spPr bwMode="auto">
          <a:xfrm flipV="1">
            <a:off x="7972784" y="2597631"/>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62" name="Line 261">
            <a:extLst>
              <a:ext uri="{FF2B5EF4-FFF2-40B4-BE49-F238E27FC236}">
                <a16:creationId xmlns:a16="http://schemas.microsoft.com/office/drawing/2014/main" id="{1E7A3991-AE58-CF86-7AEE-77D5327FB211}"/>
              </a:ext>
            </a:extLst>
          </p:cNvPr>
          <p:cNvSpPr>
            <a:spLocks noChangeShapeType="1"/>
          </p:cNvSpPr>
          <p:nvPr/>
        </p:nvSpPr>
        <p:spPr bwMode="auto">
          <a:xfrm flipV="1">
            <a:off x="7972784" y="2451795"/>
            <a:ext cx="0" cy="96594"/>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63" name="Line 262">
            <a:extLst>
              <a:ext uri="{FF2B5EF4-FFF2-40B4-BE49-F238E27FC236}">
                <a16:creationId xmlns:a16="http://schemas.microsoft.com/office/drawing/2014/main" id="{0D8362E6-D989-3F90-FBF8-A2BE29C7BC84}"/>
              </a:ext>
            </a:extLst>
          </p:cNvPr>
          <p:cNvSpPr>
            <a:spLocks noChangeShapeType="1"/>
          </p:cNvSpPr>
          <p:nvPr/>
        </p:nvSpPr>
        <p:spPr bwMode="auto">
          <a:xfrm flipV="1">
            <a:off x="7972784" y="2304064"/>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64" name="Line 263">
            <a:extLst>
              <a:ext uri="{FF2B5EF4-FFF2-40B4-BE49-F238E27FC236}">
                <a16:creationId xmlns:a16="http://schemas.microsoft.com/office/drawing/2014/main" id="{4351D9AA-DAA9-3641-299D-C030E0057F7D}"/>
              </a:ext>
            </a:extLst>
          </p:cNvPr>
          <p:cNvSpPr>
            <a:spLocks noChangeShapeType="1"/>
          </p:cNvSpPr>
          <p:nvPr/>
        </p:nvSpPr>
        <p:spPr bwMode="auto">
          <a:xfrm flipV="1">
            <a:off x="7972784" y="2156334"/>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65" name="Line 264">
            <a:extLst>
              <a:ext uri="{FF2B5EF4-FFF2-40B4-BE49-F238E27FC236}">
                <a16:creationId xmlns:a16="http://schemas.microsoft.com/office/drawing/2014/main" id="{8F82290E-0D79-B242-5E29-08C0CC70F361}"/>
              </a:ext>
            </a:extLst>
          </p:cNvPr>
          <p:cNvSpPr>
            <a:spLocks noChangeShapeType="1"/>
          </p:cNvSpPr>
          <p:nvPr/>
        </p:nvSpPr>
        <p:spPr bwMode="auto">
          <a:xfrm flipV="1">
            <a:off x="7972784" y="2008603"/>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66" name="Line 265">
            <a:extLst>
              <a:ext uri="{FF2B5EF4-FFF2-40B4-BE49-F238E27FC236}">
                <a16:creationId xmlns:a16="http://schemas.microsoft.com/office/drawing/2014/main" id="{B83C4269-6F05-66E2-AA5D-3F9341FEEC45}"/>
              </a:ext>
            </a:extLst>
          </p:cNvPr>
          <p:cNvSpPr>
            <a:spLocks noChangeShapeType="1"/>
          </p:cNvSpPr>
          <p:nvPr/>
        </p:nvSpPr>
        <p:spPr bwMode="auto">
          <a:xfrm flipV="1">
            <a:off x="7972784" y="1862766"/>
            <a:ext cx="0" cy="96594"/>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67" name="Line 266">
            <a:extLst>
              <a:ext uri="{FF2B5EF4-FFF2-40B4-BE49-F238E27FC236}">
                <a16:creationId xmlns:a16="http://schemas.microsoft.com/office/drawing/2014/main" id="{49F0D440-576C-6B46-3684-C3B00F6D492B}"/>
              </a:ext>
            </a:extLst>
          </p:cNvPr>
          <p:cNvSpPr>
            <a:spLocks noChangeShapeType="1"/>
          </p:cNvSpPr>
          <p:nvPr/>
        </p:nvSpPr>
        <p:spPr bwMode="auto">
          <a:xfrm flipV="1">
            <a:off x="7972784" y="1715035"/>
            <a:ext cx="0" cy="98487"/>
          </a:xfrm>
          <a:prstGeom prst="line">
            <a:avLst/>
          </a:prstGeom>
          <a:noFill/>
          <a:ln w="28575" cap="flat">
            <a:solidFill>
              <a:srgbClr val="90353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72" name="Line 271">
            <a:extLst>
              <a:ext uri="{FF2B5EF4-FFF2-40B4-BE49-F238E27FC236}">
                <a16:creationId xmlns:a16="http://schemas.microsoft.com/office/drawing/2014/main" id="{5044DEC4-49F9-DFDF-1F35-0FB2B0BE69BC}"/>
              </a:ext>
            </a:extLst>
          </p:cNvPr>
          <p:cNvSpPr>
            <a:spLocks noChangeShapeType="1"/>
          </p:cNvSpPr>
          <p:nvPr/>
        </p:nvSpPr>
        <p:spPr bwMode="auto">
          <a:xfrm>
            <a:off x="4634514" y="3639322"/>
            <a:ext cx="4194876"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73" name="Line 272">
            <a:extLst>
              <a:ext uri="{FF2B5EF4-FFF2-40B4-BE49-F238E27FC236}">
                <a16:creationId xmlns:a16="http://schemas.microsoft.com/office/drawing/2014/main" id="{F590C98F-F8B5-D67A-2075-76F174E85FD9}"/>
              </a:ext>
            </a:extLst>
          </p:cNvPr>
          <p:cNvSpPr>
            <a:spLocks noChangeShapeType="1"/>
          </p:cNvSpPr>
          <p:nvPr/>
        </p:nvSpPr>
        <p:spPr bwMode="auto">
          <a:xfrm flipV="1">
            <a:off x="8829390" y="3614701"/>
            <a:ext cx="0" cy="51138"/>
          </a:xfrm>
          <a:prstGeom prst="line">
            <a:avLst/>
          </a:prstGeom>
          <a:noFill/>
          <a:ln w="28575" cap="rnd">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74" name="Line 273">
            <a:extLst>
              <a:ext uri="{FF2B5EF4-FFF2-40B4-BE49-F238E27FC236}">
                <a16:creationId xmlns:a16="http://schemas.microsoft.com/office/drawing/2014/main" id="{05BF7E96-DEAF-87E4-E576-3AE0C3FA1558}"/>
              </a:ext>
            </a:extLst>
          </p:cNvPr>
          <p:cNvSpPr>
            <a:spLocks noChangeShapeType="1"/>
          </p:cNvSpPr>
          <p:nvPr/>
        </p:nvSpPr>
        <p:spPr bwMode="auto">
          <a:xfrm flipV="1">
            <a:off x="4634514" y="3614701"/>
            <a:ext cx="0" cy="51138"/>
          </a:xfrm>
          <a:prstGeom prst="line">
            <a:avLst/>
          </a:prstGeom>
          <a:noFill/>
          <a:ln w="28575" cap="rnd">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78" name="Rectangle 277">
            <a:extLst>
              <a:ext uri="{FF2B5EF4-FFF2-40B4-BE49-F238E27FC236}">
                <a16:creationId xmlns:a16="http://schemas.microsoft.com/office/drawing/2014/main" id="{AA9D1488-C54E-CF12-768C-2E49646772B6}"/>
              </a:ext>
            </a:extLst>
          </p:cNvPr>
          <p:cNvSpPr>
            <a:spLocks noChangeArrowheads="1"/>
          </p:cNvSpPr>
          <p:nvPr/>
        </p:nvSpPr>
        <p:spPr bwMode="auto">
          <a:xfrm>
            <a:off x="6652424" y="3607125"/>
            <a:ext cx="67073" cy="6629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79" name="Rectangle 278">
            <a:extLst>
              <a:ext uri="{FF2B5EF4-FFF2-40B4-BE49-F238E27FC236}">
                <a16:creationId xmlns:a16="http://schemas.microsoft.com/office/drawing/2014/main" id="{E26844E1-FF43-92E9-89DF-FEFFA7A89C06}"/>
              </a:ext>
            </a:extLst>
          </p:cNvPr>
          <p:cNvSpPr>
            <a:spLocks noChangeArrowheads="1"/>
          </p:cNvSpPr>
          <p:nvPr/>
        </p:nvSpPr>
        <p:spPr bwMode="auto">
          <a:xfrm>
            <a:off x="6660090" y="3612806"/>
            <a:ext cx="53658" cy="53032"/>
          </a:xfrm>
          <a:prstGeom prst="rect">
            <a:avLst/>
          </a:pr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80" name="Rectangle 279">
            <a:extLst>
              <a:ext uri="{FF2B5EF4-FFF2-40B4-BE49-F238E27FC236}">
                <a16:creationId xmlns:a16="http://schemas.microsoft.com/office/drawing/2014/main" id="{53B4E615-0B52-DA00-F7EF-8AE62BB372B4}"/>
              </a:ext>
            </a:extLst>
          </p:cNvPr>
          <p:cNvSpPr>
            <a:spLocks noChangeAspect="1" noChangeArrowheads="1"/>
          </p:cNvSpPr>
          <p:nvPr/>
        </p:nvSpPr>
        <p:spPr bwMode="auto">
          <a:xfrm>
            <a:off x="5779594" y="3723328"/>
            <a:ext cx="1954061" cy="24622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5.1% (CI:0.5, 9.9)</a:t>
            </a:r>
          </a:p>
        </p:txBody>
      </p:sp>
      <p:sp>
        <p:nvSpPr>
          <p:cNvPr id="381" name="Rectangle 280">
            <a:extLst>
              <a:ext uri="{FF2B5EF4-FFF2-40B4-BE49-F238E27FC236}">
                <a16:creationId xmlns:a16="http://schemas.microsoft.com/office/drawing/2014/main" id="{C5B5DF67-3573-24F7-E650-C10A10B9C041}"/>
              </a:ext>
            </a:extLst>
          </p:cNvPr>
          <p:cNvSpPr>
            <a:spLocks noChangeArrowheads="1"/>
          </p:cNvSpPr>
          <p:nvPr/>
        </p:nvSpPr>
        <p:spPr bwMode="auto">
          <a:xfrm>
            <a:off x="6652424" y="2448007"/>
            <a:ext cx="67073" cy="68183"/>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grpSp>
        <p:nvGrpSpPr>
          <p:cNvPr id="2" name="Group 1">
            <a:extLst>
              <a:ext uri="{FF2B5EF4-FFF2-40B4-BE49-F238E27FC236}">
                <a16:creationId xmlns:a16="http://schemas.microsoft.com/office/drawing/2014/main" id="{F5239ADB-44A8-D41B-F4DC-A3A99650108A}"/>
              </a:ext>
            </a:extLst>
          </p:cNvPr>
          <p:cNvGrpSpPr/>
          <p:nvPr/>
        </p:nvGrpSpPr>
        <p:grpSpPr>
          <a:xfrm>
            <a:off x="4015536" y="2455583"/>
            <a:ext cx="5532484" cy="53032"/>
            <a:chOff x="4015536" y="2688058"/>
            <a:chExt cx="5532484" cy="53032"/>
          </a:xfrm>
        </p:grpSpPr>
        <p:sp>
          <p:nvSpPr>
            <p:cNvPr id="375" name="Line 274">
              <a:extLst>
                <a:ext uri="{FF2B5EF4-FFF2-40B4-BE49-F238E27FC236}">
                  <a16:creationId xmlns:a16="http://schemas.microsoft.com/office/drawing/2014/main" id="{C1207F52-9656-80B2-300A-9FAEAAED58F3}"/>
                </a:ext>
              </a:extLst>
            </p:cNvPr>
            <p:cNvSpPr>
              <a:spLocks noChangeShapeType="1"/>
            </p:cNvSpPr>
            <p:nvPr/>
          </p:nvSpPr>
          <p:spPr bwMode="auto">
            <a:xfrm>
              <a:off x="4015536" y="2714574"/>
              <a:ext cx="5532484" cy="0"/>
            </a:xfrm>
            <a:prstGeom prst="line">
              <a:avLst/>
            </a:prstGeom>
            <a:noFill/>
            <a:ln w="285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76" name="Line 275">
              <a:extLst>
                <a:ext uri="{FF2B5EF4-FFF2-40B4-BE49-F238E27FC236}">
                  <a16:creationId xmlns:a16="http://schemas.microsoft.com/office/drawing/2014/main" id="{6216A4AC-FC92-C021-90BA-983C871C00CD}"/>
                </a:ext>
              </a:extLst>
            </p:cNvPr>
            <p:cNvSpPr>
              <a:spLocks noChangeShapeType="1"/>
            </p:cNvSpPr>
            <p:nvPr/>
          </p:nvSpPr>
          <p:spPr bwMode="auto">
            <a:xfrm flipV="1">
              <a:off x="9548019" y="2689951"/>
              <a:ext cx="0" cy="51138"/>
            </a:xfrm>
            <a:prstGeom prst="line">
              <a:avLst/>
            </a:prstGeom>
            <a:noFill/>
            <a:ln w="28575" cap="rnd">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77" name="Line 276">
              <a:extLst>
                <a:ext uri="{FF2B5EF4-FFF2-40B4-BE49-F238E27FC236}">
                  <a16:creationId xmlns:a16="http://schemas.microsoft.com/office/drawing/2014/main" id="{8C74B698-DE1C-6D6D-98EA-74017E064CA0}"/>
                </a:ext>
              </a:extLst>
            </p:cNvPr>
            <p:cNvSpPr>
              <a:spLocks noChangeShapeType="1"/>
            </p:cNvSpPr>
            <p:nvPr/>
          </p:nvSpPr>
          <p:spPr bwMode="auto">
            <a:xfrm flipV="1">
              <a:off x="4015536" y="2689951"/>
              <a:ext cx="0" cy="51138"/>
            </a:xfrm>
            <a:prstGeom prst="line">
              <a:avLst/>
            </a:prstGeom>
            <a:noFill/>
            <a:ln w="28575" cap="rnd">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82" name="Rectangle 281">
              <a:extLst>
                <a:ext uri="{FF2B5EF4-FFF2-40B4-BE49-F238E27FC236}">
                  <a16:creationId xmlns:a16="http://schemas.microsoft.com/office/drawing/2014/main" id="{40614A97-DD60-6F21-6F74-383B8AD5BBD5}"/>
                </a:ext>
              </a:extLst>
            </p:cNvPr>
            <p:cNvSpPr>
              <a:spLocks noChangeArrowheads="1"/>
            </p:cNvSpPr>
            <p:nvPr/>
          </p:nvSpPr>
          <p:spPr bwMode="auto">
            <a:xfrm>
              <a:off x="6660090" y="2688058"/>
              <a:ext cx="53658" cy="53032"/>
            </a:xfrm>
            <a:prstGeom prst="rect">
              <a:avLst/>
            </a:prstGeom>
            <a:noFill/>
            <a:ln w="285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grpSp>
      <p:sp>
        <p:nvSpPr>
          <p:cNvPr id="383" name="Rectangle 282">
            <a:extLst>
              <a:ext uri="{FF2B5EF4-FFF2-40B4-BE49-F238E27FC236}">
                <a16:creationId xmlns:a16="http://schemas.microsoft.com/office/drawing/2014/main" id="{37F924B0-3CA7-5F2C-6826-4C85D5119E0B}"/>
              </a:ext>
            </a:extLst>
          </p:cNvPr>
          <p:cNvSpPr>
            <a:spLocks noChangeArrowheads="1"/>
          </p:cNvSpPr>
          <p:nvPr/>
        </p:nvSpPr>
        <p:spPr bwMode="auto">
          <a:xfrm>
            <a:off x="5779594" y="2573273"/>
            <a:ext cx="2176878" cy="24622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lumMod val="50000"/>
                  </a:schemeClr>
                </a:solidFill>
                <a:effectLst/>
                <a:latin typeface="Verdana" panose="020B0604030504040204" pitchFamily="34" charset="0"/>
                <a:ea typeface="Verdana" panose="020B0604030504040204" pitchFamily="34" charset="0"/>
                <a:cs typeface="Verdana" panose="020B0604030504040204" pitchFamily="34" charset="0"/>
              </a:rPr>
              <a:t>5.1% (CI:-0.8, 11.5)</a:t>
            </a:r>
          </a:p>
        </p:txBody>
      </p:sp>
      <p:sp>
        <p:nvSpPr>
          <p:cNvPr id="384" name="Line 283">
            <a:extLst>
              <a:ext uri="{FF2B5EF4-FFF2-40B4-BE49-F238E27FC236}">
                <a16:creationId xmlns:a16="http://schemas.microsoft.com/office/drawing/2014/main" id="{2875E651-7B68-42F4-049E-AA0550755422}"/>
              </a:ext>
            </a:extLst>
          </p:cNvPr>
          <p:cNvSpPr>
            <a:spLocks noChangeShapeType="1"/>
          </p:cNvSpPr>
          <p:nvPr/>
        </p:nvSpPr>
        <p:spPr bwMode="auto">
          <a:xfrm flipV="1">
            <a:off x="3906304" y="1620911"/>
            <a:ext cx="0" cy="2828926"/>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85" name="Line 284">
            <a:extLst>
              <a:ext uri="{FF2B5EF4-FFF2-40B4-BE49-F238E27FC236}">
                <a16:creationId xmlns:a16="http://schemas.microsoft.com/office/drawing/2014/main" id="{4CCE5AF8-A43B-5C0B-0D65-271D6B351C44}"/>
              </a:ext>
            </a:extLst>
          </p:cNvPr>
          <p:cNvSpPr>
            <a:spLocks noChangeShapeType="1"/>
          </p:cNvSpPr>
          <p:nvPr/>
        </p:nvSpPr>
        <p:spPr bwMode="auto">
          <a:xfrm flipH="1">
            <a:off x="3837315" y="3639322"/>
            <a:ext cx="6898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86" name="Rectangle 285">
            <a:extLst>
              <a:ext uri="{FF2B5EF4-FFF2-40B4-BE49-F238E27FC236}">
                <a16:creationId xmlns:a16="http://schemas.microsoft.com/office/drawing/2014/main" id="{F965A418-8D21-CC46-54F3-2CF419488422}"/>
              </a:ext>
            </a:extLst>
          </p:cNvPr>
          <p:cNvSpPr>
            <a:spLocks noChangeArrowheads="1"/>
          </p:cNvSpPr>
          <p:nvPr/>
        </p:nvSpPr>
        <p:spPr bwMode="auto">
          <a:xfrm>
            <a:off x="1168655" y="3492295"/>
            <a:ext cx="2646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Primary analysis: 95% CI</a:t>
            </a:r>
            <a:endParaRPr kumimoji="0" lang="en-US" altLang="en-US" sz="1600" b="0"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387" name="Line 286">
            <a:extLst>
              <a:ext uri="{FF2B5EF4-FFF2-40B4-BE49-F238E27FC236}">
                <a16:creationId xmlns:a16="http://schemas.microsoft.com/office/drawing/2014/main" id="{27C65A3B-52AA-6E70-CD8B-A3EA7AF66418}"/>
              </a:ext>
            </a:extLst>
          </p:cNvPr>
          <p:cNvSpPr>
            <a:spLocks noChangeShapeType="1"/>
          </p:cNvSpPr>
          <p:nvPr/>
        </p:nvSpPr>
        <p:spPr bwMode="auto">
          <a:xfrm flipH="1">
            <a:off x="3837315" y="2482099"/>
            <a:ext cx="6898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88" name="Rectangle 287">
            <a:extLst>
              <a:ext uri="{FF2B5EF4-FFF2-40B4-BE49-F238E27FC236}">
                <a16:creationId xmlns:a16="http://schemas.microsoft.com/office/drawing/2014/main" id="{AD60084C-0AF7-1214-4B44-2EAE36C52D91}"/>
              </a:ext>
            </a:extLst>
          </p:cNvPr>
          <p:cNvSpPr>
            <a:spLocks noChangeArrowheads="1"/>
          </p:cNvSpPr>
          <p:nvPr/>
        </p:nvSpPr>
        <p:spPr bwMode="auto">
          <a:xfrm>
            <a:off x="1168655" y="2343446"/>
            <a:ext cx="2646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lumMod val="50000"/>
                  </a:schemeClr>
                </a:solidFill>
                <a:effectLst/>
                <a:latin typeface="Verdana" panose="020B0604030504040204" pitchFamily="34" charset="0"/>
                <a:ea typeface="Verdana" panose="020B0604030504040204" pitchFamily="34" charset="0"/>
                <a:cs typeface="Verdana" panose="020B0604030504040204" pitchFamily="34" charset="0"/>
              </a:rPr>
              <a:t>Primary analysis: 99% CI</a:t>
            </a:r>
          </a:p>
        </p:txBody>
      </p:sp>
      <p:sp>
        <p:nvSpPr>
          <p:cNvPr id="389" name="Line 288">
            <a:extLst>
              <a:ext uri="{FF2B5EF4-FFF2-40B4-BE49-F238E27FC236}">
                <a16:creationId xmlns:a16="http://schemas.microsoft.com/office/drawing/2014/main" id="{131F52AF-ACD9-AC2D-B5F3-D53B0FA16709}"/>
              </a:ext>
            </a:extLst>
          </p:cNvPr>
          <p:cNvSpPr>
            <a:spLocks noChangeShapeType="1"/>
          </p:cNvSpPr>
          <p:nvPr/>
        </p:nvSpPr>
        <p:spPr bwMode="auto">
          <a:xfrm>
            <a:off x="3906304" y="4436498"/>
            <a:ext cx="5750947"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90" name="Line 289">
            <a:extLst>
              <a:ext uri="{FF2B5EF4-FFF2-40B4-BE49-F238E27FC236}">
                <a16:creationId xmlns:a16="http://schemas.microsoft.com/office/drawing/2014/main" id="{814FAC3D-67C0-2B6C-4A69-6B1C81607E1C}"/>
              </a:ext>
            </a:extLst>
          </p:cNvPr>
          <p:cNvSpPr>
            <a:spLocks noChangeShapeType="1"/>
          </p:cNvSpPr>
          <p:nvPr/>
        </p:nvSpPr>
        <p:spPr bwMode="auto">
          <a:xfrm>
            <a:off x="6181004" y="4434603"/>
            <a:ext cx="0" cy="7007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91" name="Rectangle 290">
            <a:extLst>
              <a:ext uri="{FF2B5EF4-FFF2-40B4-BE49-F238E27FC236}">
                <a16:creationId xmlns:a16="http://schemas.microsoft.com/office/drawing/2014/main" id="{A4663FF4-04E7-EF9C-A527-4F2286867724}"/>
              </a:ext>
            </a:extLst>
          </p:cNvPr>
          <p:cNvSpPr>
            <a:spLocks noChangeArrowheads="1"/>
          </p:cNvSpPr>
          <p:nvPr/>
        </p:nvSpPr>
        <p:spPr bwMode="auto">
          <a:xfrm>
            <a:off x="6133095" y="4540666"/>
            <a:ext cx="113814" cy="21544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4</a:t>
            </a:r>
            <a:endParaRPr kumimoji="0" lang="en-US" altLang="en-US" sz="14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392" name="Line 291">
            <a:extLst>
              <a:ext uri="{FF2B5EF4-FFF2-40B4-BE49-F238E27FC236}">
                <a16:creationId xmlns:a16="http://schemas.microsoft.com/office/drawing/2014/main" id="{C7F271C4-381C-A4D6-37A8-58B3AEDCB3E1}"/>
              </a:ext>
            </a:extLst>
          </p:cNvPr>
          <p:cNvSpPr>
            <a:spLocks noChangeShapeType="1"/>
          </p:cNvSpPr>
          <p:nvPr/>
        </p:nvSpPr>
        <p:spPr bwMode="auto">
          <a:xfrm>
            <a:off x="7077853" y="4434603"/>
            <a:ext cx="0" cy="7007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93" name="Rectangle 292">
            <a:extLst>
              <a:ext uri="{FF2B5EF4-FFF2-40B4-BE49-F238E27FC236}">
                <a16:creationId xmlns:a16="http://schemas.microsoft.com/office/drawing/2014/main" id="{045683A1-BCE1-4698-55A0-F254CA0E2F4C}"/>
              </a:ext>
            </a:extLst>
          </p:cNvPr>
          <p:cNvSpPr>
            <a:spLocks noChangeArrowheads="1"/>
          </p:cNvSpPr>
          <p:nvPr/>
        </p:nvSpPr>
        <p:spPr bwMode="auto">
          <a:xfrm>
            <a:off x="7028028" y="4540666"/>
            <a:ext cx="113814" cy="21544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6</a:t>
            </a:r>
            <a:endParaRPr kumimoji="0" lang="en-US" altLang="en-US" sz="14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394" name="Line 293">
            <a:extLst>
              <a:ext uri="{FF2B5EF4-FFF2-40B4-BE49-F238E27FC236}">
                <a16:creationId xmlns:a16="http://schemas.microsoft.com/office/drawing/2014/main" id="{EDDCDD2F-1C57-7285-2595-13085A44510A}"/>
              </a:ext>
            </a:extLst>
          </p:cNvPr>
          <p:cNvSpPr>
            <a:spLocks noChangeShapeType="1"/>
          </p:cNvSpPr>
          <p:nvPr/>
        </p:nvSpPr>
        <p:spPr bwMode="auto">
          <a:xfrm>
            <a:off x="8867717" y="4434603"/>
            <a:ext cx="0" cy="7007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95" name="Rectangle 294">
            <a:extLst>
              <a:ext uri="{FF2B5EF4-FFF2-40B4-BE49-F238E27FC236}">
                <a16:creationId xmlns:a16="http://schemas.microsoft.com/office/drawing/2014/main" id="{5BD62442-F046-282A-6A25-CA9FA6037C90}"/>
              </a:ext>
            </a:extLst>
          </p:cNvPr>
          <p:cNvSpPr>
            <a:spLocks noChangeArrowheads="1"/>
          </p:cNvSpPr>
          <p:nvPr/>
        </p:nvSpPr>
        <p:spPr bwMode="auto">
          <a:xfrm>
            <a:off x="8771900" y="4540666"/>
            <a:ext cx="227626" cy="21544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10</a:t>
            </a:r>
            <a:endParaRPr kumimoji="0" lang="en-US" altLang="en-US" sz="14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396" name="Line 295">
            <a:extLst>
              <a:ext uri="{FF2B5EF4-FFF2-40B4-BE49-F238E27FC236}">
                <a16:creationId xmlns:a16="http://schemas.microsoft.com/office/drawing/2014/main" id="{5D62593A-F18D-2184-5F26-1834484532E6}"/>
              </a:ext>
            </a:extLst>
          </p:cNvPr>
          <p:cNvSpPr>
            <a:spLocks noChangeShapeType="1"/>
          </p:cNvSpPr>
          <p:nvPr/>
        </p:nvSpPr>
        <p:spPr bwMode="auto">
          <a:xfrm>
            <a:off x="7972784" y="4434603"/>
            <a:ext cx="0" cy="7007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97" name="Rectangle 296">
            <a:extLst>
              <a:ext uri="{FF2B5EF4-FFF2-40B4-BE49-F238E27FC236}">
                <a16:creationId xmlns:a16="http://schemas.microsoft.com/office/drawing/2014/main" id="{7180B359-CECD-C4D4-BDE0-7F185F84435D}"/>
              </a:ext>
            </a:extLst>
          </p:cNvPr>
          <p:cNvSpPr>
            <a:spLocks noChangeArrowheads="1"/>
          </p:cNvSpPr>
          <p:nvPr/>
        </p:nvSpPr>
        <p:spPr bwMode="auto">
          <a:xfrm>
            <a:off x="7922959" y="4540666"/>
            <a:ext cx="113814" cy="21544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8</a:t>
            </a:r>
            <a:endParaRPr kumimoji="0" lang="en-US" altLang="en-US" sz="14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398" name="Line 297">
            <a:extLst>
              <a:ext uri="{FF2B5EF4-FFF2-40B4-BE49-F238E27FC236}">
                <a16:creationId xmlns:a16="http://schemas.microsoft.com/office/drawing/2014/main" id="{121CB9BC-9487-9F7B-6D30-7C50FCAD99A6}"/>
              </a:ext>
            </a:extLst>
          </p:cNvPr>
          <p:cNvSpPr>
            <a:spLocks noChangeShapeType="1"/>
          </p:cNvSpPr>
          <p:nvPr/>
        </p:nvSpPr>
        <p:spPr bwMode="auto">
          <a:xfrm>
            <a:off x="4391139" y="4434603"/>
            <a:ext cx="0" cy="7007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600">
              <a:latin typeface="Verdana" panose="020B0604030504040204" pitchFamily="34" charset="0"/>
              <a:ea typeface="Verdana" panose="020B0604030504040204" pitchFamily="34" charset="0"/>
              <a:cs typeface="Verdana" panose="020B0604030504040204" pitchFamily="34" charset="0"/>
            </a:endParaRPr>
          </a:p>
        </p:txBody>
      </p:sp>
      <p:sp>
        <p:nvSpPr>
          <p:cNvPr id="399" name="Rectangle 298">
            <a:extLst>
              <a:ext uri="{FF2B5EF4-FFF2-40B4-BE49-F238E27FC236}">
                <a16:creationId xmlns:a16="http://schemas.microsoft.com/office/drawing/2014/main" id="{28243C83-E4D1-79E9-58A4-505788721485}"/>
              </a:ext>
            </a:extLst>
          </p:cNvPr>
          <p:cNvSpPr>
            <a:spLocks noChangeArrowheads="1"/>
          </p:cNvSpPr>
          <p:nvPr/>
        </p:nvSpPr>
        <p:spPr bwMode="auto">
          <a:xfrm>
            <a:off x="2712777" y="4544499"/>
            <a:ext cx="30862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Favours</a:t>
            </a:r>
            <a:r>
              <a:rPr kumimoji="0" lang="en-US" altLang="en-US" sz="1400" b="0" i="0" u="none" strike="noStrike" cap="none" normalizeH="0" baseline="0" dirty="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SCT  </a:t>
            </a:r>
            <a:r>
              <a:rPr lang="en-GB" sz="1400" b="0" i="0" dirty="0">
                <a:solidFill>
                  <a:srgbClr val="040C28"/>
                </a:solidFill>
                <a:effectLst/>
                <a:latin typeface="Verdana" panose="020B0604030504040204" pitchFamily="34" charset="0"/>
                <a:ea typeface="Verdana" panose="020B0604030504040204" pitchFamily="34" charset="0"/>
                <a:cs typeface="Verdana" panose="020B0604030504040204" pitchFamily="34" charset="0"/>
              </a:rPr>
              <a:t>←</a:t>
            </a:r>
            <a:r>
              <a:rPr lang="en-US" sz="14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kumimoji="0" lang="en-US" altLang="en-US" sz="1400" b="0" i="0" u="none" strike="noStrike" cap="none" normalizeH="0" baseline="0" dirty="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0  </a:t>
            </a:r>
            <a:r>
              <a:rPr lang="en-GB" sz="1400" b="0" i="0" dirty="0">
                <a:solidFill>
                  <a:srgbClr val="040C28"/>
                </a:solidFill>
                <a:effectLst/>
                <a:latin typeface="Verdana" panose="020B0604030504040204" pitchFamily="34" charset="0"/>
                <a:ea typeface="Verdana" panose="020B0604030504040204" pitchFamily="34" charset="0"/>
                <a:cs typeface="Verdana" panose="020B0604030504040204" pitchFamily="34" charset="0"/>
              </a:rPr>
              <a:t>→</a:t>
            </a:r>
            <a:r>
              <a:rPr lang="en-US" sz="14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kumimoji="0" lang="en-US" altLang="en-US" sz="1400" b="0" i="0" u="none" strike="noStrike" cap="none" normalizeH="0" baseline="0" dirty="0" err="1">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Favours</a:t>
            </a:r>
            <a:r>
              <a:rPr kumimoji="0" lang="en-US" altLang="en-US" sz="1400" b="0" i="0" u="none" strike="noStrike" cap="none" normalizeH="0" baseline="0" dirty="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CT</a:t>
            </a:r>
            <a:endParaRPr kumimoji="0" lang="en-US" altLang="en-US"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400" name="Rectangle 299">
            <a:extLst>
              <a:ext uri="{FF2B5EF4-FFF2-40B4-BE49-F238E27FC236}">
                <a16:creationId xmlns:a16="http://schemas.microsoft.com/office/drawing/2014/main" id="{C11585C7-41DF-A011-0D01-4CA656CC6227}"/>
              </a:ext>
            </a:extLst>
          </p:cNvPr>
          <p:cNvSpPr>
            <a:spLocks noChangeArrowheads="1"/>
          </p:cNvSpPr>
          <p:nvPr/>
        </p:nvSpPr>
        <p:spPr bwMode="auto">
          <a:xfrm>
            <a:off x="3837315" y="4905616"/>
            <a:ext cx="5920339" cy="24622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Risk difference (SCT-CT, % with confirmed viral rebound)</a:t>
            </a:r>
            <a:endParaRPr kumimoji="0" lang="en-US" altLang="en-US" sz="1600" b="0"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403" name="TextBox 402">
            <a:extLst>
              <a:ext uri="{FF2B5EF4-FFF2-40B4-BE49-F238E27FC236}">
                <a16:creationId xmlns:a16="http://schemas.microsoft.com/office/drawing/2014/main" id="{28667158-A53E-CA2F-20C9-B64891827C4C}"/>
              </a:ext>
            </a:extLst>
          </p:cNvPr>
          <p:cNvSpPr txBox="1"/>
          <p:nvPr/>
        </p:nvSpPr>
        <p:spPr>
          <a:xfrm>
            <a:off x="7409351" y="6379608"/>
            <a:ext cx="4495800" cy="307777"/>
          </a:xfrm>
          <a:prstGeom prst="rect">
            <a:avLst/>
          </a:prstGeom>
          <a:noFill/>
        </p:spPr>
        <p:txBody>
          <a:bodyPr wrap="square">
            <a:spAutoFit/>
          </a:bodyPr>
          <a:lstStyle/>
          <a:p>
            <a:r>
              <a:rPr lang="en-GB" sz="1400" dirty="0">
                <a:latin typeface="Verdana" panose="020B0604030504040204" pitchFamily="34" charset="0"/>
                <a:ea typeface="Verdana" panose="020B0604030504040204" pitchFamily="34" charset="0"/>
                <a:cs typeface="Verdana" panose="020B0604030504040204" pitchFamily="34" charset="0"/>
              </a:rPr>
              <a:t>*2 consecutive plasma HIV-RNA ≥50 copies/mL</a:t>
            </a:r>
          </a:p>
        </p:txBody>
      </p:sp>
      <p:grpSp>
        <p:nvGrpSpPr>
          <p:cNvPr id="5" name="Grupo 4">
            <a:extLst>
              <a:ext uri="{FF2B5EF4-FFF2-40B4-BE49-F238E27FC236}">
                <a16:creationId xmlns:a16="http://schemas.microsoft.com/office/drawing/2014/main" id="{0680A62C-EA68-2B08-5573-52838DCDDFF5}"/>
              </a:ext>
            </a:extLst>
          </p:cNvPr>
          <p:cNvGrpSpPr/>
          <p:nvPr/>
        </p:nvGrpSpPr>
        <p:grpSpPr>
          <a:xfrm>
            <a:off x="0" y="0"/>
            <a:ext cx="12192000" cy="6632575"/>
            <a:chOff x="0" y="0"/>
            <a:chExt cx="12192000" cy="6632575"/>
          </a:xfrm>
        </p:grpSpPr>
        <p:sp>
          <p:nvSpPr>
            <p:cNvPr id="6" name="TextBox 14">
              <a:extLst>
                <a:ext uri="{FF2B5EF4-FFF2-40B4-BE49-F238E27FC236}">
                  <a16:creationId xmlns:a16="http://schemas.microsoft.com/office/drawing/2014/main" id="{3817B5E3-7154-A93E-F0E8-E887B30E8559}"/>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13 – 17 July  •  Kigali, Rwanda</a:t>
              </a:r>
            </a:p>
          </p:txBody>
        </p:sp>
        <p:sp>
          <p:nvSpPr>
            <p:cNvPr id="8" name="TextBox 6">
              <a:extLst>
                <a:ext uri="{FF2B5EF4-FFF2-40B4-BE49-F238E27FC236}">
                  <a16:creationId xmlns:a16="http://schemas.microsoft.com/office/drawing/2014/main" id="{E940DB6A-33E4-F8A4-1470-66AEB63688B3}"/>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ias2025.org</a:t>
              </a:r>
            </a:p>
          </p:txBody>
        </p:sp>
        <p:grpSp>
          <p:nvGrpSpPr>
            <p:cNvPr id="10" name="Grupo 9">
              <a:extLst>
                <a:ext uri="{FF2B5EF4-FFF2-40B4-BE49-F238E27FC236}">
                  <a16:creationId xmlns:a16="http://schemas.microsoft.com/office/drawing/2014/main" id="{C9B1B9D9-1096-6A45-3CB6-4AE47AEF73D0}"/>
                </a:ext>
              </a:extLst>
            </p:cNvPr>
            <p:cNvGrpSpPr/>
            <p:nvPr/>
          </p:nvGrpSpPr>
          <p:grpSpPr>
            <a:xfrm>
              <a:off x="0" y="0"/>
              <a:ext cx="12192000" cy="200515"/>
              <a:chOff x="0" y="0"/>
              <a:chExt cx="12192000" cy="200515"/>
            </a:xfrm>
          </p:grpSpPr>
          <p:sp>
            <p:nvSpPr>
              <p:cNvPr id="11" name="Rectángulo 10">
                <a:extLst>
                  <a:ext uri="{FF2B5EF4-FFF2-40B4-BE49-F238E27FC236}">
                    <a16:creationId xmlns:a16="http://schemas.microsoft.com/office/drawing/2014/main" id="{038D3EC3-3C46-C84C-6CEB-39D600099DF6}"/>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Rectángulo 11">
                <a:extLst>
                  <a:ext uri="{FF2B5EF4-FFF2-40B4-BE49-F238E27FC236}">
                    <a16:creationId xmlns:a16="http://schemas.microsoft.com/office/drawing/2014/main" id="{54CC9374-FB32-2835-AD42-249BCD68B2F3}"/>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ectángulo 12">
                <a:extLst>
                  <a:ext uri="{FF2B5EF4-FFF2-40B4-BE49-F238E27FC236}">
                    <a16:creationId xmlns:a16="http://schemas.microsoft.com/office/drawing/2014/main" id="{F0441A91-B083-FB03-F53D-8DF2DC3FDBD7}"/>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Rectángulo 13">
                <a:extLst>
                  <a:ext uri="{FF2B5EF4-FFF2-40B4-BE49-F238E27FC236}">
                    <a16:creationId xmlns:a16="http://schemas.microsoft.com/office/drawing/2014/main" id="{568E6E6D-2876-E9DA-4C5F-360B33EF5AC8}"/>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 name="Rectángulo 15">
                <a:extLst>
                  <a:ext uri="{FF2B5EF4-FFF2-40B4-BE49-F238E27FC236}">
                    <a16:creationId xmlns:a16="http://schemas.microsoft.com/office/drawing/2014/main" id="{C47B0FFF-3B4B-AB30-F4D4-143137EFCDB7}"/>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Rectángulo 16">
                <a:extLst>
                  <a:ext uri="{FF2B5EF4-FFF2-40B4-BE49-F238E27FC236}">
                    <a16:creationId xmlns:a16="http://schemas.microsoft.com/office/drawing/2014/main" id="{66961D57-18B2-2C3D-32BE-0155B44B56FE}"/>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pic>
        <p:nvPicPr>
          <p:cNvPr id="18" name="Picture 2">
            <a:extLst>
              <a:ext uri="{FF2B5EF4-FFF2-40B4-BE49-F238E27FC236}">
                <a16:creationId xmlns:a16="http://schemas.microsoft.com/office/drawing/2014/main" id="{F7EFD9F0-96C4-D084-4036-14427F9AFD23}"/>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666828" y="391579"/>
            <a:ext cx="1246032" cy="928562"/>
          </a:xfrm>
          <a:prstGeom prst="rect">
            <a:avLst/>
          </a:prstGeom>
        </p:spPr>
      </p:pic>
    </p:spTree>
    <p:extLst>
      <p:ext uri="{BB962C8B-B14F-4D97-AF65-F5344CB8AC3E}">
        <p14:creationId xmlns:p14="http://schemas.microsoft.com/office/powerpoint/2010/main" val="3947009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E5D4EF2-A0AA-ECE0-B211-2A417407896B}"/>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F2148166-192F-13FF-D1C6-1D77A73C1F43}"/>
              </a:ext>
            </a:extLst>
          </p:cNvPr>
          <p:cNvGrpSpPr/>
          <p:nvPr/>
        </p:nvGrpSpPr>
        <p:grpSpPr>
          <a:xfrm>
            <a:off x="0" y="0"/>
            <a:ext cx="12192000" cy="6632575"/>
            <a:chOff x="0" y="0"/>
            <a:chExt cx="12192000" cy="6632575"/>
          </a:xfrm>
        </p:grpSpPr>
        <p:sp>
          <p:nvSpPr>
            <p:cNvPr id="8" name="TextBox 14">
              <a:extLst>
                <a:ext uri="{FF2B5EF4-FFF2-40B4-BE49-F238E27FC236}">
                  <a16:creationId xmlns:a16="http://schemas.microsoft.com/office/drawing/2014/main" id="{B4ACA8DC-1BD8-89CB-ABD4-70AF83CC38B1}"/>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13 – 17 July  •  Kigali, Rwanda</a:t>
              </a:r>
            </a:p>
          </p:txBody>
        </p:sp>
        <p:sp>
          <p:nvSpPr>
            <p:cNvPr id="9" name="TextBox 6">
              <a:extLst>
                <a:ext uri="{FF2B5EF4-FFF2-40B4-BE49-F238E27FC236}">
                  <a16:creationId xmlns:a16="http://schemas.microsoft.com/office/drawing/2014/main" id="{3BBFBD66-2B83-6F1D-C703-CFF9BC831A26}"/>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ias2025.org</a:t>
              </a:r>
            </a:p>
          </p:txBody>
        </p:sp>
        <p:grpSp>
          <p:nvGrpSpPr>
            <p:cNvPr id="11" name="Grupo 10">
              <a:extLst>
                <a:ext uri="{FF2B5EF4-FFF2-40B4-BE49-F238E27FC236}">
                  <a16:creationId xmlns:a16="http://schemas.microsoft.com/office/drawing/2014/main" id="{42835843-13BE-8070-DA7B-38B30207EEA6}"/>
                </a:ext>
              </a:extLst>
            </p:cNvPr>
            <p:cNvGrpSpPr/>
            <p:nvPr/>
          </p:nvGrpSpPr>
          <p:grpSpPr>
            <a:xfrm>
              <a:off x="0" y="0"/>
              <a:ext cx="12192000" cy="200515"/>
              <a:chOff x="0" y="0"/>
              <a:chExt cx="12192000" cy="200515"/>
            </a:xfrm>
          </p:grpSpPr>
          <p:sp>
            <p:nvSpPr>
              <p:cNvPr id="12" name="Rectángulo 11">
                <a:extLst>
                  <a:ext uri="{FF2B5EF4-FFF2-40B4-BE49-F238E27FC236}">
                    <a16:creationId xmlns:a16="http://schemas.microsoft.com/office/drawing/2014/main" id="{450EEA9C-6975-C819-6FF3-67AEABCB7262}"/>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3" name="Rectángulo 12">
                <a:extLst>
                  <a:ext uri="{FF2B5EF4-FFF2-40B4-BE49-F238E27FC236}">
                    <a16:creationId xmlns:a16="http://schemas.microsoft.com/office/drawing/2014/main" id="{46293ABF-677B-A620-3F67-9CD875DADCDA}"/>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4" name="Rectángulo 13">
                <a:extLst>
                  <a:ext uri="{FF2B5EF4-FFF2-40B4-BE49-F238E27FC236}">
                    <a16:creationId xmlns:a16="http://schemas.microsoft.com/office/drawing/2014/main" id="{9330B5D4-9EFB-835E-21B6-D7BA77B107DD}"/>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5" name="Rectángulo 14">
                <a:extLst>
                  <a:ext uri="{FF2B5EF4-FFF2-40B4-BE49-F238E27FC236}">
                    <a16:creationId xmlns:a16="http://schemas.microsoft.com/office/drawing/2014/main" id="{951AE75A-38A6-2F4A-E670-D558A02E42A8}"/>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6" name="Rectángulo 15">
                <a:extLst>
                  <a:ext uri="{FF2B5EF4-FFF2-40B4-BE49-F238E27FC236}">
                    <a16:creationId xmlns:a16="http://schemas.microsoft.com/office/drawing/2014/main" id="{45B12F74-D592-467A-5EC4-E2E0F8A65465}"/>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7" name="Rectángulo 16">
                <a:extLst>
                  <a:ext uri="{FF2B5EF4-FFF2-40B4-BE49-F238E27FC236}">
                    <a16:creationId xmlns:a16="http://schemas.microsoft.com/office/drawing/2014/main" id="{C560E16A-621C-9900-87EE-AEC0A07C7588}"/>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grpSp>
      </p:grpSp>
      <p:sp>
        <p:nvSpPr>
          <p:cNvPr id="18" name="CuadroTexto 17">
            <a:extLst>
              <a:ext uri="{FF2B5EF4-FFF2-40B4-BE49-F238E27FC236}">
                <a16:creationId xmlns:a16="http://schemas.microsoft.com/office/drawing/2014/main" id="{B477A9F6-BF30-BCB0-F6B9-A23BB3A57D67}"/>
              </a:ext>
            </a:extLst>
          </p:cNvPr>
          <p:cNvSpPr txBox="1"/>
          <p:nvPr/>
        </p:nvSpPr>
        <p:spPr>
          <a:xfrm>
            <a:off x="442913" y="2053239"/>
            <a:ext cx="9942123" cy="2142125"/>
          </a:xfrm>
          <a:prstGeom prst="rect">
            <a:avLst/>
          </a:prstGeom>
          <a:noFill/>
        </p:spPr>
        <p:txBody>
          <a:bodyPr wrap="square" rtlCol="0">
            <a:spAutoFit/>
          </a:bodyPr>
          <a:lstStyle/>
          <a:p>
            <a:pPr defTabSz="914400">
              <a:lnSpc>
                <a:spcPct val="90000"/>
              </a:lnSpc>
              <a:spcBef>
                <a:spcPct val="0"/>
              </a:spcBef>
            </a:pPr>
            <a:r>
              <a:rPr lang="en-GB" sz="3200" dirty="0">
                <a:solidFill>
                  <a:schemeClr val="tx2"/>
                </a:solidFill>
                <a:latin typeface="Calibri" panose="020F0502020204030204" pitchFamily="34" charset="0"/>
                <a:ea typeface="+mj-ea"/>
                <a:cs typeface="Calibri" panose="020F0502020204030204" pitchFamily="34" charset="0"/>
              </a:rPr>
              <a:t>Why is this important?</a:t>
            </a:r>
          </a:p>
          <a:p>
            <a:pPr defTabSz="914400">
              <a:lnSpc>
                <a:spcPct val="90000"/>
              </a:lnSpc>
              <a:spcBef>
                <a:spcPct val="0"/>
              </a:spcBef>
            </a:pPr>
            <a:endParaRPr lang="en-GB" sz="3200" b="1" dirty="0">
              <a:solidFill>
                <a:schemeClr val="tx2"/>
              </a:solidFill>
              <a:latin typeface="Calibri" panose="020F0502020204030204" pitchFamily="34" charset="0"/>
              <a:ea typeface="+mj-ea"/>
              <a:cs typeface="Calibri" panose="020F0502020204030204" pitchFamily="34" charset="0"/>
            </a:endParaRPr>
          </a:p>
          <a:p>
            <a:pPr defTabSz="914400">
              <a:lnSpc>
                <a:spcPct val="90000"/>
              </a:lnSpc>
              <a:spcBef>
                <a:spcPct val="0"/>
              </a:spcBef>
            </a:pPr>
            <a:r>
              <a:rPr lang="fr-CH" sz="2800" dirty="0">
                <a:latin typeface="Calibri" panose="020F0502020204030204" pitchFamily="34" charset="0"/>
                <a:cs typeface="Calibri" panose="020F0502020204030204" pitchFamily="34" charset="0"/>
              </a:rPr>
              <a:t>In times of </a:t>
            </a:r>
            <a:r>
              <a:rPr lang="fr-CH" sz="2800" dirty="0" err="1">
                <a:latin typeface="Calibri" panose="020F0502020204030204" pitchFamily="34" charset="0"/>
                <a:cs typeface="Calibri" panose="020F0502020204030204" pitchFamily="34" charset="0"/>
              </a:rPr>
              <a:t>funding</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constraints</a:t>
            </a:r>
            <a:r>
              <a:rPr lang="fr-CH" sz="2800" dirty="0">
                <a:latin typeface="Calibri" panose="020F0502020204030204" pitchFamily="34" charset="0"/>
                <a:cs typeface="Calibri" panose="020F0502020204030204" pitchFamily="34" charset="0"/>
              </a:rPr>
              <a:t>, intermittent </a:t>
            </a:r>
            <a:r>
              <a:rPr lang="fr-CH" sz="2800" dirty="0" err="1">
                <a:latin typeface="Calibri" panose="020F0502020204030204" pitchFamily="34" charset="0"/>
                <a:cs typeface="Calibri" panose="020F0502020204030204" pitchFamily="34" charset="0"/>
              </a:rPr>
              <a:t>therapy</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may</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be</a:t>
            </a:r>
            <a:r>
              <a:rPr lang="fr-CH" sz="2800" dirty="0">
                <a:latin typeface="Calibri" panose="020F0502020204030204" pitchFamily="34" charset="0"/>
                <a:cs typeface="Calibri" panose="020F0502020204030204" pitchFamily="34" charset="0"/>
              </a:rPr>
              <a:t> a </a:t>
            </a:r>
            <a:r>
              <a:rPr lang="fr-CH" sz="2800" dirty="0" err="1">
                <a:latin typeface="Calibri" panose="020F0502020204030204" pitchFamily="34" charset="0"/>
                <a:cs typeface="Calibri" panose="020F0502020204030204" pitchFamily="34" charset="0"/>
              </a:rPr>
              <a:t>strategy</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worth</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exploring</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however</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results</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across</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different</a:t>
            </a:r>
            <a:r>
              <a:rPr lang="fr-CH" sz="2800" dirty="0">
                <a:latin typeface="Calibri" panose="020F0502020204030204" pitchFamily="34" charset="0"/>
                <a:cs typeface="Calibri" panose="020F0502020204030204" pitchFamily="34" charset="0"/>
              </a:rPr>
              <a:t> settings and populations </a:t>
            </a:r>
            <a:r>
              <a:rPr lang="fr-CH" sz="2800" dirty="0" err="1">
                <a:latin typeface="Calibri" panose="020F0502020204030204" pitchFamily="34" charset="0"/>
                <a:cs typeface="Calibri" panose="020F0502020204030204" pitchFamily="34" charset="0"/>
              </a:rPr>
              <a:t>may</a:t>
            </a:r>
            <a:r>
              <a:rPr lang="fr-CH" sz="2800" dirty="0">
                <a:latin typeface="Calibri" panose="020F0502020204030204" pitchFamily="34" charset="0"/>
                <a:cs typeface="Calibri" panose="020F0502020204030204" pitchFamily="34" charset="0"/>
              </a:rPr>
              <a:t> not </a:t>
            </a:r>
            <a:r>
              <a:rPr lang="fr-CH" sz="2800" dirty="0" err="1">
                <a:latin typeface="Calibri" panose="020F0502020204030204" pitchFamily="34" charset="0"/>
                <a:cs typeface="Calibri" panose="020F0502020204030204" pitchFamily="34" charset="0"/>
              </a:rPr>
              <a:t>be</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directly</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generalizable</a:t>
            </a:r>
            <a:r>
              <a:rPr lang="fr-CH" sz="2800" dirty="0">
                <a:latin typeface="Calibri" panose="020F0502020204030204" pitchFamily="34" charset="0"/>
                <a:cs typeface="Calibri" panose="020F0502020204030204" pitchFamily="34" charset="0"/>
              </a:rPr>
              <a:t>.</a:t>
            </a:r>
            <a:endParaRPr lang="en-GB" sz="2800" dirty="0">
              <a:solidFill>
                <a:schemeClr val="tx1">
                  <a:lumMod val="50000"/>
                  <a:lumOff val="50000"/>
                </a:schemeClr>
              </a:solidFill>
              <a:latin typeface="Calibri" panose="020F0502020204030204" pitchFamily="34" charset="0"/>
              <a:cs typeface="Calibri" panose="020F0502020204030204" pitchFamily="34" charset="0"/>
            </a:endParaRPr>
          </a:p>
        </p:txBody>
      </p:sp>
      <p:pic>
        <p:nvPicPr>
          <p:cNvPr id="19" name="Picture 2">
            <a:extLst>
              <a:ext uri="{FF2B5EF4-FFF2-40B4-BE49-F238E27FC236}">
                <a16:creationId xmlns:a16="http://schemas.microsoft.com/office/drawing/2014/main" id="{34F9B8EF-2588-0810-026F-81262ED76A6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spTree>
    <p:extLst>
      <p:ext uri="{BB962C8B-B14F-4D97-AF65-F5344CB8AC3E}">
        <p14:creationId xmlns:p14="http://schemas.microsoft.com/office/powerpoint/2010/main" val="3768223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4D35D-9FB0-95A3-17CD-1754C0D7C0AA}"/>
              </a:ext>
            </a:extLst>
          </p:cNvPr>
          <p:cNvSpPr>
            <a:spLocks noGrp="1"/>
          </p:cNvSpPr>
          <p:nvPr>
            <p:ph type="title"/>
          </p:nvPr>
        </p:nvSpPr>
        <p:spPr>
          <a:xfrm>
            <a:off x="297916" y="1272105"/>
            <a:ext cx="11259484" cy="2198662"/>
          </a:xfrm>
        </p:spPr>
        <p:txBody>
          <a:bodyPr anchor="ctr" anchorCtr="0">
            <a:normAutofit/>
          </a:bodyPr>
          <a:lstStyle/>
          <a:p>
            <a:pPr algn="ctr">
              <a:lnSpc>
                <a:spcPct val="100000"/>
              </a:lnSpc>
            </a:pPr>
            <a:r>
              <a:rPr lang="en-US" sz="3200" dirty="0">
                <a:latin typeface="Calibri" panose="020F0502020204030204" pitchFamily="34" charset="0"/>
                <a:ea typeface="Verdana" panose="020B0604030504040204" pitchFamily="34" charset="0"/>
                <a:cs typeface="Calibri" panose="020F0502020204030204" pitchFamily="34" charset="0"/>
              </a:rPr>
              <a:t>Long-acting cabotegravir and </a:t>
            </a:r>
            <a:r>
              <a:rPr lang="en-US" sz="3200" dirty="0" err="1">
                <a:latin typeface="Calibri" panose="020F0502020204030204" pitchFamily="34" charset="0"/>
                <a:ea typeface="Verdana" panose="020B0604030504040204" pitchFamily="34" charset="0"/>
                <a:cs typeface="Calibri" panose="020F0502020204030204" pitchFamily="34" charset="0"/>
              </a:rPr>
              <a:t>rilpivirine</a:t>
            </a:r>
            <a:r>
              <a:rPr lang="en-US" sz="3200" dirty="0">
                <a:latin typeface="Calibri" panose="020F0502020204030204" pitchFamily="34" charset="0"/>
                <a:ea typeface="Verdana" panose="020B0604030504040204" pitchFamily="34" charset="0"/>
                <a:cs typeface="Calibri" panose="020F0502020204030204" pitchFamily="34" charset="0"/>
              </a:rPr>
              <a:t> in adults with suboptimal HIV control in sub-Saharan Africa</a:t>
            </a:r>
            <a:br>
              <a:rPr lang="en-US" sz="3200" dirty="0">
                <a:latin typeface="Calibri" panose="020F0502020204030204" pitchFamily="34" charset="0"/>
                <a:ea typeface="Verdana" panose="020B0604030504040204" pitchFamily="34" charset="0"/>
                <a:cs typeface="Calibri" panose="020F0502020204030204" pitchFamily="34" charset="0"/>
              </a:rPr>
            </a:br>
            <a:br>
              <a:rPr lang="en-US" sz="3200" dirty="0">
                <a:latin typeface="Calibri" panose="020F0502020204030204" pitchFamily="34" charset="0"/>
                <a:ea typeface="Verdana" panose="020B0604030504040204" pitchFamily="34" charset="0"/>
                <a:cs typeface="Calibri" panose="020F0502020204030204" pitchFamily="34" charset="0"/>
              </a:rPr>
            </a:br>
            <a:r>
              <a:rPr lang="en-US" sz="3200" b="0" i="1" dirty="0">
                <a:latin typeface="Calibri" panose="020F0502020204030204" pitchFamily="34" charset="0"/>
                <a:ea typeface="Verdana" panose="020B0604030504040204" pitchFamily="34" charset="0"/>
                <a:cs typeface="Calibri" panose="020F0502020204030204" pitchFamily="34" charset="0"/>
              </a:rPr>
              <a:t>The </a:t>
            </a:r>
            <a:r>
              <a:rPr lang="en-US" sz="3200" b="0" i="1" u="sng" dirty="0">
                <a:latin typeface="Calibri" panose="020F0502020204030204" pitchFamily="34" charset="0"/>
                <a:ea typeface="Verdana" panose="020B0604030504040204" pitchFamily="34" charset="0"/>
                <a:cs typeface="Calibri" panose="020F0502020204030204" pitchFamily="34" charset="0"/>
              </a:rPr>
              <a:t>IMPALA</a:t>
            </a:r>
            <a:r>
              <a:rPr lang="en-US" sz="3200" b="0" i="1" dirty="0">
                <a:latin typeface="Calibri" panose="020F0502020204030204" pitchFamily="34" charset="0"/>
                <a:ea typeface="Verdana" panose="020B0604030504040204" pitchFamily="34" charset="0"/>
                <a:cs typeface="Calibri" panose="020F0502020204030204" pitchFamily="34" charset="0"/>
              </a:rPr>
              <a:t> trial 48-week results</a:t>
            </a:r>
          </a:p>
        </p:txBody>
      </p:sp>
      <p:sp>
        <p:nvSpPr>
          <p:cNvPr id="3" name="Text Placeholder 2">
            <a:extLst>
              <a:ext uri="{FF2B5EF4-FFF2-40B4-BE49-F238E27FC236}">
                <a16:creationId xmlns:a16="http://schemas.microsoft.com/office/drawing/2014/main" id="{6EA84B2F-E52F-9015-D192-CF183D256194}"/>
              </a:ext>
            </a:extLst>
          </p:cNvPr>
          <p:cNvSpPr>
            <a:spLocks noGrp="1"/>
          </p:cNvSpPr>
          <p:nvPr>
            <p:ph type="body" sz="quarter" idx="10"/>
          </p:nvPr>
        </p:nvSpPr>
        <p:spPr>
          <a:xfrm>
            <a:off x="4001050" y="6041679"/>
            <a:ext cx="7357344" cy="433798"/>
          </a:xfrm>
        </p:spPr>
        <p:txBody>
          <a:bodyPr>
            <a:normAutofit/>
          </a:bodyPr>
          <a:lstStyle/>
          <a:p>
            <a:r>
              <a:rPr lang="en-GB" sz="2400" dirty="0">
                <a:latin typeface="Verdana" panose="020B0604030504040204" pitchFamily="34" charset="0"/>
                <a:ea typeface="Verdana" panose="020B0604030504040204" pitchFamily="34" charset="0"/>
                <a:cs typeface="Verdana" panose="020B0604030504040204" pitchFamily="34" charset="0"/>
              </a:rPr>
              <a:t>Co-Chairs’ choice, OAS01</a:t>
            </a:r>
          </a:p>
        </p:txBody>
      </p:sp>
      <p:sp>
        <p:nvSpPr>
          <p:cNvPr id="4" name="Text Placeholder 3">
            <a:extLst>
              <a:ext uri="{FF2B5EF4-FFF2-40B4-BE49-F238E27FC236}">
                <a16:creationId xmlns:a16="http://schemas.microsoft.com/office/drawing/2014/main" id="{44289A9C-59C8-D96C-FF8D-6EF6BF55A525}"/>
              </a:ext>
            </a:extLst>
          </p:cNvPr>
          <p:cNvSpPr>
            <a:spLocks noGrp="1"/>
          </p:cNvSpPr>
          <p:nvPr>
            <p:ph type="body" sz="quarter" idx="11"/>
          </p:nvPr>
        </p:nvSpPr>
        <p:spPr>
          <a:xfrm>
            <a:off x="297916" y="4220715"/>
            <a:ext cx="11596167" cy="899114"/>
          </a:xfrm>
        </p:spPr>
        <p:txBody>
          <a:bodyPr>
            <a:noAutofit/>
          </a:bodyPr>
          <a:lstStyle/>
          <a:p>
            <a:pPr algn="ctr"/>
            <a:r>
              <a:rPr lang="en-GB" sz="2000" b="1" dirty="0">
                <a:solidFill>
                  <a:schemeClr val="accent1"/>
                </a:solidFill>
                <a:latin typeface="Verdana" panose="020B0604030504040204" pitchFamily="34" charset="0"/>
                <a:ea typeface="Verdana" panose="020B0604030504040204" pitchFamily="34" charset="0"/>
                <a:cs typeface="Verdana" panose="020B0604030504040204" pitchFamily="34" charset="0"/>
              </a:rPr>
              <a:t>Fiona Cresswell</a:t>
            </a:r>
          </a:p>
          <a:p>
            <a:pPr algn="ct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on behalf of Eugene </a:t>
            </a:r>
            <a:r>
              <a:rPr lang="en-GB" dirty="0" err="1">
                <a:solidFill>
                  <a:schemeClr val="accent1"/>
                </a:solidFill>
                <a:latin typeface="Verdana" panose="020B0604030504040204" pitchFamily="34" charset="0"/>
                <a:ea typeface="Verdana" panose="020B0604030504040204" pitchFamily="34" charset="0"/>
                <a:cs typeface="Verdana" panose="020B0604030504040204" pitchFamily="34" charset="0"/>
              </a:rPr>
              <a:t>Ruzagira</a:t>
            </a: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 Loice Achieng </a:t>
            </a:r>
            <a:r>
              <a:rPr lang="en-GB" dirty="0" err="1">
                <a:solidFill>
                  <a:schemeClr val="accent1"/>
                </a:solidFill>
                <a:latin typeface="Verdana" panose="020B0604030504040204" pitchFamily="34" charset="0"/>
                <a:ea typeface="Verdana" panose="020B0604030504040204" pitchFamily="34" charset="0"/>
                <a:cs typeface="Verdana" panose="020B0604030504040204" pitchFamily="34" charset="0"/>
              </a:rPr>
              <a:t>Ombajo</a:t>
            </a: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 Nigel Garret, Noela </a:t>
            </a:r>
            <a:r>
              <a:rPr lang="en-GB" dirty="0" err="1">
                <a:solidFill>
                  <a:schemeClr val="accent1"/>
                </a:solidFill>
                <a:latin typeface="Verdana" panose="020B0604030504040204" pitchFamily="34" charset="0"/>
                <a:ea typeface="Verdana" panose="020B0604030504040204" pitchFamily="34" charset="0"/>
                <a:cs typeface="Verdana" panose="020B0604030504040204" pitchFamily="34" charset="0"/>
              </a:rPr>
              <a:t>Owarwo</a:t>
            </a: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 Eva Laker </a:t>
            </a:r>
            <a:r>
              <a:rPr lang="en-GB" dirty="0" err="1">
                <a:solidFill>
                  <a:schemeClr val="accent1"/>
                </a:solidFill>
                <a:latin typeface="Verdana" panose="020B0604030504040204" pitchFamily="34" charset="0"/>
                <a:ea typeface="Verdana" panose="020B0604030504040204" pitchFamily="34" charset="0"/>
                <a:cs typeface="Verdana" panose="020B0604030504040204" pitchFamily="34" charset="0"/>
              </a:rPr>
              <a:t>Odongpiny</a:t>
            </a: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 Henry Mugerwa, Ibrahim </a:t>
            </a:r>
            <a:r>
              <a:rPr lang="en-GB" dirty="0" err="1">
                <a:solidFill>
                  <a:schemeClr val="accent1"/>
                </a:solidFill>
                <a:latin typeface="Verdana" panose="020B0604030504040204" pitchFamily="34" charset="0"/>
                <a:ea typeface="Verdana" panose="020B0604030504040204" pitchFamily="34" charset="0"/>
                <a:cs typeface="Verdana" panose="020B0604030504040204" pitchFamily="34" charset="0"/>
              </a:rPr>
              <a:t>Yawe</a:t>
            </a: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 Sheetal Kassim, Sharana Mahomed, </a:t>
            </a:r>
            <a:r>
              <a:rPr lang="en-GB" dirty="0" err="1">
                <a:solidFill>
                  <a:schemeClr val="accent1"/>
                </a:solidFill>
                <a:latin typeface="Verdana" panose="020B0604030504040204" pitchFamily="34" charset="0"/>
                <a:ea typeface="Verdana" panose="020B0604030504040204" pitchFamily="34" charset="0"/>
                <a:cs typeface="Verdana" panose="020B0604030504040204" pitchFamily="34" charset="0"/>
              </a:rPr>
              <a:t>Awhonukeh</a:t>
            </a: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 Idahosa, Ingrid Eshun-</a:t>
            </a:r>
            <a:r>
              <a:rPr lang="en-GB" dirty="0" err="1">
                <a:solidFill>
                  <a:schemeClr val="accent1"/>
                </a:solidFill>
                <a:latin typeface="Verdana" panose="020B0604030504040204" pitchFamily="34" charset="0"/>
                <a:ea typeface="Verdana" panose="020B0604030504040204" pitchFamily="34" charset="0"/>
                <a:cs typeface="Verdana" panose="020B0604030504040204" pitchFamily="34" charset="0"/>
              </a:rPr>
              <a:t>Wisonova</a:t>
            </a: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 and the IMPALA trial team</a:t>
            </a:r>
          </a:p>
          <a:p>
            <a:pPr algn="ctr"/>
            <a:r>
              <a:rPr lang="en-GB" dirty="0">
                <a:solidFill>
                  <a:schemeClr val="accent1"/>
                </a:solidFill>
                <a:latin typeface="Verdana" panose="020B0604030504040204" pitchFamily="34" charset="0"/>
                <a:ea typeface="Verdana" panose="020B0604030504040204" pitchFamily="34" charset="0"/>
                <a:cs typeface="Verdana" panose="020B0604030504040204" pitchFamily="34" charset="0"/>
              </a:rPr>
              <a:t> </a:t>
            </a:r>
          </a:p>
        </p:txBody>
      </p:sp>
      <p:grpSp>
        <p:nvGrpSpPr>
          <p:cNvPr id="10" name="Grupo 34">
            <a:extLst>
              <a:ext uri="{FF2B5EF4-FFF2-40B4-BE49-F238E27FC236}">
                <a16:creationId xmlns:a16="http://schemas.microsoft.com/office/drawing/2014/main" id="{BCB3C609-7F1C-212F-E773-754101F0928F}"/>
              </a:ext>
            </a:extLst>
          </p:cNvPr>
          <p:cNvGrpSpPr/>
          <p:nvPr/>
        </p:nvGrpSpPr>
        <p:grpSpPr>
          <a:xfrm>
            <a:off x="0" y="0"/>
            <a:ext cx="12192000" cy="200515"/>
            <a:chOff x="0" y="0"/>
            <a:chExt cx="12192000" cy="200515"/>
          </a:xfrm>
        </p:grpSpPr>
        <p:sp>
          <p:nvSpPr>
            <p:cNvPr id="11" name="Rectángulo 35">
              <a:extLst>
                <a:ext uri="{FF2B5EF4-FFF2-40B4-BE49-F238E27FC236}">
                  <a16:creationId xmlns:a16="http://schemas.microsoft.com/office/drawing/2014/main" id="{2B59AD6C-2312-4FC7-C9D2-67B9ABF378EC}"/>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2" name="Rectángulo 36">
              <a:extLst>
                <a:ext uri="{FF2B5EF4-FFF2-40B4-BE49-F238E27FC236}">
                  <a16:creationId xmlns:a16="http://schemas.microsoft.com/office/drawing/2014/main" id="{DAF92898-9BD1-1220-0F39-749BDE6AB581}"/>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3" name="Rectángulo 37">
              <a:extLst>
                <a:ext uri="{FF2B5EF4-FFF2-40B4-BE49-F238E27FC236}">
                  <a16:creationId xmlns:a16="http://schemas.microsoft.com/office/drawing/2014/main" id="{68701CF8-070E-1D93-EDD1-632E81EA5D75}"/>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4" name="Rectángulo 38">
              <a:extLst>
                <a:ext uri="{FF2B5EF4-FFF2-40B4-BE49-F238E27FC236}">
                  <a16:creationId xmlns:a16="http://schemas.microsoft.com/office/drawing/2014/main" id="{2F3906BD-6579-C48A-8183-1CE3028F594C}"/>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5" name="Rectángulo 39">
              <a:extLst>
                <a:ext uri="{FF2B5EF4-FFF2-40B4-BE49-F238E27FC236}">
                  <a16:creationId xmlns:a16="http://schemas.microsoft.com/office/drawing/2014/main" id="{31AA5640-373F-2F9F-3FF3-D0AE381F5D2F}"/>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6" name="Rectángulo 40">
              <a:extLst>
                <a:ext uri="{FF2B5EF4-FFF2-40B4-BE49-F238E27FC236}">
                  <a16:creationId xmlns:a16="http://schemas.microsoft.com/office/drawing/2014/main" id="{1B5D702E-45A6-E6EB-366A-5065EBA124C5}"/>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grpSp>
      <p:sp>
        <p:nvSpPr>
          <p:cNvPr id="5" name="ZoneTexte 4">
            <a:extLst>
              <a:ext uri="{FF2B5EF4-FFF2-40B4-BE49-F238E27FC236}">
                <a16:creationId xmlns:a16="http://schemas.microsoft.com/office/drawing/2014/main" id="{7F9E42EE-F1F7-B59D-122D-02E982096C77}"/>
              </a:ext>
            </a:extLst>
          </p:cNvPr>
          <p:cNvSpPr txBox="1"/>
          <p:nvPr/>
        </p:nvSpPr>
        <p:spPr>
          <a:xfrm>
            <a:off x="695003" y="5119829"/>
            <a:ext cx="10945504" cy="984885"/>
          </a:xfrm>
          <a:prstGeom prst="rect">
            <a:avLst/>
          </a:prstGeom>
          <a:noFill/>
        </p:spPr>
        <p:txBody>
          <a:bodyPr wrap="square" rtlCol="0">
            <a:spAutoFit/>
          </a:bodyPr>
          <a:lstStyle/>
          <a:p>
            <a:pPr algn="ctr"/>
            <a:r>
              <a:rPr lang="en-GB" sz="2000" i="1" dirty="0">
                <a:latin typeface="Calibri" panose="020F0502020204030204" pitchFamily="34" charset="0"/>
                <a:cs typeface="Calibri" panose="020F0502020204030204" pitchFamily="34" charset="0"/>
              </a:rPr>
              <a:t>Does LA injectable ART can be effective in people with suboptimal control in high- and low and medium- income countries?</a:t>
            </a:r>
          </a:p>
          <a:p>
            <a:endParaRPr lang="fr-FR" dirty="0"/>
          </a:p>
        </p:txBody>
      </p:sp>
      <p:pic>
        <p:nvPicPr>
          <p:cNvPr id="6" name="Picture 2">
            <a:extLst>
              <a:ext uri="{FF2B5EF4-FFF2-40B4-BE49-F238E27FC236}">
                <a16:creationId xmlns:a16="http://schemas.microsoft.com/office/drawing/2014/main" id="{967C9B76-8059-5174-5757-1E1942896EA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465999" y="343543"/>
            <a:ext cx="1246032" cy="928562"/>
          </a:xfrm>
          <a:prstGeom prst="rect">
            <a:avLst/>
          </a:prstGeom>
        </p:spPr>
      </p:pic>
    </p:spTree>
    <p:extLst>
      <p:ext uri="{BB962C8B-B14F-4D97-AF65-F5344CB8AC3E}">
        <p14:creationId xmlns:p14="http://schemas.microsoft.com/office/powerpoint/2010/main" val="3060121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F249E027-D470-FE2A-11FE-457FE1371B32}"/>
              </a:ext>
            </a:extLst>
          </p:cNvPr>
          <p:cNvSpPr txBox="1">
            <a:spLocks/>
          </p:cNvSpPr>
          <p:nvPr/>
        </p:nvSpPr>
        <p:spPr>
          <a:xfrm>
            <a:off x="442913" y="503824"/>
            <a:ext cx="9276082" cy="81597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001" sz="3200" dirty="0">
                <a:latin typeface="Calibri" panose="020F0502020204030204" pitchFamily="34" charset="0"/>
                <a:ea typeface="Verdana" panose="020B0604030504040204" pitchFamily="34" charset="0"/>
                <a:cs typeface="Calibri" panose="020F0502020204030204" pitchFamily="34" charset="0"/>
              </a:rPr>
              <a:t>Study rationale and design</a:t>
            </a:r>
            <a:endParaRPr lang="en-GB" sz="3200" dirty="0">
              <a:latin typeface="Calibri" panose="020F0502020204030204" pitchFamily="34" charset="0"/>
              <a:ea typeface="Verdana" panose="020B060403050404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1F6FB6F-0D9B-1385-1150-1E7071612BB9}"/>
              </a:ext>
            </a:extLst>
          </p:cNvPr>
          <p:cNvSpPr txBox="1">
            <a:spLocks/>
          </p:cNvSpPr>
          <p:nvPr/>
        </p:nvSpPr>
        <p:spPr>
          <a:xfrm>
            <a:off x="470396" y="1191824"/>
            <a:ext cx="7603941" cy="938157"/>
          </a:xfrm>
          <a:prstGeom prst="rect">
            <a:avLst/>
          </a:prstGeom>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en-001" b="1" dirty="0">
                <a:latin typeface="Calibri" panose="020F0502020204030204" pitchFamily="34" charset="0"/>
                <a:ea typeface="Verdana" panose="020B0604030504040204" pitchFamily="34" charset="0"/>
                <a:cs typeface="Calibri" panose="020F0502020204030204" pitchFamily="34" charset="0"/>
              </a:rPr>
              <a:t>Evidence gaps: sub-optimal HIV control in public health approach, prior HBV exposure (cAb+), women </a:t>
            </a:r>
          </a:p>
          <a:p>
            <a:pPr>
              <a:buFont typeface="Wingdings" pitchFamily="2" charset="2"/>
              <a:buChar char="§"/>
            </a:pPr>
            <a:r>
              <a:rPr lang="en-001" dirty="0">
                <a:latin typeface="Calibri" panose="020F0502020204030204" pitchFamily="34" charset="0"/>
                <a:ea typeface="Verdana" panose="020B0604030504040204" pitchFamily="34" charset="0"/>
                <a:cs typeface="Calibri" panose="020F0502020204030204" pitchFamily="34" charset="0"/>
              </a:rPr>
              <a:t>Phase 3b, open-label, non-inferiority trial </a:t>
            </a:r>
          </a:p>
          <a:p>
            <a:pPr>
              <a:buFont typeface="Wingdings" pitchFamily="2" charset="2"/>
              <a:buChar char="§"/>
            </a:pPr>
            <a:r>
              <a:rPr lang="en-001" dirty="0">
                <a:latin typeface="Calibri" panose="020F0502020204030204" pitchFamily="34" charset="0"/>
                <a:ea typeface="Verdana" panose="020B0604030504040204" pitchFamily="34" charset="0"/>
                <a:cs typeface="Calibri" panose="020F0502020204030204" pitchFamily="34" charset="0"/>
              </a:rPr>
              <a:t>7 sites: Uganda, Kenya, S. Africa (NCT05546242)</a:t>
            </a:r>
          </a:p>
        </p:txBody>
      </p:sp>
      <p:sp>
        <p:nvSpPr>
          <p:cNvPr id="7" name="TextBox 6">
            <a:extLst>
              <a:ext uri="{FF2B5EF4-FFF2-40B4-BE49-F238E27FC236}">
                <a16:creationId xmlns:a16="http://schemas.microsoft.com/office/drawing/2014/main" id="{D85741E7-7416-28D0-824C-7169FC8E784A}"/>
              </a:ext>
            </a:extLst>
          </p:cNvPr>
          <p:cNvSpPr txBox="1"/>
          <p:nvPr/>
        </p:nvSpPr>
        <p:spPr>
          <a:xfrm>
            <a:off x="470396" y="5562736"/>
            <a:ext cx="6324406" cy="430887"/>
          </a:xfrm>
          <a:prstGeom prst="rect">
            <a:avLst/>
          </a:prstGeom>
          <a:solidFill>
            <a:schemeClr val="bg1"/>
          </a:solidFill>
        </p:spPr>
        <p:txBody>
          <a:bodyPr wrap="square" rtlCol="0">
            <a:spAutoFit/>
          </a:bodyPr>
          <a:lstStyle/>
          <a:p>
            <a:r>
              <a:rPr lang="en-001" sz="11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DTG = dolutegravir, CAB = cabotegravir, RPV = rilpivirine, </a:t>
            </a:r>
          </a:p>
          <a:p>
            <a:r>
              <a:rPr lang="en-001" sz="11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IM = intramuscular, Q8W = 8-weekly dosing</a:t>
            </a:r>
          </a:p>
        </p:txBody>
      </p:sp>
      <p:sp>
        <p:nvSpPr>
          <p:cNvPr id="10" name="TextBox 9">
            <a:extLst>
              <a:ext uri="{FF2B5EF4-FFF2-40B4-BE49-F238E27FC236}">
                <a16:creationId xmlns:a16="http://schemas.microsoft.com/office/drawing/2014/main" id="{D07ECDA7-E6E2-F055-BE32-99F284F16511}"/>
              </a:ext>
            </a:extLst>
          </p:cNvPr>
          <p:cNvSpPr txBox="1"/>
          <p:nvPr/>
        </p:nvSpPr>
        <p:spPr>
          <a:xfrm>
            <a:off x="6587150" y="6287350"/>
            <a:ext cx="5552206" cy="430887"/>
          </a:xfrm>
          <a:prstGeom prst="rect">
            <a:avLst/>
          </a:prstGeom>
          <a:solidFill>
            <a:schemeClr val="bg1"/>
          </a:solidFill>
        </p:spPr>
        <p:txBody>
          <a:bodyPr wrap="square" rtlCol="0">
            <a:spAutoFit/>
          </a:bodyPr>
          <a:lstStyle/>
          <a:p>
            <a:r>
              <a:rPr lang="en-001" sz="11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Participants on the LA arm recevied th</a:t>
            </a:r>
            <a:r>
              <a:rPr lang="en-US" sz="1100" dirty="0" err="1">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ei</a:t>
            </a:r>
            <a:r>
              <a:rPr lang="en-001" sz="11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r first injection at month 1</a:t>
            </a:r>
          </a:p>
          <a:p>
            <a:r>
              <a:rPr lang="en-001" sz="11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HIV1-VL is tested 4 times in year 1 and 2 times in year 2</a:t>
            </a:r>
          </a:p>
        </p:txBody>
      </p:sp>
      <p:sp>
        <p:nvSpPr>
          <p:cNvPr id="2" name="Subtitle 2">
            <a:extLst>
              <a:ext uri="{FF2B5EF4-FFF2-40B4-BE49-F238E27FC236}">
                <a16:creationId xmlns:a16="http://schemas.microsoft.com/office/drawing/2014/main" id="{6FC5061F-3783-C08E-308E-BFCECED559DC}"/>
              </a:ext>
            </a:extLst>
          </p:cNvPr>
          <p:cNvSpPr txBox="1">
            <a:spLocks/>
          </p:cNvSpPr>
          <p:nvPr/>
        </p:nvSpPr>
        <p:spPr>
          <a:xfrm>
            <a:off x="6620492" y="5895069"/>
            <a:ext cx="5914753" cy="4838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Verdana" panose="020B0604030504040204" pitchFamily="34" charset="0"/>
              </a:rPr>
              <a:t>Day 1                                 12 months                   24 months           </a:t>
            </a:r>
          </a:p>
        </p:txBody>
      </p:sp>
      <p:sp>
        <p:nvSpPr>
          <p:cNvPr id="6" name="Rectangle 5">
            <a:extLst>
              <a:ext uri="{FF2B5EF4-FFF2-40B4-BE49-F238E27FC236}">
                <a16:creationId xmlns:a16="http://schemas.microsoft.com/office/drawing/2014/main" id="{A358AF90-AD98-8E7F-54C0-1AA660C1245C}"/>
              </a:ext>
            </a:extLst>
          </p:cNvPr>
          <p:cNvSpPr/>
          <p:nvPr/>
        </p:nvSpPr>
        <p:spPr>
          <a:xfrm>
            <a:off x="553310" y="2830080"/>
            <a:ext cx="4667599" cy="688129"/>
          </a:xfrm>
          <a:prstGeom prst="rect">
            <a:avLst/>
          </a:prstGeom>
          <a:solidFill>
            <a:srgbClr val="C00000"/>
          </a:solidFill>
          <a:ln w="6350" cap="flat" cmpd="sng" algn="ctr">
            <a:solidFill>
              <a:sysClr val="windowText" lastClr="000000">
                <a:lumMod val="50000"/>
                <a:lumOff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Population, n=540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sng"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&gt;</a:t>
            </a:r>
            <a:r>
              <a:rPr kumimoji="0" lang="en-US" sz="14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18 </a:t>
            </a:r>
            <a:r>
              <a:rPr kumimoji="0" lang="en-US" sz="1400" b="1" i="0" u="none" strike="noStrike" kern="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y.o</a:t>
            </a:r>
            <a:r>
              <a:rPr kumimoji="0" lang="en-US" sz="14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with suboptimal HIV-1 control</a:t>
            </a:r>
          </a:p>
        </p:txBody>
      </p:sp>
      <p:sp>
        <p:nvSpPr>
          <p:cNvPr id="8" name="Pentagon 7">
            <a:extLst>
              <a:ext uri="{FF2B5EF4-FFF2-40B4-BE49-F238E27FC236}">
                <a16:creationId xmlns:a16="http://schemas.microsoft.com/office/drawing/2014/main" id="{7970F559-A62E-D20D-89A9-EAE5BCACF971}"/>
              </a:ext>
            </a:extLst>
          </p:cNvPr>
          <p:cNvSpPr/>
          <p:nvPr/>
        </p:nvSpPr>
        <p:spPr>
          <a:xfrm>
            <a:off x="5227056" y="2830081"/>
            <a:ext cx="1683838" cy="2477535"/>
          </a:xfrm>
          <a:prstGeom prst="homePlate">
            <a:avLst>
              <a:gd name="adj" fmla="val 30867"/>
            </a:avLst>
          </a:prstGeom>
          <a:pattFill prst="wdUpDiag">
            <a:fgClr>
              <a:srgbClr val="ED7D31">
                <a:lumMod val="40000"/>
                <a:lumOff val="60000"/>
              </a:srgbClr>
            </a:fgClr>
            <a:bgClr>
              <a:sysClr val="window" lastClr="FFFFFF"/>
            </a:bgClr>
          </a:pattFill>
          <a:ln w="6350" cap="flat" cmpd="sng" algn="ctr">
            <a:solidFill>
              <a:sysClr val="windowText" lastClr="000000">
                <a:lumMod val="50000"/>
                <a:lumOff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SCREENING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PHASE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HIV-1 VL &lt;200 c/ml for </a:t>
            </a:r>
            <a:r>
              <a:rPr kumimoji="0" lang="en-US" sz="1050" b="1" i="0" u="sng"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&gt;</a:t>
            </a:r>
            <a:r>
              <a:rPr kumimoji="0" lang="en-US" sz="105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3 months at the end of screening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2NRTI + DTG</a:t>
            </a:r>
          </a:p>
        </p:txBody>
      </p:sp>
      <p:sp>
        <p:nvSpPr>
          <p:cNvPr id="9" name="Pentagon 8">
            <a:extLst>
              <a:ext uri="{FF2B5EF4-FFF2-40B4-BE49-F238E27FC236}">
                <a16:creationId xmlns:a16="http://schemas.microsoft.com/office/drawing/2014/main" id="{CE626C93-3D99-E1FF-2B6E-61F54832C8FD}"/>
              </a:ext>
            </a:extLst>
          </p:cNvPr>
          <p:cNvSpPr/>
          <p:nvPr/>
        </p:nvSpPr>
        <p:spPr>
          <a:xfrm>
            <a:off x="7247742" y="2443507"/>
            <a:ext cx="3313578" cy="1599328"/>
          </a:xfrm>
          <a:prstGeom prst="homePlate">
            <a:avLst>
              <a:gd name="adj" fmla="val 13766"/>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CAB LA + RPV LA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600 mg / 900mg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IM Q8W</a:t>
            </a:r>
          </a:p>
        </p:txBody>
      </p:sp>
      <p:sp>
        <p:nvSpPr>
          <p:cNvPr id="11" name="Pentagon 10">
            <a:extLst>
              <a:ext uri="{FF2B5EF4-FFF2-40B4-BE49-F238E27FC236}">
                <a16:creationId xmlns:a16="http://schemas.microsoft.com/office/drawing/2014/main" id="{28EF8C54-E8A4-B1F9-3282-EC44B4FE52FB}"/>
              </a:ext>
            </a:extLst>
          </p:cNvPr>
          <p:cNvSpPr/>
          <p:nvPr/>
        </p:nvSpPr>
        <p:spPr>
          <a:xfrm>
            <a:off x="6917040" y="4052187"/>
            <a:ext cx="3724289" cy="1577014"/>
          </a:xfrm>
          <a:prstGeom prst="homePlate">
            <a:avLst>
              <a:gd name="adj" fmla="val 17184"/>
            </a:avLst>
          </a:prstGeom>
          <a:solidFill>
            <a:schemeClr val="bg1">
              <a:lumMod val="75000"/>
            </a:schemeClr>
          </a:solid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2NRTI + DTG</a:t>
            </a:r>
          </a:p>
        </p:txBody>
      </p:sp>
      <p:cxnSp>
        <p:nvCxnSpPr>
          <p:cNvPr id="12" name="Straight Connector 11">
            <a:extLst>
              <a:ext uri="{FF2B5EF4-FFF2-40B4-BE49-F238E27FC236}">
                <a16:creationId xmlns:a16="http://schemas.microsoft.com/office/drawing/2014/main" id="{F285A050-FC79-0C9F-4FB7-725FA4B0D038}"/>
              </a:ext>
            </a:extLst>
          </p:cNvPr>
          <p:cNvCxnSpPr>
            <a:cxnSpLocks/>
          </p:cNvCxnSpPr>
          <p:nvPr/>
        </p:nvCxnSpPr>
        <p:spPr>
          <a:xfrm>
            <a:off x="6917048" y="5740651"/>
            <a:ext cx="3406717" cy="0"/>
          </a:xfrm>
          <a:prstGeom prst="line">
            <a:avLst/>
          </a:prstGeom>
          <a:noFill/>
          <a:ln w="6350" cap="flat" cmpd="sng" algn="ctr">
            <a:solidFill>
              <a:sysClr val="windowText" lastClr="000000"/>
            </a:solidFill>
            <a:prstDash val="solid"/>
            <a:miter lim="800000"/>
          </a:ln>
          <a:effectLst/>
        </p:spPr>
      </p:cxnSp>
      <p:cxnSp>
        <p:nvCxnSpPr>
          <p:cNvPr id="13" name="Straight Connector 12">
            <a:extLst>
              <a:ext uri="{FF2B5EF4-FFF2-40B4-BE49-F238E27FC236}">
                <a16:creationId xmlns:a16="http://schemas.microsoft.com/office/drawing/2014/main" id="{37129DB8-511C-E54E-0A08-1D9C0DA095CD}"/>
              </a:ext>
            </a:extLst>
          </p:cNvPr>
          <p:cNvCxnSpPr>
            <a:cxnSpLocks/>
          </p:cNvCxnSpPr>
          <p:nvPr/>
        </p:nvCxnSpPr>
        <p:spPr>
          <a:xfrm>
            <a:off x="8779184" y="5753525"/>
            <a:ext cx="0" cy="139456"/>
          </a:xfrm>
          <a:prstGeom prst="line">
            <a:avLst/>
          </a:prstGeom>
          <a:noFill/>
          <a:ln w="6350" cap="flat" cmpd="sng" algn="ctr">
            <a:solidFill>
              <a:sysClr val="windowText" lastClr="000000"/>
            </a:solidFill>
            <a:prstDash val="solid"/>
            <a:miter lim="800000"/>
          </a:ln>
          <a:effectLst/>
        </p:spPr>
      </p:cxnSp>
      <p:cxnSp>
        <p:nvCxnSpPr>
          <p:cNvPr id="14" name="Straight Connector 13">
            <a:extLst>
              <a:ext uri="{FF2B5EF4-FFF2-40B4-BE49-F238E27FC236}">
                <a16:creationId xmlns:a16="http://schemas.microsoft.com/office/drawing/2014/main" id="{2A08655D-ADFD-A955-13D1-93B036494ECB}"/>
              </a:ext>
            </a:extLst>
          </p:cNvPr>
          <p:cNvCxnSpPr>
            <a:cxnSpLocks/>
          </p:cNvCxnSpPr>
          <p:nvPr/>
        </p:nvCxnSpPr>
        <p:spPr>
          <a:xfrm>
            <a:off x="6918337" y="5730707"/>
            <a:ext cx="0" cy="170435"/>
          </a:xfrm>
          <a:prstGeom prst="line">
            <a:avLst/>
          </a:prstGeom>
          <a:noFill/>
          <a:ln w="6350" cap="flat" cmpd="sng" algn="ctr">
            <a:solidFill>
              <a:sysClr val="windowText" lastClr="000000"/>
            </a:solidFill>
            <a:prstDash val="solid"/>
            <a:miter lim="800000"/>
          </a:ln>
          <a:effectLst/>
        </p:spPr>
      </p:cxnSp>
      <p:cxnSp>
        <p:nvCxnSpPr>
          <p:cNvPr id="15" name="Straight Connector 14">
            <a:extLst>
              <a:ext uri="{FF2B5EF4-FFF2-40B4-BE49-F238E27FC236}">
                <a16:creationId xmlns:a16="http://schemas.microsoft.com/office/drawing/2014/main" id="{62FDD477-7C61-4E9B-868C-529E9FB3B304}"/>
              </a:ext>
            </a:extLst>
          </p:cNvPr>
          <p:cNvCxnSpPr>
            <a:cxnSpLocks/>
          </p:cNvCxnSpPr>
          <p:nvPr/>
        </p:nvCxnSpPr>
        <p:spPr>
          <a:xfrm flipH="1">
            <a:off x="10323758" y="5733646"/>
            <a:ext cx="7" cy="160491"/>
          </a:xfrm>
          <a:prstGeom prst="line">
            <a:avLst/>
          </a:prstGeom>
          <a:noFill/>
          <a:ln w="6350" cap="flat" cmpd="sng" algn="ctr">
            <a:solidFill>
              <a:sysClr val="windowText" lastClr="000000"/>
            </a:solidFill>
            <a:prstDash val="solid"/>
            <a:miter lim="800000"/>
          </a:ln>
          <a:effectLst/>
        </p:spPr>
      </p:cxnSp>
      <p:sp>
        <p:nvSpPr>
          <p:cNvPr id="16" name="Chevron 15">
            <a:extLst>
              <a:ext uri="{FF2B5EF4-FFF2-40B4-BE49-F238E27FC236}">
                <a16:creationId xmlns:a16="http://schemas.microsoft.com/office/drawing/2014/main" id="{738018A1-24E1-1CAE-14BF-521423E572CA}"/>
              </a:ext>
            </a:extLst>
          </p:cNvPr>
          <p:cNvSpPr/>
          <p:nvPr/>
        </p:nvSpPr>
        <p:spPr>
          <a:xfrm rot="10800000" flipH="1" flipV="1">
            <a:off x="10323765" y="2451566"/>
            <a:ext cx="1395105" cy="1592225"/>
          </a:xfrm>
          <a:prstGeom prst="chevron">
            <a:avLst>
              <a:gd name="adj" fmla="val 18105"/>
            </a:avLst>
          </a:prstGeom>
          <a:solidFill>
            <a:srgbClr val="FFC000">
              <a:lumMod val="20000"/>
              <a:lumOff val="80000"/>
            </a:srgbClr>
          </a:solidFill>
          <a:ln w="12700" cap="flat" cmpd="sng" algn="ctr">
            <a:solidFill>
              <a:srgbClr val="FFC000">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4 years post-study access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Rectangle 16">
            <a:extLst>
              <a:ext uri="{FF2B5EF4-FFF2-40B4-BE49-F238E27FC236}">
                <a16:creationId xmlns:a16="http://schemas.microsoft.com/office/drawing/2014/main" id="{B98E6D6A-14F1-51C7-01BF-8109D0EB70A4}"/>
              </a:ext>
            </a:extLst>
          </p:cNvPr>
          <p:cNvSpPr/>
          <p:nvPr/>
        </p:nvSpPr>
        <p:spPr>
          <a:xfrm>
            <a:off x="545875" y="3518210"/>
            <a:ext cx="4673746" cy="836094"/>
          </a:xfrm>
          <a:prstGeom prst="rect">
            <a:avLst/>
          </a:prstGeom>
          <a:solidFill>
            <a:schemeClr val="tx1">
              <a:lumMod val="50000"/>
              <a:lumOff val="50000"/>
            </a:schemeClr>
          </a:solidFill>
          <a:ln w="6350" cap="flat" cmpd="sng" algn="ctr">
            <a:solidFill>
              <a:sysClr val="windowText" lastClr="000000">
                <a:lumMod val="50000"/>
                <a:lumOff val="50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defTabSz="914400" eaLnBrk="1" fontAlgn="auto" latinLnBrk="0" hangingPunct="1">
              <a:lnSpc>
                <a:spcPct val="100000"/>
              </a:lnSpc>
              <a:spcBef>
                <a:spcPts val="0"/>
              </a:spcBef>
              <a:spcAft>
                <a:spcPts val="0"/>
              </a:spcAft>
              <a:buClrTx/>
              <a:buSzTx/>
              <a:buFontTx/>
              <a:buAutoNum type="arabicPeriod"/>
              <a:tabLst/>
              <a:defRPr/>
            </a:pPr>
            <a:r>
              <a:rPr kumimoji="0" lang="en-US" sz="105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HIV-1 VL &gt;1000 c/ml in prior 2 yrs despite being on ART</a:t>
            </a:r>
          </a:p>
          <a:p>
            <a:pPr marL="342900" marR="0" lvl="0" indent="-342900" defTabSz="914400" eaLnBrk="1" fontAlgn="auto" latinLnBrk="0" hangingPunct="1">
              <a:lnSpc>
                <a:spcPct val="100000"/>
              </a:lnSpc>
              <a:spcBef>
                <a:spcPts val="0"/>
              </a:spcBef>
              <a:spcAft>
                <a:spcPts val="0"/>
              </a:spcAft>
              <a:buClrTx/>
              <a:buSzTx/>
              <a:buFontTx/>
              <a:buAutoNum type="arabicPeriod"/>
              <a:tabLst/>
              <a:defRPr/>
            </a:pPr>
            <a:r>
              <a:rPr kumimoji="0" lang="en-US" sz="105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History of loss to </a:t>
            </a:r>
            <a:r>
              <a:rPr kumimoji="0" lang="en-US" sz="1050" b="1" i="0" u="none" strike="noStrike" kern="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follo</a:t>
            </a:r>
            <a:r>
              <a:rPr lang="en-US" sz="1050" b="1" kern="0" dirty="0">
                <a:solidFill>
                  <a:prstClr val="white"/>
                </a:solidFill>
                <a:latin typeface="Verdana" panose="020B0604030504040204" pitchFamily="34" charset="0"/>
                <a:ea typeface="Verdana" panose="020B0604030504040204" pitchFamily="34" charset="0"/>
                <a:cs typeface="Verdana" panose="020B0604030504040204" pitchFamily="34" charset="0"/>
              </a:rPr>
              <a:t>w-</a:t>
            </a:r>
            <a:r>
              <a:rPr kumimoji="0" lang="en-US" sz="105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up (&gt;4 </a:t>
            </a:r>
            <a:r>
              <a:rPr kumimoji="0" lang="en-US" sz="1050" b="1" i="0" u="none" strike="noStrike" kern="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wks</a:t>
            </a:r>
            <a:r>
              <a:rPr kumimoji="0" lang="en-US" sz="105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a:t>
            </a:r>
          </a:p>
          <a:p>
            <a:pPr marL="342900" marR="0" lvl="0" indent="-342900" defTabSz="914400" eaLnBrk="1" fontAlgn="auto" latinLnBrk="0" hangingPunct="1">
              <a:lnSpc>
                <a:spcPct val="100000"/>
              </a:lnSpc>
              <a:spcBef>
                <a:spcPts val="0"/>
              </a:spcBef>
              <a:spcAft>
                <a:spcPts val="0"/>
              </a:spcAft>
              <a:buClrTx/>
              <a:buSzTx/>
              <a:buFontTx/>
              <a:buAutoNum type="arabicPeriod"/>
              <a:tabLst/>
              <a:defRPr/>
            </a:pPr>
            <a:r>
              <a:rPr kumimoji="0" lang="en-US" sz="105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Unlinked to HIV care </a:t>
            </a:r>
            <a:r>
              <a:rPr kumimoji="0" lang="en-US" sz="1050" b="1" i="0" u="sng"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&gt;</a:t>
            </a:r>
            <a:r>
              <a:rPr kumimoji="0" lang="en-US" sz="105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3 months since HIV diagnosis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Pentagon 17">
            <a:extLst>
              <a:ext uri="{FF2B5EF4-FFF2-40B4-BE49-F238E27FC236}">
                <a16:creationId xmlns:a16="http://schemas.microsoft.com/office/drawing/2014/main" id="{32A4416C-1DA2-4F12-75E5-EDBFAEC408D2}"/>
              </a:ext>
            </a:extLst>
          </p:cNvPr>
          <p:cNvSpPr/>
          <p:nvPr/>
        </p:nvSpPr>
        <p:spPr>
          <a:xfrm>
            <a:off x="6918329" y="2451566"/>
            <a:ext cx="643178" cy="1599328"/>
          </a:xfrm>
          <a:prstGeom prst="homePlate">
            <a:avLst>
              <a:gd name="adj" fmla="val 31513"/>
            </a:avLst>
          </a:prstGeom>
          <a:solidFill>
            <a:srgbClr val="FFC000">
              <a:lumMod val="20000"/>
              <a:lumOff val="80000"/>
            </a:srgbClr>
          </a:solidFill>
          <a:ln w="6350" cap="flat" cmpd="sng" algn="ctr">
            <a:solidFill>
              <a:srgbClr val="FFC000">
                <a:lumMod val="75000"/>
              </a:srgbClr>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Optional 1 month oral lead in</a:t>
            </a:r>
          </a:p>
        </p:txBody>
      </p:sp>
      <p:sp>
        <p:nvSpPr>
          <p:cNvPr id="19" name="Chevron 18">
            <a:extLst>
              <a:ext uri="{FF2B5EF4-FFF2-40B4-BE49-F238E27FC236}">
                <a16:creationId xmlns:a16="http://schemas.microsoft.com/office/drawing/2014/main" id="{9F85EAE7-8581-BAAC-488C-03774C3B4DB2}"/>
              </a:ext>
            </a:extLst>
          </p:cNvPr>
          <p:cNvSpPr/>
          <p:nvPr/>
        </p:nvSpPr>
        <p:spPr>
          <a:xfrm rot="10800000" flipH="1" flipV="1">
            <a:off x="10323765" y="4042835"/>
            <a:ext cx="1395105" cy="1592225"/>
          </a:xfrm>
          <a:prstGeom prst="chevron">
            <a:avLst>
              <a:gd name="adj" fmla="val 18105"/>
            </a:avLst>
          </a:prstGeom>
          <a:solidFill>
            <a:srgbClr val="FFC000">
              <a:lumMod val="20000"/>
              <a:lumOff val="80000"/>
            </a:srgbClr>
          </a:solidFill>
          <a:ln w="12700" cap="flat" cmpd="sng" algn="ctr">
            <a:solidFill>
              <a:srgbClr val="FFC000">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Transition to Standard of Care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0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Rectangle 19">
            <a:extLst>
              <a:ext uri="{FF2B5EF4-FFF2-40B4-BE49-F238E27FC236}">
                <a16:creationId xmlns:a16="http://schemas.microsoft.com/office/drawing/2014/main" id="{3093D00A-24FC-652E-8628-C8A9DADEE5E3}"/>
              </a:ext>
            </a:extLst>
          </p:cNvPr>
          <p:cNvSpPr/>
          <p:nvPr/>
        </p:nvSpPr>
        <p:spPr>
          <a:xfrm>
            <a:off x="541018" y="4360793"/>
            <a:ext cx="4679891" cy="959801"/>
          </a:xfrm>
          <a:prstGeom prst="rect">
            <a:avLst/>
          </a:prstGeom>
          <a:solidFill>
            <a:schemeClr val="bg1">
              <a:lumMod val="85000"/>
            </a:schemeClr>
          </a:solidFill>
          <a:ln w="6350" cap="flat" cmpd="sng" algn="ctr">
            <a:solidFill>
              <a:sysClr val="windowText" lastClr="000000">
                <a:lumMod val="50000"/>
                <a:lumOff val="50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Key exclusions: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Second-line ART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Pregnant or breastfeeding</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Positive hepatitis B virus surface antigen </a:t>
            </a:r>
          </a:p>
        </p:txBody>
      </p:sp>
      <p:sp>
        <p:nvSpPr>
          <p:cNvPr id="21" name="TextBox 20">
            <a:extLst>
              <a:ext uri="{FF2B5EF4-FFF2-40B4-BE49-F238E27FC236}">
                <a16:creationId xmlns:a16="http://schemas.microsoft.com/office/drawing/2014/main" id="{0BB0B738-6BE6-6B4F-2005-DAECA64DADB3}"/>
              </a:ext>
            </a:extLst>
          </p:cNvPr>
          <p:cNvSpPr txBox="1"/>
          <p:nvPr/>
        </p:nvSpPr>
        <p:spPr>
          <a:xfrm>
            <a:off x="6123224" y="5371319"/>
            <a:ext cx="644893" cy="276999"/>
          </a:xfrm>
          <a:prstGeom prst="rect">
            <a:avLst/>
          </a:prstGeom>
          <a:noFill/>
        </p:spPr>
        <p:txBody>
          <a:bodyPr wrap="square" rtlCol="0">
            <a:spAutoFit/>
          </a:bodyPr>
          <a:lstStyle/>
          <a:p>
            <a:r>
              <a:rPr lang="en-001" sz="1200" dirty="0">
                <a:solidFill>
                  <a:prstClr val="black"/>
                </a:solidFill>
                <a:latin typeface="Verdana" panose="020B0604030504040204" pitchFamily="34" charset="0"/>
                <a:ea typeface="Verdana" panose="020B0604030504040204" pitchFamily="34" charset="0"/>
                <a:cs typeface="Verdana" panose="020B0604030504040204" pitchFamily="34" charset="0"/>
              </a:rPr>
              <a:t>1:1</a:t>
            </a:r>
          </a:p>
        </p:txBody>
      </p:sp>
      <p:grpSp>
        <p:nvGrpSpPr>
          <p:cNvPr id="4" name="Grupo 3">
            <a:extLst>
              <a:ext uri="{FF2B5EF4-FFF2-40B4-BE49-F238E27FC236}">
                <a16:creationId xmlns:a16="http://schemas.microsoft.com/office/drawing/2014/main" id="{D2E08A71-B977-1D38-7273-E32E75A0C482}"/>
              </a:ext>
            </a:extLst>
          </p:cNvPr>
          <p:cNvGrpSpPr/>
          <p:nvPr/>
        </p:nvGrpSpPr>
        <p:grpSpPr>
          <a:xfrm>
            <a:off x="0" y="0"/>
            <a:ext cx="12192000" cy="6632575"/>
            <a:chOff x="0" y="0"/>
            <a:chExt cx="12192000" cy="6632575"/>
          </a:xfrm>
        </p:grpSpPr>
        <p:sp>
          <p:nvSpPr>
            <p:cNvPr id="22" name="TextBox 14">
              <a:extLst>
                <a:ext uri="{FF2B5EF4-FFF2-40B4-BE49-F238E27FC236}">
                  <a16:creationId xmlns:a16="http://schemas.microsoft.com/office/drawing/2014/main" id="{7117DCEA-833E-C32C-5E73-839C20C45048}"/>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13 – 17 July  •  Kigali, Rwanda</a:t>
              </a:r>
            </a:p>
          </p:txBody>
        </p:sp>
        <p:sp>
          <p:nvSpPr>
            <p:cNvPr id="23" name="TextBox 6">
              <a:extLst>
                <a:ext uri="{FF2B5EF4-FFF2-40B4-BE49-F238E27FC236}">
                  <a16:creationId xmlns:a16="http://schemas.microsoft.com/office/drawing/2014/main" id="{6C583B5D-CC10-463E-939B-1103AA101BEE}"/>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ias2025.org</a:t>
              </a:r>
            </a:p>
          </p:txBody>
        </p:sp>
        <p:pic>
          <p:nvPicPr>
            <p:cNvPr id="24" name="Picture 2">
              <a:extLst>
                <a:ext uri="{FF2B5EF4-FFF2-40B4-BE49-F238E27FC236}">
                  <a16:creationId xmlns:a16="http://schemas.microsoft.com/office/drawing/2014/main" id="{1E245CEA-E141-CE56-1BC0-FC803DE73AC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grpSp>
          <p:nvGrpSpPr>
            <p:cNvPr id="25" name="Grupo 24">
              <a:extLst>
                <a:ext uri="{FF2B5EF4-FFF2-40B4-BE49-F238E27FC236}">
                  <a16:creationId xmlns:a16="http://schemas.microsoft.com/office/drawing/2014/main" id="{D6F906CB-F73B-4554-5D1D-4128683C670C}"/>
                </a:ext>
              </a:extLst>
            </p:cNvPr>
            <p:cNvGrpSpPr/>
            <p:nvPr/>
          </p:nvGrpSpPr>
          <p:grpSpPr>
            <a:xfrm>
              <a:off x="0" y="0"/>
              <a:ext cx="12192000" cy="200515"/>
              <a:chOff x="0" y="0"/>
              <a:chExt cx="12192000" cy="200515"/>
            </a:xfrm>
          </p:grpSpPr>
          <p:sp>
            <p:nvSpPr>
              <p:cNvPr id="26" name="Rectángulo 25">
                <a:extLst>
                  <a:ext uri="{FF2B5EF4-FFF2-40B4-BE49-F238E27FC236}">
                    <a16:creationId xmlns:a16="http://schemas.microsoft.com/office/drawing/2014/main" id="{6D7B02A3-893E-2CFD-CB92-3C19F8BCC629}"/>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Rectángulo 26">
                <a:extLst>
                  <a:ext uri="{FF2B5EF4-FFF2-40B4-BE49-F238E27FC236}">
                    <a16:creationId xmlns:a16="http://schemas.microsoft.com/office/drawing/2014/main" id="{4E38F9C1-0AAE-0CC9-5B0C-06B6827B8281}"/>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Rectángulo 27">
                <a:extLst>
                  <a:ext uri="{FF2B5EF4-FFF2-40B4-BE49-F238E27FC236}">
                    <a16:creationId xmlns:a16="http://schemas.microsoft.com/office/drawing/2014/main" id="{3C0F2381-1EA5-D66E-C4CA-31D9ABD43CCF}"/>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 name="Rectángulo 28">
                <a:extLst>
                  <a:ext uri="{FF2B5EF4-FFF2-40B4-BE49-F238E27FC236}">
                    <a16:creationId xmlns:a16="http://schemas.microsoft.com/office/drawing/2014/main" id="{50582645-C00F-C240-578A-D3A8F22D1BE2}"/>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 name="Rectángulo 29">
                <a:extLst>
                  <a:ext uri="{FF2B5EF4-FFF2-40B4-BE49-F238E27FC236}">
                    <a16:creationId xmlns:a16="http://schemas.microsoft.com/office/drawing/2014/main" id="{4751F27F-FEE6-783C-4114-935F9DAE9ECE}"/>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 name="Rectángulo 30">
                <a:extLst>
                  <a:ext uri="{FF2B5EF4-FFF2-40B4-BE49-F238E27FC236}">
                    <a16:creationId xmlns:a16="http://schemas.microsoft.com/office/drawing/2014/main" id="{AB2D9AF6-0ACC-1EB7-CA78-A173E0FF7D13}"/>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Tree>
    <p:extLst>
      <p:ext uri="{BB962C8B-B14F-4D97-AF65-F5344CB8AC3E}">
        <p14:creationId xmlns:p14="http://schemas.microsoft.com/office/powerpoint/2010/main" val="3023770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301499D-11AD-DE96-32E0-B9FEDC6FF816}"/>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A76697D5-6E18-69D6-383E-697678B3CFE5}"/>
              </a:ext>
            </a:extLst>
          </p:cNvPr>
          <p:cNvPicPr>
            <a:picLocks noChangeAspect="1"/>
          </p:cNvPicPr>
          <p:nvPr/>
        </p:nvPicPr>
        <p:blipFill>
          <a:blip r:embed="rId3"/>
          <a:stretch>
            <a:fillRect/>
          </a:stretch>
        </p:blipFill>
        <p:spPr>
          <a:xfrm>
            <a:off x="239012" y="1819991"/>
            <a:ext cx="9812552" cy="4645354"/>
          </a:xfrm>
          <a:prstGeom prst="rect">
            <a:avLst/>
          </a:prstGeom>
        </p:spPr>
      </p:pic>
      <p:pic>
        <p:nvPicPr>
          <p:cNvPr id="15" name="Picture 14">
            <a:extLst>
              <a:ext uri="{FF2B5EF4-FFF2-40B4-BE49-F238E27FC236}">
                <a16:creationId xmlns:a16="http://schemas.microsoft.com/office/drawing/2014/main" id="{AC81C1D0-B47B-3949-5D12-A127003E345E}"/>
              </a:ext>
            </a:extLst>
          </p:cNvPr>
          <p:cNvPicPr>
            <a:picLocks noChangeAspect="1"/>
          </p:cNvPicPr>
          <p:nvPr/>
        </p:nvPicPr>
        <p:blipFill>
          <a:blip r:embed="rId4"/>
          <a:stretch>
            <a:fillRect/>
          </a:stretch>
        </p:blipFill>
        <p:spPr>
          <a:xfrm>
            <a:off x="239011" y="1819991"/>
            <a:ext cx="9812551" cy="4604647"/>
          </a:xfrm>
          <a:prstGeom prst="rect">
            <a:avLst/>
          </a:prstGeom>
        </p:spPr>
      </p:pic>
      <p:sp>
        <p:nvSpPr>
          <p:cNvPr id="3" name="Title 5">
            <a:extLst>
              <a:ext uri="{FF2B5EF4-FFF2-40B4-BE49-F238E27FC236}">
                <a16:creationId xmlns:a16="http://schemas.microsoft.com/office/drawing/2014/main" id="{45636465-8CB5-61BF-679A-2F403D80607F}"/>
              </a:ext>
            </a:extLst>
          </p:cNvPr>
          <p:cNvSpPr txBox="1">
            <a:spLocks/>
          </p:cNvSpPr>
          <p:nvPr/>
        </p:nvSpPr>
        <p:spPr>
          <a:xfrm>
            <a:off x="334917" y="596027"/>
            <a:ext cx="8978900" cy="1223964"/>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001" sz="3200" dirty="0">
                <a:latin typeface="Calibri" panose="020F0502020204030204" pitchFamily="34" charset="0"/>
                <a:ea typeface="Verdana" panose="020B0604030504040204" pitchFamily="34" charset="0"/>
                <a:cs typeface="Calibri" panose="020F0502020204030204" pitchFamily="34" charset="0"/>
              </a:rPr>
              <a:t>Primary outcome at Week 48</a:t>
            </a:r>
            <a:endParaRPr lang="en-GB" sz="3200" dirty="0">
              <a:latin typeface="Calibri" panose="020F0502020204030204" pitchFamily="34" charset="0"/>
              <a:ea typeface="Verdana" panose="020B060403050404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3D4D0BF-1CB1-D6B3-90F4-B590BB6AEB01}"/>
              </a:ext>
            </a:extLst>
          </p:cNvPr>
          <p:cNvSpPr txBox="1"/>
          <p:nvPr/>
        </p:nvSpPr>
        <p:spPr>
          <a:xfrm>
            <a:off x="334917" y="1294098"/>
            <a:ext cx="9464461" cy="369332"/>
          </a:xfrm>
          <a:prstGeom prst="rect">
            <a:avLst/>
          </a:prstGeom>
          <a:noFill/>
        </p:spPr>
        <p:txBody>
          <a:bodyPr wrap="square">
            <a:spAutoFit/>
          </a:bodyPr>
          <a:lstStyle/>
          <a:p>
            <a:pPr marL="285750" indent="-285750">
              <a:buFont typeface="Wingdings" pitchFamily="2" charset="2"/>
              <a:buChar char="§"/>
            </a:pPr>
            <a:r>
              <a:rPr lang="en-001"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99.0% retention. 98% of 2159 injections given within window</a:t>
            </a:r>
          </a:p>
        </p:txBody>
      </p:sp>
      <p:sp>
        <p:nvSpPr>
          <p:cNvPr id="7" name="TextBox 6">
            <a:extLst>
              <a:ext uri="{FF2B5EF4-FFF2-40B4-BE49-F238E27FC236}">
                <a16:creationId xmlns:a16="http://schemas.microsoft.com/office/drawing/2014/main" id="{3E3DA26C-8198-9FDE-4420-1196B5C8F2A3}"/>
              </a:ext>
            </a:extLst>
          </p:cNvPr>
          <p:cNvSpPr txBox="1"/>
          <p:nvPr/>
        </p:nvSpPr>
        <p:spPr>
          <a:xfrm>
            <a:off x="442913" y="1819990"/>
            <a:ext cx="1485533" cy="584775"/>
          </a:xfrm>
          <a:prstGeom prst="rect">
            <a:avLst/>
          </a:prstGeom>
          <a:noFill/>
        </p:spPr>
        <p:txBody>
          <a:bodyPr wrap="square" rtlCol="0">
            <a:spAutoFit/>
          </a:bodyPr>
          <a:lstStyle/>
          <a:p>
            <a:r>
              <a:rPr lang="es-ES" sz="1600" b="1" kern="0" dirty="0">
                <a:solidFill>
                  <a:schemeClr val="accent3"/>
                </a:solidFill>
                <a:latin typeface="Verdana" panose="020B0604030504040204" pitchFamily="34" charset="0"/>
                <a:ea typeface="Verdana" panose="020B0604030504040204" pitchFamily="34" charset="0"/>
                <a:cs typeface="Verdana" panose="020B0604030504040204" pitchFamily="34" charset="0"/>
              </a:rPr>
              <a:t>HIV-1 VL &lt;50 c/</a:t>
            </a:r>
            <a:r>
              <a:rPr lang="es-ES" sz="1600" b="1" kern="0" dirty="0" err="1">
                <a:solidFill>
                  <a:schemeClr val="accent3"/>
                </a:solidFill>
                <a:latin typeface="Verdana" panose="020B0604030504040204" pitchFamily="34" charset="0"/>
                <a:ea typeface="Verdana" panose="020B0604030504040204" pitchFamily="34" charset="0"/>
                <a:cs typeface="Verdana" panose="020B0604030504040204" pitchFamily="34" charset="0"/>
              </a:rPr>
              <a:t>mL</a:t>
            </a:r>
            <a:endParaRPr lang="en-001" sz="1600" b="1" dirty="0">
              <a:solidFill>
                <a:schemeClr val="accent3"/>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64F3E96F-5878-288B-B490-104602530A73}"/>
              </a:ext>
            </a:extLst>
          </p:cNvPr>
          <p:cNvSpPr txBox="1"/>
          <p:nvPr/>
        </p:nvSpPr>
        <p:spPr>
          <a:xfrm>
            <a:off x="10051562" y="2605593"/>
            <a:ext cx="1611682" cy="523220"/>
          </a:xfrm>
          <a:prstGeom prst="rect">
            <a:avLst/>
          </a:prstGeom>
          <a:noFill/>
        </p:spPr>
        <p:txBody>
          <a:bodyPr wrap="square" rtlCol="0">
            <a:spAutoFit/>
          </a:bodyPr>
          <a:lstStyle/>
          <a:p>
            <a:r>
              <a:rPr lang="en-US" sz="1400" dirty="0" err="1">
                <a:solidFill>
                  <a:schemeClr val="tx2"/>
                </a:solidFill>
                <a:latin typeface="Verdana" panose="020B0604030504040204" pitchFamily="34" charset="0"/>
                <a:ea typeface="Verdana" panose="020B0604030504040204" pitchFamily="34" charset="0"/>
                <a:cs typeface="Verdana" panose="020B0604030504040204" pitchFamily="34" charset="0"/>
              </a:rPr>
              <a:t>demonstrat</a:t>
            </a:r>
            <a:r>
              <a:rPr lang="en-001" sz="1400" dirty="0">
                <a:solidFill>
                  <a:schemeClr val="tx2"/>
                </a:solidFill>
                <a:latin typeface="Verdana" panose="020B0604030504040204" pitchFamily="34" charset="0"/>
                <a:ea typeface="Verdana" panose="020B0604030504040204" pitchFamily="34" charset="0"/>
                <a:cs typeface="Verdana" panose="020B0604030504040204" pitchFamily="34" charset="0"/>
              </a:rPr>
              <a:t>ing  </a:t>
            </a:r>
          </a:p>
          <a:p>
            <a:r>
              <a:rPr lang="en-001" sz="1400" dirty="0">
                <a:solidFill>
                  <a:schemeClr val="tx2"/>
                </a:solidFill>
                <a:latin typeface="Verdana" panose="020B0604030504040204" pitchFamily="34" charset="0"/>
                <a:ea typeface="Verdana" panose="020B0604030504040204" pitchFamily="34" charset="0"/>
                <a:cs typeface="Verdana" panose="020B0604030504040204" pitchFamily="34" charset="0"/>
              </a:rPr>
              <a:t>non-inferiority</a:t>
            </a:r>
            <a:endParaRPr lang="en-001" sz="14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D3D87C0A-9FB2-029A-FFDD-DD50F8D14D21}"/>
              </a:ext>
            </a:extLst>
          </p:cNvPr>
          <p:cNvSpPr txBox="1"/>
          <p:nvPr/>
        </p:nvSpPr>
        <p:spPr>
          <a:xfrm>
            <a:off x="10051562" y="3295130"/>
            <a:ext cx="1611682" cy="523220"/>
          </a:xfrm>
          <a:prstGeom prst="rect">
            <a:avLst/>
          </a:prstGeom>
          <a:noFill/>
        </p:spPr>
        <p:txBody>
          <a:bodyPr wrap="square" rtlCol="0">
            <a:spAutoFit/>
          </a:bodyPr>
          <a:lstStyle/>
          <a:p>
            <a:r>
              <a:rPr lang="en-US" sz="1400" dirty="0" err="1">
                <a:solidFill>
                  <a:schemeClr val="tx2"/>
                </a:solidFill>
                <a:latin typeface="Verdana" panose="020B0604030504040204" pitchFamily="34" charset="0"/>
                <a:ea typeface="Verdana" panose="020B0604030504040204" pitchFamily="34" charset="0"/>
                <a:cs typeface="Verdana" panose="020B0604030504040204" pitchFamily="34" charset="0"/>
              </a:rPr>
              <a:t>demonstrat</a:t>
            </a:r>
            <a:r>
              <a:rPr lang="en-001" sz="1400" dirty="0">
                <a:solidFill>
                  <a:schemeClr val="tx2"/>
                </a:solidFill>
                <a:latin typeface="Verdana" panose="020B0604030504040204" pitchFamily="34" charset="0"/>
                <a:ea typeface="Verdana" panose="020B0604030504040204" pitchFamily="34" charset="0"/>
                <a:cs typeface="Verdana" panose="020B0604030504040204" pitchFamily="34" charset="0"/>
              </a:rPr>
              <a:t>ing  </a:t>
            </a:r>
          </a:p>
          <a:p>
            <a:r>
              <a:rPr lang="en-001" sz="1400" dirty="0">
                <a:solidFill>
                  <a:schemeClr val="tx2"/>
                </a:solidFill>
                <a:latin typeface="Verdana" panose="020B0604030504040204" pitchFamily="34" charset="0"/>
                <a:ea typeface="Verdana" panose="020B0604030504040204" pitchFamily="34" charset="0"/>
                <a:cs typeface="Verdana" panose="020B0604030504040204" pitchFamily="34" charset="0"/>
              </a:rPr>
              <a:t>non-inferiority</a:t>
            </a:r>
            <a:endParaRPr lang="en-001" sz="1400" dirty="0">
              <a:latin typeface="Verdana" panose="020B0604030504040204" pitchFamily="34" charset="0"/>
              <a:ea typeface="Verdana" panose="020B0604030504040204" pitchFamily="34" charset="0"/>
              <a:cs typeface="Verdana" panose="020B0604030504040204" pitchFamily="34" charset="0"/>
            </a:endParaRPr>
          </a:p>
        </p:txBody>
      </p:sp>
      <p:grpSp>
        <p:nvGrpSpPr>
          <p:cNvPr id="4" name="Grupo 3">
            <a:extLst>
              <a:ext uri="{FF2B5EF4-FFF2-40B4-BE49-F238E27FC236}">
                <a16:creationId xmlns:a16="http://schemas.microsoft.com/office/drawing/2014/main" id="{1F63E74A-2295-062E-E46D-6E58947BD854}"/>
              </a:ext>
            </a:extLst>
          </p:cNvPr>
          <p:cNvGrpSpPr/>
          <p:nvPr/>
        </p:nvGrpSpPr>
        <p:grpSpPr>
          <a:xfrm>
            <a:off x="0" y="0"/>
            <a:ext cx="12192000" cy="6632575"/>
            <a:chOff x="0" y="0"/>
            <a:chExt cx="12192000" cy="6632575"/>
          </a:xfrm>
        </p:grpSpPr>
        <p:sp>
          <p:nvSpPr>
            <p:cNvPr id="8" name="TextBox 14">
              <a:extLst>
                <a:ext uri="{FF2B5EF4-FFF2-40B4-BE49-F238E27FC236}">
                  <a16:creationId xmlns:a16="http://schemas.microsoft.com/office/drawing/2014/main" id="{A3ADCF9D-FD5C-AB32-9D18-4738F5703FAB}"/>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13 – 17 July  •  Kigali, Rwanda</a:t>
              </a:r>
            </a:p>
          </p:txBody>
        </p:sp>
        <p:sp>
          <p:nvSpPr>
            <p:cNvPr id="9" name="TextBox 6">
              <a:extLst>
                <a:ext uri="{FF2B5EF4-FFF2-40B4-BE49-F238E27FC236}">
                  <a16:creationId xmlns:a16="http://schemas.microsoft.com/office/drawing/2014/main" id="{885BEEBF-2C81-2836-DB68-9341B301F39E}"/>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ias2025.org</a:t>
              </a:r>
            </a:p>
          </p:txBody>
        </p:sp>
        <p:pic>
          <p:nvPicPr>
            <p:cNvPr id="10" name="Picture 2">
              <a:extLst>
                <a:ext uri="{FF2B5EF4-FFF2-40B4-BE49-F238E27FC236}">
                  <a16:creationId xmlns:a16="http://schemas.microsoft.com/office/drawing/2014/main" id="{9511BDFC-7409-2EB8-08F8-EF8648254270}"/>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grpSp>
          <p:nvGrpSpPr>
            <p:cNvPr id="11" name="Grupo 10">
              <a:extLst>
                <a:ext uri="{FF2B5EF4-FFF2-40B4-BE49-F238E27FC236}">
                  <a16:creationId xmlns:a16="http://schemas.microsoft.com/office/drawing/2014/main" id="{3BD1C6C9-65BD-6C3A-8A2B-847428E6DE10}"/>
                </a:ext>
              </a:extLst>
            </p:cNvPr>
            <p:cNvGrpSpPr/>
            <p:nvPr/>
          </p:nvGrpSpPr>
          <p:grpSpPr>
            <a:xfrm>
              <a:off x="0" y="0"/>
              <a:ext cx="12192000" cy="200515"/>
              <a:chOff x="0" y="0"/>
              <a:chExt cx="12192000" cy="200515"/>
            </a:xfrm>
          </p:grpSpPr>
          <p:sp>
            <p:nvSpPr>
              <p:cNvPr id="12" name="Rectángulo 11">
                <a:extLst>
                  <a:ext uri="{FF2B5EF4-FFF2-40B4-BE49-F238E27FC236}">
                    <a16:creationId xmlns:a16="http://schemas.microsoft.com/office/drawing/2014/main" id="{426D8B78-4D86-499A-EC28-56AC99F77823}"/>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ectángulo 12">
                <a:extLst>
                  <a:ext uri="{FF2B5EF4-FFF2-40B4-BE49-F238E27FC236}">
                    <a16:creationId xmlns:a16="http://schemas.microsoft.com/office/drawing/2014/main" id="{69588D0D-6561-C236-DA77-CF0DA69777D6}"/>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Rectángulo 13">
                <a:extLst>
                  <a:ext uri="{FF2B5EF4-FFF2-40B4-BE49-F238E27FC236}">
                    <a16:creationId xmlns:a16="http://schemas.microsoft.com/office/drawing/2014/main" id="{4FA39B32-01D0-45B0-5256-69884239DB99}"/>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Rectángulo 18">
                <a:extLst>
                  <a:ext uri="{FF2B5EF4-FFF2-40B4-BE49-F238E27FC236}">
                    <a16:creationId xmlns:a16="http://schemas.microsoft.com/office/drawing/2014/main" id="{7C5E3596-CC00-4F19-6871-ECDDDF114F65}"/>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 name="Rectángulo 20">
                <a:extLst>
                  <a:ext uri="{FF2B5EF4-FFF2-40B4-BE49-F238E27FC236}">
                    <a16:creationId xmlns:a16="http://schemas.microsoft.com/office/drawing/2014/main" id="{FF7E188B-D97C-52D3-97E1-1A4C34121212}"/>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 name="Rectángulo 21">
                <a:extLst>
                  <a:ext uri="{FF2B5EF4-FFF2-40B4-BE49-F238E27FC236}">
                    <a16:creationId xmlns:a16="http://schemas.microsoft.com/office/drawing/2014/main" id="{536D6765-6645-E648-4574-28D9767FF623}"/>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Tree>
    <p:extLst>
      <p:ext uri="{BB962C8B-B14F-4D97-AF65-F5344CB8AC3E}">
        <p14:creationId xmlns:p14="http://schemas.microsoft.com/office/powerpoint/2010/main" val="725485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D80A535-5D0A-1E06-0096-59F1BD27BDF2}"/>
              </a:ext>
            </a:extLst>
          </p:cNvPr>
          <p:cNvSpPr txBox="1"/>
          <p:nvPr/>
        </p:nvSpPr>
        <p:spPr>
          <a:xfrm>
            <a:off x="426243" y="2155944"/>
            <a:ext cx="10662772" cy="1785104"/>
          </a:xfrm>
          <a:prstGeom prst="rect">
            <a:avLst/>
          </a:prstGeom>
          <a:noFill/>
        </p:spPr>
        <p:txBody>
          <a:bodyPr wrap="square" rtlCol="0">
            <a:spAutoFit/>
          </a:bodyPr>
          <a:lstStyle/>
          <a:p>
            <a:pPr defTabSz="914400">
              <a:lnSpc>
                <a:spcPct val="90000"/>
              </a:lnSpc>
              <a:spcBef>
                <a:spcPct val="0"/>
              </a:spcBef>
            </a:pPr>
            <a:r>
              <a:rPr lang="en-GB" sz="3200" dirty="0">
                <a:solidFill>
                  <a:schemeClr val="tx2"/>
                </a:solidFill>
                <a:latin typeface="Calibri" panose="020F0502020204030204" pitchFamily="34" charset="0"/>
                <a:ea typeface="+mj-ea"/>
                <a:cs typeface="Calibri" panose="020F0502020204030204" pitchFamily="34" charset="0"/>
              </a:rPr>
              <a:t>Why is this important?</a:t>
            </a:r>
          </a:p>
          <a:p>
            <a:pPr defTabSz="914400">
              <a:lnSpc>
                <a:spcPct val="90000"/>
              </a:lnSpc>
              <a:spcBef>
                <a:spcPct val="0"/>
              </a:spcBef>
            </a:pPr>
            <a:endParaRPr lang="en-GB" sz="2800" b="1" dirty="0">
              <a:solidFill>
                <a:schemeClr val="tx2"/>
              </a:solidFill>
              <a:latin typeface="Calibri" panose="020F0502020204030204" pitchFamily="34" charset="0"/>
              <a:ea typeface="+mj-ea"/>
              <a:cs typeface="Calibri" panose="020F0502020204030204" pitchFamily="34" charset="0"/>
            </a:endParaRPr>
          </a:p>
          <a:p>
            <a:pPr lvl="0" defTabSz="914400">
              <a:defRPr/>
            </a:pPr>
            <a:r>
              <a:rPr lang="fr-CH" sz="2800" dirty="0">
                <a:latin typeface="Calibri" panose="020F0502020204030204" pitchFamily="34" charset="0"/>
                <a:cs typeface="Calibri" panose="020F0502020204030204" pitchFamily="34" charset="0"/>
              </a:rPr>
              <a:t>Long-acting injectable ART </a:t>
            </a:r>
            <a:r>
              <a:rPr lang="fr-CH" sz="2800" dirty="0" err="1">
                <a:latin typeface="Calibri" panose="020F0502020204030204" pitchFamily="34" charset="0"/>
                <a:cs typeface="Calibri" panose="020F0502020204030204" pitchFamily="34" charset="0"/>
              </a:rPr>
              <a:t>is</a:t>
            </a:r>
            <a:r>
              <a:rPr lang="fr-CH" sz="2800" dirty="0">
                <a:latin typeface="Calibri" panose="020F0502020204030204" pitchFamily="34" charset="0"/>
                <a:cs typeface="Calibri" panose="020F0502020204030204" pitchFamily="34" charset="0"/>
              </a:rPr>
              <a:t> effective in </a:t>
            </a:r>
            <a:r>
              <a:rPr lang="fr-CH" sz="2800" dirty="0" err="1">
                <a:latin typeface="Calibri" panose="020F0502020204030204" pitchFamily="34" charset="0"/>
                <a:cs typeface="Calibri" panose="020F0502020204030204" pitchFamily="34" charset="0"/>
              </a:rPr>
              <a:t>individuals</a:t>
            </a:r>
            <a:r>
              <a:rPr lang="fr-CH" sz="2800" dirty="0">
                <a:latin typeface="Calibri" panose="020F0502020204030204" pitchFamily="34" charset="0"/>
                <a:cs typeface="Calibri" panose="020F0502020204030204" pitchFamily="34" charset="0"/>
              </a:rPr>
              <a:t> </a:t>
            </a:r>
            <a:r>
              <a:rPr lang="fr-CH" sz="2800" dirty="0" err="1">
                <a:latin typeface="Calibri" panose="020F0502020204030204" pitchFamily="34" charset="0"/>
                <a:cs typeface="Calibri" panose="020F0502020204030204" pitchFamily="34" charset="0"/>
              </a:rPr>
              <a:t>with</a:t>
            </a:r>
            <a:r>
              <a:rPr lang="fr-CH" sz="2800" dirty="0">
                <a:latin typeface="Calibri" panose="020F0502020204030204" pitchFamily="34" charset="0"/>
                <a:cs typeface="Calibri" panose="020F0502020204030204" pitchFamily="34" charset="0"/>
              </a:rPr>
              <a:t> suboptimal viral control </a:t>
            </a:r>
            <a:r>
              <a:rPr lang="fr-CH" sz="2800" dirty="0" err="1">
                <a:latin typeface="Calibri" panose="020F0502020204030204" pitchFamily="34" charset="0"/>
                <a:cs typeface="Calibri" panose="020F0502020204030204" pitchFamily="34" charset="0"/>
              </a:rPr>
              <a:t>across</a:t>
            </a:r>
            <a:r>
              <a:rPr lang="fr-CH" sz="2800" dirty="0">
                <a:latin typeface="Calibri" panose="020F0502020204030204" pitchFamily="34" charset="0"/>
                <a:cs typeface="Calibri" panose="020F0502020204030204" pitchFamily="34" charset="0"/>
              </a:rPr>
              <a:t> high-, middle-, and </a:t>
            </a:r>
            <a:r>
              <a:rPr lang="fr-CH" sz="2800" dirty="0" err="1">
                <a:latin typeface="Calibri" panose="020F0502020204030204" pitchFamily="34" charset="0"/>
                <a:cs typeface="Calibri" panose="020F0502020204030204" pitchFamily="34" charset="0"/>
              </a:rPr>
              <a:t>low-income</a:t>
            </a:r>
            <a:r>
              <a:rPr lang="fr-CH" sz="2800" dirty="0">
                <a:latin typeface="Calibri" panose="020F0502020204030204" pitchFamily="34" charset="0"/>
                <a:cs typeface="Calibri" panose="020F0502020204030204" pitchFamily="34" charset="0"/>
              </a:rPr>
              <a:t> countries</a:t>
            </a:r>
            <a:endParaRPr lang="en-GB" sz="2800" dirty="0">
              <a:solidFill>
                <a:schemeClr val="tx1">
                  <a:lumMod val="50000"/>
                  <a:lumOff val="50000"/>
                </a:schemeClr>
              </a:solidFill>
              <a:latin typeface="Calibri" panose="020F0502020204030204" pitchFamily="34" charset="0"/>
              <a:cs typeface="Calibri" panose="020F0502020204030204" pitchFamily="34" charset="0"/>
            </a:endParaRPr>
          </a:p>
        </p:txBody>
      </p:sp>
      <p:grpSp>
        <p:nvGrpSpPr>
          <p:cNvPr id="4" name="Grupo 3">
            <a:extLst>
              <a:ext uri="{FF2B5EF4-FFF2-40B4-BE49-F238E27FC236}">
                <a16:creationId xmlns:a16="http://schemas.microsoft.com/office/drawing/2014/main" id="{6BF5943A-CFB0-136A-B119-CBE013C180EA}"/>
              </a:ext>
            </a:extLst>
          </p:cNvPr>
          <p:cNvGrpSpPr/>
          <p:nvPr/>
        </p:nvGrpSpPr>
        <p:grpSpPr>
          <a:xfrm>
            <a:off x="0" y="0"/>
            <a:ext cx="12192000" cy="6632575"/>
            <a:chOff x="0" y="0"/>
            <a:chExt cx="12192000" cy="6632575"/>
          </a:xfrm>
        </p:grpSpPr>
        <p:sp>
          <p:nvSpPr>
            <p:cNvPr id="5" name="TextBox 14">
              <a:extLst>
                <a:ext uri="{FF2B5EF4-FFF2-40B4-BE49-F238E27FC236}">
                  <a16:creationId xmlns:a16="http://schemas.microsoft.com/office/drawing/2014/main" id="{058BE51A-8FFE-4D73-1026-5546935388FD}"/>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13 – 17 July  •  Kigali, Rwanda</a:t>
              </a:r>
            </a:p>
          </p:txBody>
        </p:sp>
        <p:sp>
          <p:nvSpPr>
            <p:cNvPr id="6" name="TextBox 6">
              <a:extLst>
                <a:ext uri="{FF2B5EF4-FFF2-40B4-BE49-F238E27FC236}">
                  <a16:creationId xmlns:a16="http://schemas.microsoft.com/office/drawing/2014/main" id="{32AF7066-864F-5F58-FD0B-E41CCC328CFB}"/>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ias2025.org</a:t>
              </a:r>
            </a:p>
          </p:txBody>
        </p:sp>
        <p:grpSp>
          <p:nvGrpSpPr>
            <p:cNvPr id="8" name="Grupo 7">
              <a:extLst>
                <a:ext uri="{FF2B5EF4-FFF2-40B4-BE49-F238E27FC236}">
                  <a16:creationId xmlns:a16="http://schemas.microsoft.com/office/drawing/2014/main" id="{AFB3C96C-69CE-E410-6CA2-9A99AAE580B5}"/>
                </a:ext>
              </a:extLst>
            </p:cNvPr>
            <p:cNvGrpSpPr/>
            <p:nvPr/>
          </p:nvGrpSpPr>
          <p:grpSpPr>
            <a:xfrm>
              <a:off x="0" y="0"/>
              <a:ext cx="12192000" cy="200515"/>
              <a:chOff x="0" y="0"/>
              <a:chExt cx="12192000" cy="200515"/>
            </a:xfrm>
          </p:grpSpPr>
          <p:sp>
            <p:nvSpPr>
              <p:cNvPr id="9" name="Rectángulo 8">
                <a:extLst>
                  <a:ext uri="{FF2B5EF4-FFF2-40B4-BE49-F238E27FC236}">
                    <a16:creationId xmlns:a16="http://schemas.microsoft.com/office/drawing/2014/main" id="{75B8AC13-7B80-E92A-F020-4335A01769AE}"/>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0" name="Rectángulo 9">
                <a:extLst>
                  <a:ext uri="{FF2B5EF4-FFF2-40B4-BE49-F238E27FC236}">
                    <a16:creationId xmlns:a16="http://schemas.microsoft.com/office/drawing/2014/main" id="{8AE6D234-8FD5-0914-A871-3443A20B0682}"/>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1" name="Rectángulo 10">
                <a:extLst>
                  <a:ext uri="{FF2B5EF4-FFF2-40B4-BE49-F238E27FC236}">
                    <a16:creationId xmlns:a16="http://schemas.microsoft.com/office/drawing/2014/main" id="{BD73F451-D467-5ECE-0B28-FE637E2424AB}"/>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2" name="Rectángulo 11">
                <a:extLst>
                  <a:ext uri="{FF2B5EF4-FFF2-40B4-BE49-F238E27FC236}">
                    <a16:creationId xmlns:a16="http://schemas.microsoft.com/office/drawing/2014/main" id="{CEBFDDC9-FC18-B969-614D-5A841020D277}"/>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3" name="Rectángulo 12">
                <a:extLst>
                  <a:ext uri="{FF2B5EF4-FFF2-40B4-BE49-F238E27FC236}">
                    <a16:creationId xmlns:a16="http://schemas.microsoft.com/office/drawing/2014/main" id="{53A183E8-0154-0509-3370-ED2CF687DD7E}"/>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4" name="Rectángulo 13">
                <a:extLst>
                  <a:ext uri="{FF2B5EF4-FFF2-40B4-BE49-F238E27FC236}">
                    <a16:creationId xmlns:a16="http://schemas.microsoft.com/office/drawing/2014/main" id="{17F03450-FCA2-406F-39AB-01871FC62899}"/>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grpSp>
      </p:grpSp>
      <p:pic>
        <p:nvPicPr>
          <p:cNvPr id="15" name="Picture 2">
            <a:extLst>
              <a:ext uri="{FF2B5EF4-FFF2-40B4-BE49-F238E27FC236}">
                <a16:creationId xmlns:a16="http://schemas.microsoft.com/office/drawing/2014/main" id="{4D6CF85B-643C-D50E-D7AC-E1D530F681A0}"/>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0465999" y="343543"/>
            <a:ext cx="1246032" cy="928562"/>
          </a:xfrm>
          <a:prstGeom prst="rect">
            <a:avLst/>
          </a:prstGeom>
        </p:spPr>
      </p:pic>
    </p:spTree>
    <p:extLst>
      <p:ext uri="{BB962C8B-B14F-4D97-AF65-F5344CB8AC3E}">
        <p14:creationId xmlns:p14="http://schemas.microsoft.com/office/powerpoint/2010/main" val="371066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00308-4D6B-1DE4-6CE1-85E70E9574F7}"/>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B1D344B-FF93-F015-8D89-AC45CC157AB0}"/>
              </a:ext>
            </a:extLst>
          </p:cNvPr>
          <p:cNvSpPr txBox="1">
            <a:spLocks/>
          </p:cNvSpPr>
          <p:nvPr/>
        </p:nvSpPr>
        <p:spPr>
          <a:xfrm>
            <a:off x="193895" y="1832920"/>
            <a:ext cx="7632700" cy="668658"/>
          </a:xfrm>
          <a:prstGeom prst="rect">
            <a:avLst/>
          </a:prstGeom>
        </p:spPr>
        <p:txBody>
          <a:bodyPr>
            <a:normAutofit lnSpcReduction="10000"/>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endParaRPr lang="en-GB" dirty="0">
              <a:solidFill>
                <a:srgbClr val="CC0022"/>
              </a:solidFill>
            </a:endParaRPr>
          </a:p>
        </p:txBody>
      </p:sp>
      <p:sp>
        <p:nvSpPr>
          <p:cNvPr id="6" name="CuadroTexto 5">
            <a:extLst>
              <a:ext uri="{FF2B5EF4-FFF2-40B4-BE49-F238E27FC236}">
                <a16:creationId xmlns:a16="http://schemas.microsoft.com/office/drawing/2014/main" id="{63B9441C-C77E-AD8C-7C54-10570AF8F437}"/>
              </a:ext>
            </a:extLst>
          </p:cNvPr>
          <p:cNvSpPr txBox="1"/>
          <p:nvPr/>
        </p:nvSpPr>
        <p:spPr>
          <a:xfrm>
            <a:off x="442913" y="1691581"/>
            <a:ext cx="9825926" cy="4001095"/>
          </a:xfrm>
          <a:prstGeom prst="rect">
            <a:avLst/>
          </a:prstGeom>
          <a:noFill/>
        </p:spPr>
        <p:txBody>
          <a:bodyPr wrap="square" rtlCol="0">
            <a:spAutoFit/>
          </a:bodyPr>
          <a:lstStyle/>
          <a:p>
            <a:r>
              <a:rPr lang="en-GB" sz="3200" b="1" dirty="0">
                <a:solidFill>
                  <a:schemeClr val="tx1">
                    <a:lumMod val="50000"/>
                    <a:lumOff val="50000"/>
                  </a:schemeClr>
                </a:solidFill>
                <a:latin typeface="Calibri" panose="020F0502020204030204" pitchFamily="34" charset="0"/>
                <a:cs typeface="Calibri" panose="020F0502020204030204" pitchFamily="34" charset="0"/>
              </a:rPr>
              <a:t>From track A to track D: a personalized pathway!</a:t>
            </a:r>
          </a:p>
          <a:p>
            <a:endParaRPr lang="en-GB" sz="3200" dirty="0">
              <a:latin typeface="Calibri" panose="020F0502020204030204" pitchFamily="34" charset="0"/>
              <a:cs typeface="Calibri" panose="020F0502020204030204" pitchFamily="34" charset="0"/>
            </a:endParaRP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Cure and Prevention – HIV in the corner</a:t>
            </a: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ART strategies</a:t>
            </a: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Co-morbidities</a:t>
            </a:r>
          </a:p>
          <a:p>
            <a:pPr marL="457200" indent="-457200">
              <a:spcBef>
                <a:spcPts val="1200"/>
              </a:spcBef>
              <a:buFont typeface="+mj-lt"/>
              <a:buAutoNum type="arabicPeriod"/>
            </a:pPr>
            <a:r>
              <a:rPr lang="en-GB" sz="2800" dirty="0">
                <a:latin typeface="Calibri" panose="020F0502020204030204" pitchFamily="34" charset="0"/>
                <a:cs typeface="Calibri" panose="020F0502020204030204" pitchFamily="34" charset="0"/>
              </a:rPr>
              <a:t>Guidelines and implementation science</a:t>
            </a:r>
          </a:p>
          <a:p>
            <a:pPr marL="457200" indent="-457200">
              <a:spcBef>
                <a:spcPts val="1200"/>
              </a:spcBef>
              <a:buFont typeface="+mj-lt"/>
              <a:buAutoNum type="arabicPeriod"/>
            </a:pPr>
            <a:r>
              <a:rPr lang="en-GB" sz="2800" dirty="0">
                <a:latin typeface="Calibri" panose="020F0502020204030204" pitchFamily="34" charset="0"/>
                <a:cs typeface="Calibri" panose="020F0502020204030204" pitchFamily="34" charset="0"/>
              </a:rPr>
              <a:t>Conclusions and Take-home messages</a:t>
            </a:r>
          </a:p>
        </p:txBody>
      </p:sp>
      <p:sp>
        <p:nvSpPr>
          <p:cNvPr id="15" name="Rectangle 1">
            <a:extLst>
              <a:ext uri="{FF2B5EF4-FFF2-40B4-BE49-F238E27FC236}">
                <a16:creationId xmlns:a16="http://schemas.microsoft.com/office/drawing/2014/main" id="{D09E4F3D-D3BB-D357-D64B-6FE7CEF264BE}"/>
              </a:ext>
            </a:extLst>
          </p:cNvPr>
          <p:cNvSpPr/>
          <p:nvPr/>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D3A5991A-71AF-4742-A107-4E976C6AB078}"/>
              </a:ext>
            </a:extLst>
          </p:cNvPr>
          <p:cNvSpPr txBox="1">
            <a:spLocks/>
          </p:cNvSpPr>
          <p:nvPr/>
        </p:nvSpPr>
        <p:spPr>
          <a:xfrm>
            <a:off x="442913" y="706464"/>
            <a:ext cx="8891914" cy="1223964"/>
          </a:xfrm>
          <a:prstGeom prst="rect">
            <a:avLst/>
          </a:prstGeom>
        </p:spPr>
        <p:txBody>
          <a:bodyPr lIns="0" tIns="0" rIns="0" bIns="0" anchor="t"/>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r>
              <a:rPr lang="pt-BR" sz="4000" dirty="0" err="1">
                <a:solidFill>
                  <a:srgbClr val="CC0022"/>
                </a:solidFill>
                <a:latin typeface="Calibri" panose="020F0502020204030204" pitchFamily="34" charset="0"/>
                <a:cs typeface="Calibri" panose="020F0502020204030204" pitchFamily="34" charset="0"/>
              </a:rPr>
              <a:t>Content</a:t>
            </a:r>
            <a:endParaRPr lang="en-GB" sz="4800" dirty="0">
              <a:solidFill>
                <a:srgbClr val="CC0022"/>
              </a:solidFill>
              <a:latin typeface="Calibri" panose="020F0502020204030204" pitchFamily="34" charset="0"/>
              <a:cs typeface="Calibri" panose="020F0502020204030204" pitchFamily="34" charset="0"/>
            </a:endParaRPr>
          </a:p>
        </p:txBody>
      </p:sp>
      <p:sp>
        <p:nvSpPr>
          <p:cNvPr id="19" name="TextBox 8">
            <a:extLst>
              <a:ext uri="{FF2B5EF4-FFF2-40B4-BE49-F238E27FC236}">
                <a16:creationId xmlns:a16="http://schemas.microsoft.com/office/drawing/2014/main" id="{03D8DE08-088B-5E9D-7BAE-7D6396700675}"/>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grpSp>
        <p:nvGrpSpPr>
          <p:cNvPr id="28" name="Grupo 27">
            <a:extLst>
              <a:ext uri="{FF2B5EF4-FFF2-40B4-BE49-F238E27FC236}">
                <a16:creationId xmlns:a16="http://schemas.microsoft.com/office/drawing/2014/main" id="{18B1E163-44D2-88F5-22C2-26B63C84510B}"/>
              </a:ext>
            </a:extLst>
          </p:cNvPr>
          <p:cNvGrpSpPr/>
          <p:nvPr/>
        </p:nvGrpSpPr>
        <p:grpSpPr>
          <a:xfrm>
            <a:off x="0" y="0"/>
            <a:ext cx="12192000" cy="6632575"/>
            <a:chOff x="0" y="0"/>
            <a:chExt cx="12192000" cy="6632575"/>
          </a:xfrm>
        </p:grpSpPr>
        <p:sp>
          <p:nvSpPr>
            <p:cNvPr id="16" name="TextBox 14">
              <a:extLst>
                <a:ext uri="{FF2B5EF4-FFF2-40B4-BE49-F238E27FC236}">
                  <a16:creationId xmlns:a16="http://schemas.microsoft.com/office/drawing/2014/main" id="{4FD85797-EE67-16CB-D4A9-4854B3F1B97D}"/>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extBox 6">
              <a:extLst>
                <a:ext uri="{FF2B5EF4-FFF2-40B4-BE49-F238E27FC236}">
                  <a16:creationId xmlns:a16="http://schemas.microsoft.com/office/drawing/2014/main" id="{F28F5202-3D8B-4C2E-4435-BBAEFA24810F}"/>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20" name="Picture 2">
              <a:extLst>
                <a:ext uri="{FF2B5EF4-FFF2-40B4-BE49-F238E27FC236}">
                  <a16:creationId xmlns:a16="http://schemas.microsoft.com/office/drawing/2014/main" id="{F066CA78-EA92-8D5C-FDA3-3E5F46727A7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grpSp>
          <p:nvGrpSpPr>
            <p:cNvPr id="21" name="Grupo 20">
              <a:extLst>
                <a:ext uri="{FF2B5EF4-FFF2-40B4-BE49-F238E27FC236}">
                  <a16:creationId xmlns:a16="http://schemas.microsoft.com/office/drawing/2014/main" id="{A99DD059-2B61-E583-6967-AF16EBFEBB4A}"/>
                </a:ext>
              </a:extLst>
            </p:cNvPr>
            <p:cNvGrpSpPr/>
            <p:nvPr/>
          </p:nvGrpSpPr>
          <p:grpSpPr>
            <a:xfrm>
              <a:off x="0" y="0"/>
              <a:ext cx="12192000" cy="200515"/>
              <a:chOff x="0" y="0"/>
              <a:chExt cx="12192000" cy="200515"/>
            </a:xfrm>
          </p:grpSpPr>
          <p:sp>
            <p:nvSpPr>
              <p:cNvPr id="22" name="Rectángulo 21">
                <a:extLst>
                  <a:ext uri="{FF2B5EF4-FFF2-40B4-BE49-F238E27FC236}">
                    <a16:creationId xmlns:a16="http://schemas.microsoft.com/office/drawing/2014/main" id="{2AA040A2-B7C1-7DE6-23CB-6194BE74E489}"/>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3" name="Rectángulo 22">
                <a:extLst>
                  <a:ext uri="{FF2B5EF4-FFF2-40B4-BE49-F238E27FC236}">
                    <a16:creationId xmlns:a16="http://schemas.microsoft.com/office/drawing/2014/main" id="{3F294494-7B72-30BF-E3DC-719892933FF4}"/>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4" name="Rectángulo 23">
                <a:extLst>
                  <a:ext uri="{FF2B5EF4-FFF2-40B4-BE49-F238E27FC236}">
                    <a16:creationId xmlns:a16="http://schemas.microsoft.com/office/drawing/2014/main" id="{F941ADD2-DCCA-FDD1-FA54-B8A873E15786}"/>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5" name="Rectángulo 24">
                <a:extLst>
                  <a:ext uri="{FF2B5EF4-FFF2-40B4-BE49-F238E27FC236}">
                    <a16:creationId xmlns:a16="http://schemas.microsoft.com/office/drawing/2014/main" id="{4036C11D-DA50-D10D-CD94-D689CB55B575}"/>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6" name="Rectángulo 25">
                <a:extLst>
                  <a:ext uri="{FF2B5EF4-FFF2-40B4-BE49-F238E27FC236}">
                    <a16:creationId xmlns:a16="http://schemas.microsoft.com/office/drawing/2014/main" id="{96E0ECF7-3ED0-CD8C-75F8-7724599E1485}"/>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7" name="Rectángulo 26">
                <a:extLst>
                  <a:ext uri="{FF2B5EF4-FFF2-40B4-BE49-F238E27FC236}">
                    <a16:creationId xmlns:a16="http://schemas.microsoft.com/office/drawing/2014/main" id="{C15A1951-DAC0-7C41-968D-5A12E29635CD}"/>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grpSp>
    </p:spTree>
    <p:extLst>
      <p:ext uri="{BB962C8B-B14F-4D97-AF65-F5344CB8AC3E}">
        <p14:creationId xmlns:p14="http://schemas.microsoft.com/office/powerpoint/2010/main" val="4067069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663597" y="787464"/>
            <a:ext cx="10864803" cy="3026912"/>
          </a:xfrm>
        </p:spPr>
        <p:txBody>
          <a:bodyPr>
            <a:normAutofit/>
          </a:bodyPr>
          <a:lstStyle/>
          <a:p>
            <a:pPr marL="180000" algn="ctr">
              <a:lnSpc>
                <a:spcPct val="100000"/>
              </a:lnSpc>
            </a:pPr>
            <a:r>
              <a:rPr lang="pt-BR" sz="3200" dirty="0" err="1">
                <a:latin typeface="Calibri" panose="020F0502020204030204" pitchFamily="34" charset="0"/>
                <a:cs typeface="Calibri" panose="020F0502020204030204" pitchFamily="34" charset="0"/>
              </a:rPr>
              <a:t>Tecovirimat</a:t>
            </a:r>
            <a:r>
              <a:rPr lang="pt-BR" sz="3200" dirty="0">
                <a:latin typeface="Calibri" panose="020F0502020204030204" pitchFamily="34" charset="0"/>
                <a:cs typeface="Calibri" panose="020F0502020204030204" pitchFamily="34" charset="0"/>
              </a:rPr>
              <a:t> for </a:t>
            </a:r>
            <a:r>
              <a:rPr lang="pt-BR" sz="3200" u="sng" dirty="0" err="1">
                <a:latin typeface="Calibri" panose="020F0502020204030204" pitchFamily="34" charset="0"/>
                <a:cs typeface="Calibri" panose="020F0502020204030204" pitchFamily="34" charset="0"/>
              </a:rPr>
              <a:t>mpox</a:t>
            </a:r>
            <a:r>
              <a:rPr lang="pt-BR" sz="3200" dirty="0">
                <a:latin typeface="Calibri" panose="020F0502020204030204" pitchFamily="34" charset="0"/>
                <a:cs typeface="Calibri" panose="020F0502020204030204" pitchFamily="34" charset="0"/>
              </a:rPr>
              <a:t> - </a:t>
            </a:r>
            <a:r>
              <a:rPr lang="pt-BR" sz="3200" dirty="0" err="1">
                <a:latin typeface="Calibri" panose="020F0502020204030204" pitchFamily="34" charset="0"/>
                <a:cs typeface="Calibri" panose="020F0502020204030204" pitchFamily="34" charset="0"/>
              </a:rPr>
              <a:t>primary</a:t>
            </a:r>
            <a:r>
              <a:rPr lang="pt-BR" sz="3200" dirty="0">
                <a:latin typeface="Calibri" panose="020F0502020204030204" pitchFamily="34" charset="0"/>
                <a:cs typeface="Calibri" panose="020F0502020204030204" pitchFamily="34" charset="0"/>
              </a:rPr>
              <a:t> </a:t>
            </a:r>
            <a:r>
              <a:rPr lang="pt-BR" sz="3200" dirty="0" err="1">
                <a:latin typeface="Calibri" panose="020F0502020204030204" pitchFamily="34" charset="0"/>
                <a:cs typeface="Calibri" panose="020F0502020204030204" pitchFamily="34" charset="0"/>
              </a:rPr>
              <a:t>clinical</a:t>
            </a:r>
            <a:r>
              <a:rPr lang="pt-BR" sz="3200" dirty="0">
                <a:latin typeface="Calibri" panose="020F0502020204030204" pitchFamily="34" charset="0"/>
                <a:cs typeface="Calibri" panose="020F0502020204030204" pitchFamily="34" charset="0"/>
              </a:rPr>
              <a:t> </a:t>
            </a:r>
            <a:r>
              <a:rPr lang="pt-BR" sz="3200" dirty="0" err="1">
                <a:latin typeface="Calibri" panose="020F0502020204030204" pitchFamily="34" charset="0"/>
                <a:cs typeface="Calibri" panose="020F0502020204030204" pitchFamily="34" charset="0"/>
              </a:rPr>
              <a:t>outcome</a:t>
            </a:r>
            <a:r>
              <a:rPr lang="pt-BR" sz="3200" dirty="0">
                <a:latin typeface="Calibri" panose="020F0502020204030204" pitchFamily="34" charset="0"/>
                <a:cs typeface="Calibri" panose="020F0502020204030204" pitchFamily="34" charset="0"/>
              </a:rPr>
              <a:t> </a:t>
            </a:r>
            <a:r>
              <a:rPr lang="pt-BR" sz="3200" spc="-150" dirty="0" err="1">
                <a:latin typeface="Calibri" panose="020F0502020204030204" pitchFamily="34" charset="0"/>
                <a:cs typeface="Calibri" panose="020F0502020204030204" pitchFamily="34" charset="0"/>
              </a:rPr>
              <a:t>results</a:t>
            </a:r>
            <a:r>
              <a:rPr lang="pt-BR" sz="3200" spc="-150" dirty="0">
                <a:latin typeface="Calibri" panose="020F0502020204030204" pitchFamily="34" charset="0"/>
                <a:cs typeface="Calibri" panose="020F0502020204030204" pitchFamily="34" charset="0"/>
              </a:rPr>
              <a:t> </a:t>
            </a:r>
            <a:r>
              <a:rPr lang="pt-BR" sz="3200" spc="-150" dirty="0" err="1">
                <a:latin typeface="Calibri" panose="020F0502020204030204" pitchFamily="34" charset="0"/>
                <a:cs typeface="Calibri" panose="020F0502020204030204" pitchFamily="34" charset="0"/>
              </a:rPr>
              <a:t>from</a:t>
            </a:r>
            <a:r>
              <a:rPr lang="pt-BR" sz="3200" spc="-150" dirty="0">
                <a:latin typeface="Calibri" panose="020F0502020204030204" pitchFamily="34" charset="0"/>
                <a:cs typeface="Calibri" panose="020F0502020204030204" pitchFamily="34" charset="0"/>
              </a:rPr>
              <a:t> </a:t>
            </a:r>
            <a:r>
              <a:rPr lang="pt-BR" sz="3200" spc="-150" dirty="0" err="1">
                <a:latin typeface="Calibri" panose="020F0502020204030204" pitchFamily="34" charset="0"/>
                <a:cs typeface="Calibri" panose="020F0502020204030204" pitchFamily="34" charset="0"/>
              </a:rPr>
              <a:t>the</a:t>
            </a:r>
            <a:r>
              <a:rPr lang="pt-BR" sz="3200" spc="-150" dirty="0">
                <a:latin typeface="Calibri" panose="020F0502020204030204" pitchFamily="34" charset="0"/>
                <a:cs typeface="Calibri" panose="020F0502020204030204" pitchFamily="34" charset="0"/>
              </a:rPr>
              <a:t> </a:t>
            </a:r>
            <a:r>
              <a:rPr lang="pt-BR" sz="3200" spc="-150" dirty="0" err="1">
                <a:latin typeface="Calibri" panose="020F0502020204030204" pitchFamily="34" charset="0"/>
                <a:cs typeface="Calibri" panose="020F0502020204030204" pitchFamily="34" charset="0"/>
              </a:rPr>
              <a:t>randomized</a:t>
            </a:r>
            <a:r>
              <a:rPr lang="pt-BR" sz="3200" spc="-150" dirty="0">
                <a:latin typeface="Calibri" panose="020F0502020204030204" pitchFamily="34" charset="0"/>
                <a:cs typeface="Calibri" panose="020F0502020204030204" pitchFamily="34" charset="0"/>
              </a:rPr>
              <a:t> </a:t>
            </a:r>
            <a:r>
              <a:rPr lang="pt-BR" sz="3200" dirty="0" err="1">
                <a:latin typeface="Calibri" panose="020F0502020204030204" pitchFamily="34" charset="0"/>
                <a:cs typeface="Calibri" panose="020F0502020204030204" pitchFamily="34" charset="0"/>
              </a:rPr>
              <a:t>part</a:t>
            </a:r>
            <a:r>
              <a:rPr lang="pt-BR" sz="3200" dirty="0">
                <a:latin typeface="Calibri" panose="020F0502020204030204" pitchFamily="34" charset="0"/>
                <a:cs typeface="Calibri" panose="020F0502020204030204" pitchFamily="34" charset="0"/>
              </a:rPr>
              <a:t> </a:t>
            </a:r>
            <a:r>
              <a:rPr lang="pt-BR" sz="3200" dirty="0" err="1">
                <a:latin typeface="Calibri" panose="020F0502020204030204" pitchFamily="34" charset="0"/>
                <a:cs typeface="Calibri" panose="020F0502020204030204" pitchFamily="34" charset="0"/>
              </a:rPr>
              <a:t>of</a:t>
            </a:r>
            <a:r>
              <a:rPr lang="pt-BR" sz="3200" dirty="0">
                <a:latin typeface="Calibri" panose="020F0502020204030204" pitchFamily="34" charset="0"/>
                <a:cs typeface="Calibri" panose="020F0502020204030204" pitchFamily="34" charset="0"/>
              </a:rPr>
              <a:t> </a:t>
            </a:r>
            <a:r>
              <a:rPr lang="pt-BR" sz="3200" dirty="0" err="1">
                <a:latin typeface="Calibri" panose="020F0502020204030204" pitchFamily="34" charset="0"/>
                <a:cs typeface="Calibri" panose="020F0502020204030204" pitchFamily="34" charset="0"/>
              </a:rPr>
              <a:t>the</a:t>
            </a:r>
            <a:r>
              <a:rPr lang="pt-BR" sz="3200" dirty="0">
                <a:latin typeface="Calibri" panose="020F0502020204030204" pitchFamily="34" charset="0"/>
                <a:cs typeface="Calibri" panose="020F0502020204030204" pitchFamily="34" charset="0"/>
              </a:rPr>
              <a:t> </a:t>
            </a:r>
            <a:br>
              <a:rPr lang="pt-BR" sz="3200" dirty="0">
                <a:latin typeface="Calibri" panose="020F0502020204030204" pitchFamily="34" charset="0"/>
                <a:cs typeface="Calibri" panose="020F0502020204030204" pitchFamily="34" charset="0"/>
              </a:rPr>
            </a:br>
            <a:br>
              <a:rPr lang="pt-BR" sz="3200" dirty="0">
                <a:latin typeface="Calibri" panose="020F0502020204030204" pitchFamily="34" charset="0"/>
                <a:cs typeface="Calibri" panose="020F0502020204030204" pitchFamily="34" charset="0"/>
              </a:rPr>
            </a:br>
            <a:r>
              <a:rPr lang="pt-BR" sz="3200" i="1" u="sng" dirty="0">
                <a:latin typeface="Calibri" panose="020F0502020204030204" pitchFamily="34" charset="0"/>
                <a:cs typeface="Calibri" panose="020F0502020204030204" pitchFamily="34" charset="0"/>
              </a:rPr>
              <a:t>Unity </a:t>
            </a:r>
            <a:r>
              <a:rPr lang="pt-BR" sz="3200" i="1" u="sng" dirty="0" err="1">
                <a:latin typeface="Calibri" panose="020F0502020204030204" pitchFamily="34" charset="0"/>
                <a:cs typeface="Calibri" panose="020F0502020204030204" pitchFamily="34" charset="0"/>
              </a:rPr>
              <a:t>trial</a:t>
            </a:r>
            <a:r>
              <a:rPr lang="pt-BR" sz="3200" i="1" u="sng" dirty="0">
                <a:latin typeface="Calibri" panose="020F0502020204030204" pitchFamily="34" charset="0"/>
                <a:cs typeface="Calibri" panose="020F0502020204030204" pitchFamily="34" charset="0"/>
              </a:rPr>
              <a:t> </a:t>
            </a:r>
          </a:p>
        </p:txBody>
      </p:sp>
      <p:sp>
        <p:nvSpPr>
          <p:cNvPr id="5" name="Espaço Reservado para Texto 4">
            <a:extLst>
              <a:ext uri="{FF2B5EF4-FFF2-40B4-BE49-F238E27FC236}">
                <a16:creationId xmlns:a16="http://schemas.microsoft.com/office/drawing/2014/main" id="{DF0F5012-5F2A-53CD-DF60-FAC24EA91FCB}"/>
              </a:ext>
            </a:extLst>
          </p:cNvPr>
          <p:cNvSpPr>
            <a:spLocks noGrp="1"/>
          </p:cNvSpPr>
          <p:nvPr>
            <p:ph type="body" sz="quarter" idx="10"/>
          </p:nvPr>
        </p:nvSpPr>
        <p:spPr>
          <a:xfrm>
            <a:off x="1394379" y="3621776"/>
            <a:ext cx="9778092" cy="385199"/>
          </a:xfrm>
        </p:spPr>
        <p:txBody>
          <a:bodyPr>
            <a:noAutofit/>
          </a:bodyPr>
          <a:lstStyle/>
          <a:p>
            <a:pPr algn="ctr">
              <a:spcBef>
                <a:spcPts val="0"/>
              </a:spcBef>
            </a:pPr>
            <a:r>
              <a:rPr lang="pt-BR" sz="2000" b="0" dirty="0">
                <a:latin typeface="Calibri" panose="020F0502020204030204" pitchFamily="34" charset="0"/>
                <a:cs typeface="Calibri" panose="020F0502020204030204" pitchFamily="34" charset="0"/>
              </a:rPr>
              <a:t>B. </a:t>
            </a:r>
            <a:r>
              <a:rPr lang="pt-BR" sz="2000" b="0" dirty="0" err="1">
                <a:latin typeface="Calibri" panose="020F0502020204030204" pitchFamily="34" charset="0"/>
                <a:cs typeface="Calibri" panose="020F0502020204030204" pitchFamily="34" charset="0"/>
              </a:rPr>
              <a:t>Grinsztejn</a:t>
            </a:r>
            <a:r>
              <a:rPr lang="pt-BR" sz="2000" b="0" dirty="0">
                <a:latin typeface="Calibri" panose="020F0502020204030204" pitchFamily="34" charset="0"/>
                <a:cs typeface="Calibri" panose="020F0502020204030204" pitchFamily="34" charset="0"/>
              </a:rPr>
              <a:t>, I. C. Olsen, S. </a:t>
            </a:r>
            <a:r>
              <a:rPr lang="pt-BR" sz="2000" b="0" dirty="0" err="1">
                <a:latin typeface="Calibri" panose="020F0502020204030204" pitchFamily="34" charset="0"/>
                <a:cs typeface="Calibri" panose="020F0502020204030204" pitchFamily="34" charset="0"/>
              </a:rPr>
              <a:t>Haviari</a:t>
            </a:r>
            <a:r>
              <a:rPr lang="pt-BR" sz="2000" b="0" dirty="0">
                <a:latin typeface="Calibri" panose="020F0502020204030204" pitchFamily="34" charset="0"/>
                <a:cs typeface="Calibri" panose="020F0502020204030204" pitchFamily="34" charset="0"/>
              </a:rPr>
              <a:t>, P. </a:t>
            </a:r>
            <a:r>
              <a:rPr lang="pt-BR" sz="2000" b="0" dirty="0" err="1">
                <a:latin typeface="Calibri" panose="020F0502020204030204" pitchFamily="34" charset="0"/>
                <a:cs typeface="Calibri" panose="020F0502020204030204" pitchFamily="34" charset="0"/>
              </a:rPr>
              <a:t>Cahn</a:t>
            </a:r>
            <a:r>
              <a:rPr lang="pt-BR" sz="2000" b="0" dirty="0">
                <a:latin typeface="Calibri" panose="020F0502020204030204" pitchFamily="34" charset="0"/>
                <a:cs typeface="Calibri" panose="020F0502020204030204" pitchFamily="34" charset="0"/>
              </a:rPr>
              <a:t>, N. </a:t>
            </a:r>
            <a:r>
              <a:rPr lang="pt-BR" sz="2000" b="0" dirty="0" err="1">
                <a:latin typeface="Calibri" panose="020F0502020204030204" pitchFamily="34" charset="0"/>
                <a:cs typeface="Calibri" panose="020F0502020204030204" pitchFamily="34" charset="0"/>
              </a:rPr>
              <a:t>Daabek</a:t>
            </a:r>
            <a:r>
              <a:rPr lang="pt-BR" sz="2000" b="0" dirty="0">
                <a:latin typeface="Calibri" panose="020F0502020204030204" pitchFamily="34" charset="0"/>
                <a:cs typeface="Calibri" panose="020F0502020204030204" pitchFamily="34" charset="0"/>
              </a:rPr>
              <a:t>, , S. W. Cardoso, M. S. T. da Silva, E. </a:t>
            </a:r>
            <a:r>
              <a:rPr lang="pt-BR" sz="2000" b="0" dirty="0" err="1">
                <a:latin typeface="Calibri" panose="020F0502020204030204" pitchFamily="34" charset="0"/>
                <a:cs typeface="Calibri" panose="020F0502020204030204" pitchFamily="34" charset="0"/>
              </a:rPr>
              <a:t>Telford</a:t>
            </a:r>
            <a:r>
              <a:rPr lang="pt-BR" sz="2000" b="0" dirty="0">
                <a:latin typeface="Calibri" panose="020F0502020204030204" pitchFamily="34" charset="0"/>
                <a:cs typeface="Calibri" panose="020F0502020204030204" pitchFamily="34" charset="0"/>
              </a:rPr>
              <a:t>,  R. </a:t>
            </a:r>
            <a:r>
              <a:rPr lang="pt-BR" sz="2000" b="0" dirty="0" err="1">
                <a:latin typeface="Calibri" panose="020F0502020204030204" pitchFamily="34" charset="0"/>
                <a:cs typeface="Calibri" panose="020F0502020204030204" pitchFamily="34" charset="0"/>
              </a:rPr>
              <a:t>Trefiglio</a:t>
            </a:r>
            <a:r>
              <a:rPr lang="pt-BR" sz="2000" b="0" dirty="0">
                <a:latin typeface="Calibri" panose="020F0502020204030204" pitchFamily="34" charset="0"/>
                <a:cs typeface="Calibri" panose="020F0502020204030204" pitchFamily="34" charset="0"/>
              </a:rPr>
              <a:t>, O. </a:t>
            </a:r>
            <a:r>
              <a:rPr lang="pt-BR" sz="2000" b="0" dirty="0" err="1">
                <a:latin typeface="Calibri" panose="020F0502020204030204" pitchFamily="34" charset="0"/>
                <a:cs typeface="Calibri" panose="020F0502020204030204" pitchFamily="34" charset="0"/>
              </a:rPr>
              <a:t>Segeral</a:t>
            </a:r>
            <a:r>
              <a:rPr lang="pt-BR" sz="2000" b="0" dirty="0">
                <a:latin typeface="Calibri" panose="020F0502020204030204" pitchFamily="34" charset="0"/>
                <a:cs typeface="Calibri" panose="020F0502020204030204" pitchFamily="34" charset="0"/>
              </a:rPr>
              <a:t>, V. G. Veloso, Y. </a:t>
            </a:r>
            <a:r>
              <a:rPr lang="pt-BR" sz="2000" b="0" dirty="0" err="1">
                <a:latin typeface="Calibri" panose="020F0502020204030204" pitchFamily="34" charset="0"/>
                <a:cs typeface="Calibri" panose="020F0502020204030204" pitchFamily="34" charset="0"/>
              </a:rPr>
              <a:t>Yazdanphanah</a:t>
            </a:r>
            <a:r>
              <a:rPr lang="pt-BR" sz="2000" b="0" dirty="0">
                <a:latin typeface="Calibri" panose="020F0502020204030204" pitchFamily="34" charset="0"/>
                <a:cs typeface="Calibri" panose="020F0502020204030204" pitchFamily="34" charset="0"/>
              </a:rPr>
              <a:t>, </a:t>
            </a:r>
            <a:r>
              <a:rPr lang="pt-BR" sz="2000" b="0" dirty="0" err="1">
                <a:latin typeface="Calibri" panose="020F0502020204030204" pitchFamily="34" charset="0"/>
                <a:cs typeface="Calibri" panose="020F0502020204030204" pitchFamily="34" charset="0"/>
              </a:rPr>
              <a:t>and</a:t>
            </a:r>
            <a:r>
              <a:rPr lang="pt-BR" sz="2000" b="0" dirty="0">
                <a:latin typeface="Calibri" panose="020F0502020204030204" pitchFamily="34" charset="0"/>
                <a:cs typeface="Calibri" panose="020F0502020204030204" pitchFamily="34" charset="0"/>
              </a:rPr>
              <a:t> A. </a:t>
            </a:r>
            <a:r>
              <a:rPr lang="pt-BR" sz="2000" b="0" dirty="0" err="1">
                <a:latin typeface="Calibri" panose="020F0502020204030204" pitchFamily="34" charset="0"/>
                <a:cs typeface="Calibri" panose="020F0502020204030204" pitchFamily="34" charset="0"/>
              </a:rPr>
              <a:t>Calmy</a:t>
            </a:r>
            <a:r>
              <a:rPr lang="pt-BR" sz="2000" b="0" dirty="0">
                <a:latin typeface="Calibri" panose="020F0502020204030204" pitchFamily="34" charset="0"/>
                <a:cs typeface="Calibri" panose="020F0502020204030204" pitchFamily="34" charset="0"/>
              </a:rPr>
              <a:t> for </a:t>
            </a:r>
            <a:r>
              <a:rPr lang="pt-BR" sz="2000" b="0" dirty="0" err="1">
                <a:latin typeface="Calibri" panose="020F0502020204030204" pitchFamily="34" charset="0"/>
                <a:cs typeface="Calibri" panose="020F0502020204030204" pitchFamily="34" charset="0"/>
              </a:rPr>
              <a:t>the</a:t>
            </a:r>
            <a:r>
              <a:rPr lang="pt-BR" sz="2000" b="0" dirty="0">
                <a:latin typeface="Calibri" panose="020F0502020204030204" pitchFamily="34" charset="0"/>
                <a:cs typeface="Calibri" panose="020F0502020204030204" pitchFamily="34" charset="0"/>
              </a:rPr>
              <a:t> </a:t>
            </a:r>
            <a:r>
              <a:rPr lang="pt-BR" sz="2000" b="0" dirty="0" err="1">
                <a:latin typeface="Calibri" panose="020F0502020204030204" pitchFamily="34" charset="0"/>
                <a:cs typeface="Calibri" panose="020F0502020204030204" pitchFamily="34" charset="0"/>
              </a:rPr>
              <a:t>Unity</a:t>
            </a:r>
            <a:r>
              <a:rPr lang="pt-BR" sz="2000" b="0" dirty="0">
                <a:latin typeface="Calibri" panose="020F0502020204030204" pitchFamily="34" charset="0"/>
                <a:cs typeface="Calibri" panose="020F0502020204030204" pitchFamily="34" charset="0"/>
              </a:rPr>
              <a:t> </a:t>
            </a:r>
            <a:r>
              <a:rPr lang="pt-BR" sz="2000" b="0" dirty="0" err="1">
                <a:latin typeface="Calibri" panose="020F0502020204030204" pitchFamily="34" charset="0"/>
                <a:cs typeface="Calibri" panose="020F0502020204030204" pitchFamily="34" charset="0"/>
              </a:rPr>
              <a:t>Study</a:t>
            </a:r>
            <a:endParaRPr lang="pt-BR" sz="2000" b="0" dirty="0">
              <a:latin typeface="Calibri" panose="020F0502020204030204" pitchFamily="34" charset="0"/>
              <a:cs typeface="Calibri" panose="020F0502020204030204" pitchFamily="34" charset="0"/>
            </a:endParaRPr>
          </a:p>
        </p:txBody>
      </p:sp>
      <p:grpSp>
        <p:nvGrpSpPr>
          <p:cNvPr id="12" name="Grupo 34">
            <a:extLst>
              <a:ext uri="{FF2B5EF4-FFF2-40B4-BE49-F238E27FC236}">
                <a16:creationId xmlns:a16="http://schemas.microsoft.com/office/drawing/2014/main" id="{81BFF031-84E5-4603-8C19-47C749C9BA80}"/>
              </a:ext>
            </a:extLst>
          </p:cNvPr>
          <p:cNvGrpSpPr/>
          <p:nvPr/>
        </p:nvGrpSpPr>
        <p:grpSpPr>
          <a:xfrm>
            <a:off x="0" y="0"/>
            <a:ext cx="12192000" cy="200515"/>
            <a:chOff x="0" y="0"/>
            <a:chExt cx="12192000" cy="200515"/>
          </a:xfrm>
        </p:grpSpPr>
        <p:sp>
          <p:nvSpPr>
            <p:cNvPr id="15" name="Rectángulo 35">
              <a:extLst>
                <a:ext uri="{FF2B5EF4-FFF2-40B4-BE49-F238E27FC236}">
                  <a16:creationId xmlns:a16="http://schemas.microsoft.com/office/drawing/2014/main" id="{959BF021-03FE-AD17-B4DD-76114075C9E2}"/>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9" name="Rectángulo 36">
              <a:extLst>
                <a:ext uri="{FF2B5EF4-FFF2-40B4-BE49-F238E27FC236}">
                  <a16:creationId xmlns:a16="http://schemas.microsoft.com/office/drawing/2014/main" id="{453E7D11-7A59-37A2-5535-0FCA3A8610D5}"/>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3" name="Rectángulo 37">
              <a:extLst>
                <a:ext uri="{FF2B5EF4-FFF2-40B4-BE49-F238E27FC236}">
                  <a16:creationId xmlns:a16="http://schemas.microsoft.com/office/drawing/2014/main" id="{26515EAC-8718-6AE2-C3AB-48E6503A8685}"/>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5" name="Rectángulo 38">
              <a:extLst>
                <a:ext uri="{FF2B5EF4-FFF2-40B4-BE49-F238E27FC236}">
                  <a16:creationId xmlns:a16="http://schemas.microsoft.com/office/drawing/2014/main" id="{419A7318-C648-719E-934C-CE663A329AD8}"/>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6" name="Rectángulo 39">
              <a:extLst>
                <a:ext uri="{FF2B5EF4-FFF2-40B4-BE49-F238E27FC236}">
                  <a16:creationId xmlns:a16="http://schemas.microsoft.com/office/drawing/2014/main" id="{4C7330C9-45FF-6A0F-11A9-A68EBD75994B}"/>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7" name="Rectángulo 40">
              <a:extLst>
                <a:ext uri="{FF2B5EF4-FFF2-40B4-BE49-F238E27FC236}">
                  <a16:creationId xmlns:a16="http://schemas.microsoft.com/office/drawing/2014/main" id="{3DFD78EF-14F0-6F2F-10D2-DAF7A9B4B768}"/>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a:ea typeface="+mn-ea"/>
                <a:cs typeface="+mn-cs"/>
              </a:endParaRPr>
            </a:p>
          </p:txBody>
        </p:sp>
      </p:grpSp>
      <p:sp>
        <p:nvSpPr>
          <p:cNvPr id="29" name="ZoneTexte 28">
            <a:extLst>
              <a:ext uri="{FF2B5EF4-FFF2-40B4-BE49-F238E27FC236}">
                <a16:creationId xmlns:a16="http://schemas.microsoft.com/office/drawing/2014/main" id="{B78FC672-D705-3DB2-661C-AF7D075A41E1}"/>
              </a:ext>
            </a:extLst>
          </p:cNvPr>
          <p:cNvSpPr txBox="1"/>
          <p:nvPr/>
        </p:nvSpPr>
        <p:spPr>
          <a:xfrm>
            <a:off x="325390" y="4820685"/>
            <a:ext cx="11541215" cy="1600438"/>
          </a:xfrm>
          <a:prstGeom prst="rect">
            <a:avLst/>
          </a:prstGeom>
          <a:noFill/>
        </p:spPr>
        <p:txBody>
          <a:bodyPr wrap="square">
            <a:spAutoFit/>
          </a:bodyPr>
          <a:lstStyle/>
          <a:p>
            <a:pPr algn="ctr" defTabSz="914400">
              <a:spcBef>
                <a:spcPct val="0"/>
              </a:spcBef>
              <a:defRPr/>
            </a:pPr>
            <a:r>
              <a:rPr kumimoji="0" lang="en-US" sz="2000" b="0" i="0" u="none" strike="noStrike" kern="1200" cap="none" spc="0" normalizeH="0" baseline="0" noProof="0" dirty="0">
                <a:ln>
                  <a:noFill/>
                </a:ln>
                <a:solidFill>
                  <a:srgbClr val="191919"/>
                </a:solidFill>
                <a:effectLst/>
                <a:uLnTx/>
                <a:uFillTx/>
                <a:latin typeface="Calibri" panose="020F0502020204030204" pitchFamily="34" charset="0"/>
                <a:cs typeface="Calibri" panose="020F0502020204030204" pitchFamily="34" charset="0"/>
              </a:rPr>
              <a:t>A phase III, multi-country, randomized, placebo-controlled, double-blinded superiority trial to assess the efficacy and safety of tecovirimat antiviral treatment for patients with mpox virus disease in Argentina (2), Brazil (6), and Switzerland (2) </a:t>
            </a:r>
          </a:p>
          <a:p>
            <a:pPr algn="ctr" defTabSz="914400">
              <a:spcBef>
                <a:spcPct val="0"/>
              </a:spcBef>
              <a:defRPr/>
            </a:pPr>
            <a:r>
              <a:rPr kumimoji="0" lang="en-US" sz="2000" b="1" i="1" u="none" strike="noStrike" kern="1200" cap="none" spc="0" normalizeH="0" baseline="0" noProof="0" dirty="0">
                <a:ln>
                  <a:noFill/>
                </a:ln>
                <a:solidFill>
                  <a:srgbClr val="191919"/>
                </a:solidFill>
                <a:effectLst/>
                <a:uLnTx/>
                <a:uFillTx/>
                <a:latin typeface="Calibri" panose="020F0502020204030204" pitchFamily="34" charset="0"/>
                <a:cs typeface="Calibri" panose="020F0502020204030204" pitchFamily="34" charset="0"/>
              </a:rPr>
              <a:t>with the primary objective of assessing </a:t>
            </a: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a:t>
            </a:r>
            <a:r>
              <a:rPr kumimoji="0" lang="en-US" sz="2000" b="1" i="1"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ti</a:t>
            </a:r>
            <a:r>
              <a:rPr lang="en-US" sz="2000" b="1" i="1" dirty="0">
                <a:solidFill>
                  <a:srgbClr val="000000"/>
                </a:solidFill>
                <a:latin typeface="Calibri" panose="020F0502020204030204" pitchFamily="34" charset="0"/>
                <a:cs typeface="Calibri" panose="020F0502020204030204" pitchFamily="34" charset="0"/>
              </a:rPr>
              <a:t>me from randomization to resolution of all lesions</a:t>
            </a:r>
            <a:endParaRPr lang="en-US" sz="2000" b="1" i="1" dirty="0">
              <a:solidFill>
                <a:srgbClr val="191919"/>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rgbClr val="191919"/>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ADFD2EA2-CF6F-624F-3E67-D29620B8C258}"/>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57468" y="436877"/>
            <a:ext cx="1246032" cy="928562"/>
          </a:xfrm>
          <a:prstGeom prst="rect">
            <a:avLst/>
          </a:prstGeom>
        </p:spPr>
      </p:pic>
    </p:spTree>
    <p:extLst>
      <p:ext uri="{BB962C8B-B14F-4D97-AF65-F5344CB8AC3E}">
        <p14:creationId xmlns:p14="http://schemas.microsoft.com/office/powerpoint/2010/main" val="2766303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245344-5773-2942-F11F-97D859F5A24F}"/>
            </a:ext>
          </a:extLst>
        </p:cNvPr>
        <p:cNvGrpSpPr/>
        <p:nvPr/>
      </p:nvGrpSpPr>
      <p:grpSpPr>
        <a:xfrm>
          <a:off x="0" y="0"/>
          <a:ext cx="0" cy="0"/>
          <a:chOff x="0" y="0"/>
          <a:chExt cx="0" cy="0"/>
        </a:xfrm>
      </p:grpSpPr>
      <p:grpSp>
        <p:nvGrpSpPr>
          <p:cNvPr id="4" name="Agrupar 3">
            <a:extLst>
              <a:ext uri="{FF2B5EF4-FFF2-40B4-BE49-F238E27FC236}">
                <a16:creationId xmlns:a16="http://schemas.microsoft.com/office/drawing/2014/main" id="{8F769C77-80C5-762D-1922-92EEB3EBE99C}"/>
              </a:ext>
            </a:extLst>
          </p:cNvPr>
          <p:cNvGrpSpPr/>
          <p:nvPr/>
        </p:nvGrpSpPr>
        <p:grpSpPr>
          <a:xfrm>
            <a:off x="436479" y="1791659"/>
            <a:ext cx="11312608" cy="4189767"/>
            <a:chOff x="1567543" y="2075730"/>
            <a:chExt cx="8450114" cy="3443153"/>
          </a:xfrm>
        </p:grpSpPr>
        <p:grpSp>
          <p:nvGrpSpPr>
            <p:cNvPr id="21" name="Group 2">
              <a:extLst>
                <a:ext uri="{FF2B5EF4-FFF2-40B4-BE49-F238E27FC236}">
                  <a16:creationId xmlns:a16="http://schemas.microsoft.com/office/drawing/2014/main" id="{3EF0C754-6342-2FA5-4A32-2E11DF0FF4A3}"/>
                </a:ext>
              </a:extLst>
            </p:cNvPr>
            <p:cNvGrpSpPr/>
            <p:nvPr/>
          </p:nvGrpSpPr>
          <p:grpSpPr>
            <a:xfrm>
              <a:off x="8206166" y="2075730"/>
              <a:ext cx="1811491" cy="964367"/>
              <a:chOff x="0" y="-57150"/>
              <a:chExt cx="733926" cy="337061"/>
            </a:xfrm>
          </p:grpSpPr>
          <p:sp>
            <p:nvSpPr>
              <p:cNvPr id="24" name="Freeform 3">
                <a:extLst>
                  <a:ext uri="{FF2B5EF4-FFF2-40B4-BE49-F238E27FC236}">
                    <a16:creationId xmlns:a16="http://schemas.microsoft.com/office/drawing/2014/main" id="{4CB06455-1B2E-77ED-83CD-56464169FF05}"/>
                  </a:ext>
                </a:extLst>
              </p:cNvPr>
              <p:cNvSpPr/>
              <p:nvPr/>
            </p:nvSpPr>
            <p:spPr>
              <a:xfrm>
                <a:off x="0" y="0"/>
                <a:ext cx="733926" cy="257286"/>
              </a:xfrm>
              <a:custGeom>
                <a:avLst/>
                <a:gdLst/>
                <a:ahLst/>
                <a:cxnLst/>
                <a:rect l="l" t="t" r="r" b="b"/>
                <a:pathLst>
                  <a:path w="733926" h="257286">
                    <a:moveTo>
                      <a:pt x="530726" y="0"/>
                    </a:moveTo>
                    <a:lnTo>
                      <a:pt x="0" y="0"/>
                    </a:lnTo>
                    <a:lnTo>
                      <a:pt x="0" y="257286"/>
                    </a:lnTo>
                    <a:lnTo>
                      <a:pt x="530726" y="257286"/>
                    </a:lnTo>
                    <a:lnTo>
                      <a:pt x="733926" y="128643"/>
                    </a:lnTo>
                    <a:lnTo>
                      <a:pt x="530726" y="0"/>
                    </a:lnTo>
                    <a:close/>
                  </a:path>
                </a:pathLst>
              </a:custGeom>
              <a:solidFill>
                <a:srgbClr val="CC0022"/>
              </a:solid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TextBox 4">
                <a:extLst>
                  <a:ext uri="{FF2B5EF4-FFF2-40B4-BE49-F238E27FC236}">
                    <a16:creationId xmlns:a16="http://schemas.microsoft.com/office/drawing/2014/main" id="{12BD2208-499F-6778-CAA1-295CF96A08D7}"/>
                  </a:ext>
                </a:extLst>
              </p:cNvPr>
              <p:cNvSpPr txBox="1"/>
              <p:nvPr/>
            </p:nvSpPr>
            <p:spPr>
              <a:xfrm>
                <a:off x="0" y="-57150"/>
                <a:ext cx="590455" cy="337061"/>
              </a:xfrm>
              <a:prstGeom prst="rect">
                <a:avLst/>
              </a:prstGeom>
            </p:spPr>
            <p:txBody>
              <a:bodyPr lIns="33867" tIns="33867" rIns="33867" bIns="3386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Tecovirimat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14 days + SOC</a:t>
                </a:r>
              </a:p>
            </p:txBody>
          </p:sp>
        </p:grpSp>
        <p:grpSp>
          <p:nvGrpSpPr>
            <p:cNvPr id="26" name="Group 5">
              <a:extLst>
                <a:ext uri="{FF2B5EF4-FFF2-40B4-BE49-F238E27FC236}">
                  <a16:creationId xmlns:a16="http://schemas.microsoft.com/office/drawing/2014/main" id="{DD9343C0-6FEA-A73C-FED0-48695F4C7B8D}"/>
                </a:ext>
              </a:extLst>
            </p:cNvPr>
            <p:cNvGrpSpPr/>
            <p:nvPr/>
          </p:nvGrpSpPr>
          <p:grpSpPr>
            <a:xfrm>
              <a:off x="8203656" y="3223690"/>
              <a:ext cx="1811491" cy="981765"/>
              <a:chOff x="0" y="-57150"/>
              <a:chExt cx="733926" cy="343142"/>
            </a:xfrm>
          </p:grpSpPr>
          <p:sp>
            <p:nvSpPr>
              <p:cNvPr id="27" name="Freeform 6">
                <a:extLst>
                  <a:ext uri="{FF2B5EF4-FFF2-40B4-BE49-F238E27FC236}">
                    <a16:creationId xmlns:a16="http://schemas.microsoft.com/office/drawing/2014/main" id="{7813E5A4-949B-158A-1F09-B178D7FDBBF8}"/>
                  </a:ext>
                </a:extLst>
              </p:cNvPr>
              <p:cNvSpPr/>
              <p:nvPr/>
            </p:nvSpPr>
            <p:spPr>
              <a:xfrm>
                <a:off x="0" y="0"/>
                <a:ext cx="733926" cy="257286"/>
              </a:xfrm>
              <a:custGeom>
                <a:avLst/>
                <a:gdLst/>
                <a:ahLst/>
                <a:cxnLst/>
                <a:rect l="l" t="t" r="r" b="b"/>
                <a:pathLst>
                  <a:path w="733926" h="257286">
                    <a:moveTo>
                      <a:pt x="530726" y="0"/>
                    </a:moveTo>
                    <a:lnTo>
                      <a:pt x="0" y="0"/>
                    </a:lnTo>
                    <a:lnTo>
                      <a:pt x="0" y="257286"/>
                    </a:lnTo>
                    <a:lnTo>
                      <a:pt x="530726" y="257286"/>
                    </a:lnTo>
                    <a:lnTo>
                      <a:pt x="733926" y="128643"/>
                    </a:lnTo>
                    <a:lnTo>
                      <a:pt x="530726" y="0"/>
                    </a:lnTo>
                    <a:close/>
                  </a:path>
                </a:pathLst>
              </a:custGeom>
              <a:solidFill>
                <a:schemeClr val="tx1"/>
              </a:solid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TextBox 7">
                <a:extLst>
                  <a:ext uri="{FF2B5EF4-FFF2-40B4-BE49-F238E27FC236}">
                    <a16:creationId xmlns:a16="http://schemas.microsoft.com/office/drawing/2014/main" id="{6685F04E-AF0D-4F0D-3D9B-2531B4EA0483}"/>
                  </a:ext>
                </a:extLst>
              </p:cNvPr>
              <p:cNvSpPr txBox="1"/>
              <p:nvPr/>
            </p:nvSpPr>
            <p:spPr>
              <a:xfrm>
                <a:off x="0" y="-57150"/>
                <a:ext cx="590455" cy="343142"/>
              </a:xfrm>
              <a:prstGeom prst="rect">
                <a:avLst/>
              </a:prstGeom>
            </p:spPr>
            <p:txBody>
              <a:bodyPr lIns="33867" tIns="33867" rIns="33867" bIns="3386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Placebo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14 days + SOC</a:t>
                </a:r>
              </a:p>
            </p:txBody>
          </p:sp>
        </p:grpSp>
        <p:pic>
          <p:nvPicPr>
            <p:cNvPr id="29" name="Picture 8">
              <a:extLst>
                <a:ext uri="{FF2B5EF4-FFF2-40B4-BE49-F238E27FC236}">
                  <a16:creationId xmlns:a16="http://schemas.microsoft.com/office/drawing/2014/main" id="{292B95C0-7235-AF7E-1D13-60D1DCBE3A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6794496" y="2531705"/>
              <a:ext cx="1085120" cy="1326778"/>
            </a:xfrm>
            <a:prstGeom prst="rect">
              <a:avLst/>
            </a:prstGeom>
          </p:spPr>
        </p:pic>
        <p:sp>
          <p:nvSpPr>
            <p:cNvPr id="30" name="Freeform 10">
              <a:extLst>
                <a:ext uri="{FF2B5EF4-FFF2-40B4-BE49-F238E27FC236}">
                  <a16:creationId xmlns:a16="http://schemas.microsoft.com/office/drawing/2014/main" id="{41F9A7A5-1C1A-2E9C-BD24-11F3DB8780FB}"/>
                </a:ext>
              </a:extLst>
            </p:cNvPr>
            <p:cNvSpPr/>
            <p:nvPr/>
          </p:nvSpPr>
          <p:spPr>
            <a:xfrm>
              <a:off x="6100656" y="2412258"/>
              <a:ext cx="1057736" cy="1403541"/>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31" name="Group 12">
              <a:extLst>
                <a:ext uri="{FF2B5EF4-FFF2-40B4-BE49-F238E27FC236}">
                  <a16:creationId xmlns:a16="http://schemas.microsoft.com/office/drawing/2014/main" id="{65F591BF-8B99-BA4A-88B3-403E8C9B28AF}"/>
                </a:ext>
              </a:extLst>
            </p:cNvPr>
            <p:cNvGrpSpPr/>
            <p:nvPr/>
          </p:nvGrpSpPr>
          <p:grpSpPr>
            <a:xfrm>
              <a:off x="5602838" y="2757583"/>
              <a:ext cx="1808142" cy="719566"/>
              <a:chOff x="0" y="-66675"/>
              <a:chExt cx="704426" cy="401583"/>
            </a:xfrm>
            <a:solidFill>
              <a:srgbClr val="D9D9D9"/>
            </a:solidFill>
          </p:grpSpPr>
          <p:sp>
            <p:nvSpPr>
              <p:cNvPr id="32" name="Freeform 13">
                <a:extLst>
                  <a:ext uri="{FF2B5EF4-FFF2-40B4-BE49-F238E27FC236}">
                    <a16:creationId xmlns:a16="http://schemas.microsoft.com/office/drawing/2014/main" id="{BC951628-7D6B-1FA3-2154-3346219DCAA0}"/>
                  </a:ext>
                </a:extLst>
              </p:cNvPr>
              <p:cNvSpPr/>
              <p:nvPr/>
            </p:nvSpPr>
            <p:spPr>
              <a:xfrm>
                <a:off x="0" y="0"/>
                <a:ext cx="704426" cy="278727"/>
              </a:xfrm>
              <a:custGeom>
                <a:avLst/>
                <a:gdLst/>
                <a:ahLst/>
                <a:cxnLst/>
                <a:rect l="l" t="t" r="r" b="b"/>
                <a:pathLst>
                  <a:path w="704426" h="278727">
                    <a:moveTo>
                      <a:pt x="0" y="0"/>
                    </a:moveTo>
                    <a:lnTo>
                      <a:pt x="704426" y="0"/>
                    </a:lnTo>
                    <a:lnTo>
                      <a:pt x="704426" y="278727"/>
                    </a:lnTo>
                    <a:lnTo>
                      <a:pt x="0" y="278727"/>
                    </a:lnTo>
                    <a:close/>
                  </a:path>
                </a:pathLst>
              </a:custGeom>
              <a:grpFill/>
              <a:ln>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 name="TextBox 14">
                <a:extLst>
                  <a:ext uri="{FF2B5EF4-FFF2-40B4-BE49-F238E27FC236}">
                    <a16:creationId xmlns:a16="http://schemas.microsoft.com/office/drawing/2014/main" id="{71A4EAE9-D3A9-9B57-46E4-8F5FE387C91B}"/>
                  </a:ext>
                </a:extLst>
              </p:cNvPr>
              <p:cNvSpPr txBox="1"/>
              <p:nvPr/>
            </p:nvSpPr>
            <p:spPr>
              <a:xfrm>
                <a:off x="0" y="-66675"/>
                <a:ext cx="704426" cy="401583"/>
              </a:xfrm>
              <a:prstGeom prst="rect">
                <a:avLst/>
              </a:prstGeom>
              <a:grpFill/>
            </p:spPr>
            <p:txBody>
              <a:bodyPr lIns="33867" tIns="33867" rIns="33867" bIns="3386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Randomization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1:1</a:t>
                </a:r>
              </a:p>
            </p:txBody>
          </p:sp>
        </p:grpSp>
        <p:grpSp>
          <p:nvGrpSpPr>
            <p:cNvPr id="34" name="Group 15">
              <a:extLst>
                <a:ext uri="{FF2B5EF4-FFF2-40B4-BE49-F238E27FC236}">
                  <a16:creationId xmlns:a16="http://schemas.microsoft.com/office/drawing/2014/main" id="{D7DA9E6A-8D37-E9AC-A195-9E5644C06FAA}"/>
                </a:ext>
              </a:extLst>
            </p:cNvPr>
            <p:cNvGrpSpPr/>
            <p:nvPr/>
          </p:nvGrpSpPr>
          <p:grpSpPr>
            <a:xfrm>
              <a:off x="8196245" y="4468657"/>
              <a:ext cx="1811491" cy="1050226"/>
              <a:chOff x="-3539" y="-57150"/>
              <a:chExt cx="733926" cy="367070"/>
            </a:xfrm>
          </p:grpSpPr>
          <p:sp>
            <p:nvSpPr>
              <p:cNvPr id="35" name="Freeform 16">
                <a:extLst>
                  <a:ext uri="{FF2B5EF4-FFF2-40B4-BE49-F238E27FC236}">
                    <a16:creationId xmlns:a16="http://schemas.microsoft.com/office/drawing/2014/main" id="{FAAF9491-8E5D-68FE-6028-50AE26C4DF90}"/>
                  </a:ext>
                </a:extLst>
              </p:cNvPr>
              <p:cNvSpPr/>
              <p:nvPr/>
            </p:nvSpPr>
            <p:spPr>
              <a:xfrm>
                <a:off x="-3539" y="8826"/>
                <a:ext cx="733926" cy="257286"/>
              </a:xfrm>
              <a:custGeom>
                <a:avLst/>
                <a:gdLst/>
                <a:ahLst/>
                <a:cxnLst/>
                <a:rect l="l" t="t" r="r" b="b"/>
                <a:pathLst>
                  <a:path w="733926" h="257286">
                    <a:moveTo>
                      <a:pt x="530726" y="0"/>
                    </a:moveTo>
                    <a:lnTo>
                      <a:pt x="0" y="0"/>
                    </a:lnTo>
                    <a:lnTo>
                      <a:pt x="0" y="257286"/>
                    </a:lnTo>
                    <a:lnTo>
                      <a:pt x="530726" y="257286"/>
                    </a:lnTo>
                    <a:lnTo>
                      <a:pt x="733926" y="128643"/>
                    </a:lnTo>
                    <a:lnTo>
                      <a:pt x="530726" y="0"/>
                    </a:lnTo>
                    <a:close/>
                  </a:path>
                </a:pathLst>
              </a:custGeom>
              <a:solidFill>
                <a:srgbClr val="CC0022"/>
              </a:solid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6" name="TextBox 17">
                <a:extLst>
                  <a:ext uri="{FF2B5EF4-FFF2-40B4-BE49-F238E27FC236}">
                    <a16:creationId xmlns:a16="http://schemas.microsoft.com/office/drawing/2014/main" id="{F2D686A4-26D2-FF00-BA27-21A0F6BA584E}"/>
                  </a:ext>
                </a:extLst>
              </p:cNvPr>
              <p:cNvSpPr txBox="1"/>
              <p:nvPr/>
            </p:nvSpPr>
            <p:spPr>
              <a:xfrm>
                <a:off x="0" y="-57150"/>
                <a:ext cx="590455" cy="367070"/>
              </a:xfrm>
              <a:prstGeom prst="rect">
                <a:avLst/>
              </a:prstGeom>
            </p:spPr>
            <p:txBody>
              <a:bodyPr lIns="33867" tIns="33867" rIns="33867" bIns="3386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Tecovirimat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14 days + SOC</a:t>
                </a:r>
              </a:p>
            </p:txBody>
          </p:sp>
        </p:grpSp>
        <p:pic>
          <p:nvPicPr>
            <p:cNvPr id="37" name="Picture 18">
              <a:extLst>
                <a:ext uri="{FF2B5EF4-FFF2-40B4-BE49-F238E27FC236}">
                  <a16:creationId xmlns:a16="http://schemas.microsoft.com/office/drawing/2014/main" id="{32298F20-5B69-924F-B865-1A4DEDA320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53906">
              <a:off x="6658009" y="4735155"/>
              <a:ext cx="1179967" cy="356940"/>
            </a:xfrm>
            <a:prstGeom prst="rect">
              <a:avLst/>
            </a:prstGeom>
          </p:spPr>
        </p:pic>
        <p:sp>
          <p:nvSpPr>
            <p:cNvPr id="38" name="TextBox 21">
              <a:extLst>
                <a:ext uri="{FF2B5EF4-FFF2-40B4-BE49-F238E27FC236}">
                  <a16:creationId xmlns:a16="http://schemas.microsoft.com/office/drawing/2014/main" id="{F8696F2E-35D9-443E-757D-C4650BD9CB96}"/>
                </a:ext>
              </a:extLst>
            </p:cNvPr>
            <p:cNvSpPr txBox="1"/>
            <p:nvPr/>
          </p:nvSpPr>
          <p:spPr>
            <a:xfrm>
              <a:off x="5602838" y="4553609"/>
              <a:ext cx="1808142" cy="694648"/>
            </a:xfrm>
            <a:prstGeom prst="rect">
              <a:avLst/>
            </a:prstGeom>
            <a:solidFill>
              <a:srgbClr val="D9D9D9"/>
            </a:solidFill>
          </p:spPr>
          <p:txBody>
            <a:bodyPr lIns="33867" tIns="33867" rIns="33867" bIns="3386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Open-label arm</a:t>
              </a:r>
            </a:p>
          </p:txBody>
        </p:sp>
        <p:sp>
          <p:nvSpPr>
            <p:cNvPr id="39" name="Freeform 23">
              <a:extLst>
                <a:ext uri="{FF2B5EF4-FFF2-40B4-BE49-F238E27FC236}">
                  <a16:creationId xmlns:a16="http://schemas.microsoft.com/office/drawing/2014/main" id="{5586419C-24FB-5077-8DA0-9A4F6F6394B8}"/>
                </a:ext>
              </a:extLst>
            </p:cNvPr>
            <p:cNvSpPr/>
            <p:nvPr/>
          </p:nvSpPr>
          <p:spPr>
            <a:xfrm>
              <a:off x="1567543" y="2435812"/>
              <a:ext cx="3930586" cy="1437898"/>
            </a:xfrm>
            <a:custGeom>
              <a:avLst/>
              <a:gdLst/>
              <a:ahLst/>
              <a:cxnLst/>
              <a:rect l="l" t="t" r="r" b="b"/>
              <a:pathLst>
                <a:path w="1456045" h="511569">
                  <a:moveTo>
                    <a:pt x="0" y="0"/>
                  </a:moveTo>
                  <a:lnTo>
                    <a:pt x="1456045" y="0"/>
                  </a:lnTo>
                  <a:lnTo>
                    <a:pt x="1456045" y="511569"/>
                  </a:lnTo>
                  <a:lnTo>
                    <a:pt x="0" y="511569"/>
                  </a:lnTo>
                  <a:close/>
                </a:path>
              </a:pathLst>
            </a:custGeom>
            <a:solidFill>
              <a:schemeClr val="tx1">
                <a:lumMod val="50000"/>
                <a:lumOff val="50000"/>
              </a:schemeClr>
            </a:solid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 name="TextBox 26">
              <a:extLst>
                <a:ext uri="{FF2B5EF4-FFF2-40B4-BE49-F238E27FC236}">
                  <a16:creationId xmlns:a16="http://schemas.microsoft.com/office/drawing/2014/main" id="{65AF88A8-E00F-72A5-7A64-8ED2D8CFB9FA}"/>
                </a:ext>
              </a:extLst>
            </p:cNvPr>
            <p:cNvSpPr txBox="1"/>
            <p:nvPr/>
          </p:nvSpPr>
          <p:spPr>
            <a:xfrm>
              <a:off x="1776547" y="2671492"/>
              <a:ext cx="3573703" cy="910552"/>
            </a:xfrm>
            <a:prstGeom prst="rect">
              <a:avLst/>
            </a:prstGeom>
          </p:spPr>
          <p:txBody>
            <a:bodyPr wrap="square" lIns="0" tIns="0" rIns="0" bIns="0"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Adults or adolescents 14+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err="1">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Mpox</a:t>
              </a:r>
              <a:r>
                <a:rPr kumimoji="0" lang="en-US"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 infection w one active lesion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Confirmed by PCR or highly suspected</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No contraindication to study drug</a:t>
              </a:r>
            </a:p>
          </p:txBody>
        </p:sp>
        <p:sp>
          <p:nvSpPr>
            <p:cNvPr id="41" name="Freeform 28">
              <a:extLst>
                <a:ext uri="{FF2B5EF4-FFF2-40B4-BE49-F238E27FC236}">
                  <a16:creationId xmlns:a16="http://schemas.microsoft.com/office/drawing/2014/main" id="{8ACDAF07-C373-6B88-3898-9889BC137237}"/>
                </a:ext>
              </a:extLst>
            </p:cNvPr>
            <p:cNvSpPr/>
            <p:nvPr/>
          </p:nvSpPr>
          <p:spPr>
            <a:xfrm>
              <a:off x="1567544" y="4177803"/>
              <a:ext cx="3930586" cy="1294909"/>
            </a:xfrm>
            <a:custGeom>
              <a:avLst/>
              <a:gdLst/>
              <a:ahLst/>
              <a:cxnLst/>
              <a:rect l="l" t="t" r="r" b="b"/>
              <a:pathLst>
                <a:path w="1456045" h="511569">
                  <a:moveTo>
                    <a:pt x="0" y="0"/>
                  </a:moveTo>
                  <a:lnTo>
                    <a:pt x="1456045" y="0"/>
                  </a:lnTo>
                  <a:lnTo>
                    <a:pt x="1456045" y="511569"/>
                  </a:lnTo>
                  <a:lnTo>
                    <a:pt x="0" y="511569"/>
                  </a:lnTo>
                  <a:close/>
                </a:path>
              </a:pathLst>
            </a:custGeom>
            <a:solidFill>
              <a:schemeClr val="tx1">
                <a:lumMod val="50000"/>
                <a:lumOff val="50000"/>
              </a:schemeClr>
            </a:solid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2" name="TextBox 30">
              <a:extLst>
                <a:ext uri="{FF2B5EF4-FFF2-40B4-BE49-F238E27FC236}">
                  <a16:creationId xmlns:a16="http://schemas.microsoft.com/office/drawing/2014/main" id="{B4B0B26F-ECBC-08D6-ED50-079E2FE8C95E}"/>
                </a:ext>
              </a:extLst>
            </p:cNvPr>
            <p:cNvSpPr txBox="1"/>
            <p:nvPr/>
          </p:nvSpPr>
          <p:spPr>
            <a:xfrm>
              <a:off x="1776547" y="4480729"/>
              <a:ext cx="3366898" cy="682914"/>
            </a:xfrm>
            <a:prstGeom prst="rect">
              <a:avLst/>
            </a:prstGeom>
          </p:spPr>
          <p:txBody>
            <a:bodyPr wrap="square" lIns="0" tIns="0" rIns="0" bIns="0"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Severe complications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Severe immune suppression</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Pregnant and breastfeeding women</a:t>
              </a:r>
            </a:p>
          </p:txBody>
        </p:sp>
        <p:sp>
          <p:nvSpPr>
            <p:cNvPr id="43" name="TextBox 39">
              <a:extLst>
                <a:ext uri="{FF2B5EF4-FFF2-40B4-BE49-F238E27FC236}">
                  <a16:creationId xmlns:a16="http://schemas.microsoft.com/office/drawing/2014/main" id="{100FFE82-C55A-5F73-8DCE-BA98158D7994}"/>
                </a:ext>
              </a:extLst>
            </p:cNvPr>
            <p:cNvSpPr txBox="1"/>
            <p:nvPr/>
          </p:nvSpPr>
          <p:spPr>
            <a:xfrm>
              <a:off x="1751308" y="2094950"/>
              <a:ext cx="1057736" cy="227638"/>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Screening</a:t>
              </a:r>
            </a:p>
          </p:txBody>
        </p:sp>
      </p:grpSp>
      <p:sp>
        <p:nvSpPr>
          <p:cNvPr id="10" name="Título 14">
            <a:extLst>
              <a:ext uri="{FF2B5EF4-FFF2-40B4-BE49-F238E27FC236}">
                <a16:creationId xmlns:a16="http://schemas.microsoft.com/office/drawing/2014/main" id="{3AD51DAE-13FB-20F3-FBAA-731660E779E8}"/>
              </a:ext>
            </a:extLst>
          </p:cNvPr>
          <p:cNvSpPr>
            <a:spLocks noGrp="1"/>
          </p:cNvSpPr>
          <p:nvPr>
            <p:ph type="title"/>
          </p:nvPr>
        </p:nvSpPr>
        <p:spPr>
          <a:xfrm>
            <a:off x="442913" y="577819"/>
            <a:ext cx="8891918" cy="772916"/>
          </a:xfrm>
        </p:spPr>
        <p:txBody>
          <a:bodyPr>
            <a:normAutofit/>
          </a:bodyPr>
          <a:lstStyle/>
          <a:p>
            <a:r>
              <a:rPr lang="pt-BR" sz="3600" b="0" dirty="0">
                <a:latin typeface="Calibri" panose="020F0502020204030204" pitchFamily="34" charset="0"/>
                <a:ea typeface="Verdana" panose="020B0604030504040204" pitchFamily="34" charset="0"/>
                <a:cs typeface="Calibri" panose="020F0502020204030204" pitchFamily="34" charset="0"/>
              </a:rPr>
              <a:t>The </a:t>
            </a:r>
            <a:r>
              <a:rPr lang="pt-BR" sz="3600" b="0" dirty="0" err="1">
                <a:latin typeface="Calibri" panose="020F0502020204030204" pitchFamily="34" charset="0"/>
                <a:ea typeface="Verdana" panose="020B0604030504040204" pitchFamily="34" charset="0"/>
                <a:cs typeface="Calibri" panose="020F0502020204030204" pitchFamily="34" charset="0"/>
              </a:rPr>
              <a:t>Unity</a:t>
            </a:r>
            <a:r>
              <a:rPr lang="pt-BR" sz="3600" b="0" dirty="0">
                <a:latin typeface="Calibri" panose="020F0502020204030204" pitchFamily="34" charset="0"/>
                <a:ea typeface="Verdana" panose="020B0604030504040204" pitchFamily="34" charset="0"/>
                <a:cs typeface="Calibri" panose="020F0502020204030204" pitchFamily="34" charset="0"/>
              </a:rPr>
              <a:t> </a:t>
            </a:r>
            <a:r>
              <a:rPr lang="pt-BR" sz="3600" b="0" dirty="0" err="1">
                <a:latin typeface="Calibri" panose="020F0502020204030204" pitchFamily="34" charset="0"/>
                <a:ea typeface="Verdana" panose="020B0604030504040204" pitchFamily="34" charset="0"/>
                <a:cs typeface="Calibri" panose="020F0502020204030204" pitchFamily="34" charset="0"/>
              </a:rPr>
              <a:t>trial</a:t>
            </a:r>
            <a:endParaRPr lang="pt-BR" sz="3600" b="0" dirty="0">
              <a:latin typeface="Calibri" panose="020F0502020204030204" pitchFamily="34" charset="0"/>
              <a:ea typeface="Verdana" panose="020B0604030504040204" pitchFamily="34" charset="0"/>
              <a:cs typeface="Calibri" panose="020F0502020204030204" pitchFamily="34" charset="0"/>
            </a:endParaRPr>
          </a:p>
        </p:txBody>
      </p:sp>
      <p:grpSp>
        <p:nvGrpSpPr>
          <p:cNvPr id="11" name="Grupo 10">
            <a:extLst>
              <a:ext uri="{FF2B5EF4-FFF2-40B4-BE49-F238E27FC236}">
                <a16:creationId xmlns:a16="http://schemas.microsoft.com/office/drawing/2014/main" id="{E9FD94C0-30C4-128D-144A-444BA85277DA}"/>
              </a:ext>
            </a:extLst>
          </p:cNvPr>
          <p:cNvGrpSpPr/>
          <p:nvPr/>
        </p:nvGrpSpPr>
        <p:grpSpPr>
          <a:xfrm>
            <a:off x="0" y="0"/>
            <a:ext cx="12192000" cy="6632575"/>
            <a:chOff x="0" y="0"/>
            <a:chExt cx="12192000" cy="6632575"/>
          </a:xfrm>
        </p:grpSpPr>
        <p:sp>
          <p:nvSpPr>
            <p:cNvPr id="16" name="TextBox 14">
              <a:extLst>
                <a:ext uri="{FF2B5EF4-FFF2-40B4-BE49-F238E27FC236}">
                  <a16:creationId xmlns:a16="http://schemas.microsoft.com/office/drawing/2014/main" id="{1F0B11E6-B72A-781C-6AAE-BCD30400DCF5}"/>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13 – 17 July  •  Kigali, Rwanda</a:t>
              </a:r>
            </a:p>
          </p:txBody>
        </p:sp>
        <p:sp>
          <p:nvSpPr>
            <p:cNvPr id="17" name="TextBox 6">
              <a:extLst>
                <a:ext uri="{FF2B5EF4-FFF2-40B4-BE49-F238E27FC236}">
                  <a16:creationId xmlns:a16="http://schemas.microsoft.com/office/drawing/2014/main" id="{AF7C10D4-2EA0-A365-5A03-57FD7CA78B1A}"/>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ias2025.org</a:t>
              </a:r>
            </a:p>
          </p:txBody>
        </p:sp>
        <p:grpSp>
          <p:nvGrpSpPr>
            <p:cNvPr id="18" name="Grupo 17">
              <a:extLst>
                <a:ext uri="{FF2B5EF4-FFF2-40B4-BE49-F238E27FC236}">
                  <a16:creationId xmlns:a16="http://schemas.microsoft.com/office/drawing/2014/main" id="{DAC0431D-0BD7-2E3B-7D9A-E4434C9B83D7}"/>
                </a:ext>
              </a:extLst>
            </p:cNvPr>
            <p:cNvGrpSpPr/>
            <p:nvPr/>
          </p:nvGrpSpPr>
          <p:grpSpPr>
            <a:xfrm>
              <a:off x="0" y="0"/>
              <a:ext cx="12192000" cy="200515"/>
              <a:chOff x="0" y="0"/>
              <a:chExt cx="12192000" cy="200515"/>
            </a:xfrm>
          </p:grpSpPr>
          <p:sp>
            <p:nvSpPr>
              <p:cNvPr id="19" name="Rectángulo 18">
                <a:extLst>
                  <a:ext uri="{FF2B5EF4-FFF2-40B4-BE49-F238E27FC236}">
                    <a16:creationId xmlns:a16="http://schemas.microsoft.com/office/drawing/2014/main" id="{3EBB74E4-8AD7-E1BB-6A5C-85CA0E85ECAE}"/>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0" name="Rectángulo 19">
                <a:extLst>
                  <a:ext uri="{FF2B5EF4-FFF2-40B4-BE49-F238E27FC236}">
                    <a16:creationId xmlns:a16="http://schemas.microsoft.com/office/drawing/2014/main" id="{2C0B28E7-B305-A28B-C404-068ED0144C02}"/>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2" name="Rectángulo 21">
                <a:extLst>
                  <a:ext uri="{FF2B5EF4-FFF2-40B4-BE49-F238E27FC236}">
                    <a16:creationId xmlns:a16="http://schemas.microsoft.com/office/drawing/2014/main" id="{891ECFC8-AEE0-1355-1134-2493FF9D38B8}"/>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3" name="Rectángulo 22">
                <a:extLst>
                  <a:ext uri="{FF2B5EF4-FFF2-40B4-BE49-F238E27FC236}">
                    <a16:creationId xmlns:a16="http://schemas.microsoft.com/office/drawing/2014/main" id="{9CCAFC9B-FF0C-7283-CD2D-A01C38A24D93}"/>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44" name="Rectángulo 43">
                <a:extLst>
                  <a:ext uri="{FF2B5EF4-FFF2-40B4-BE49-F238E27FC236}">
                    <a16:creationId xmlns:a16="http://schemas.microsoft.com/office/drawing/2014/main" id="{DA2B1DEA-7F30-7AD3-367F-690C8250B8F0}"/>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45" name="Rectángulo 44">
                <a:extLst>
                  <a:ext uri="{FF2B5EF4-FFF2-40B4-BE49-F238E27FC236}">
                    <a16:creationId xmlns:a16="http://schemas.microsoft.com/office/drawing/2014/main" id="{5FADC81F-17FA-5363-DC8A-5C86F0D5EE2B}"/>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grpSp>
      </p:grpSp>
      <p:pic>
        <p:nvPicPr>
          <p:cNvPr id="2" name="Picture 2">
            <a:extLst>
              <a:ext uri="{FF2B5EF4-FFF2-40B4-BE49-F238E27FC236}">
                <a16:creationId xmlns:a16="http://schemas.microsoft.com/office/drawing/2014/main" id="{0E3638C0-9FD8-E1FE-401E-4D4BD54A30B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10557468" y="436877"/>
            <a:ext cx="1246032" cy="928562"/>
          </a:xfrm>
          <a:prstGeom prst="rect">
            <a:avLst/>
          </a:prstGeom>
        </p:spPr>
      </p:pic>
      <p:sp>
        <p:nvSpPr>
          <p:cNvPr id="3" name="ZoneTexte 2">
            <a:extLst>
              <a:ext uri="{FF2B5EF4-FFF2-40B4-BE49-F238E27FC236}">
                <a16:creationId xmlns:a16="http://schemas.microsoft.com/office/drawing/2014/main" id="{333D81AD-C86C-4B53-4E78-9742058AC8DD}"/>
              </a:ext>
            </a:extLst>
          </p:cNvPr>
          <p:cNvSpPr txBox="1"/>
          <p:nvPr/>
        </p:nvSpPr>
        <p:spPr>
          <a:xfrm>
            <a:off x="5942311" y="2252033"/>
            <a:ext cx="1071127" cy="369332"/>
          </a:xfrm>
          <a:prstGeom prst="rect">
            <a:avLst/>
          </a:prstGeom>
          <a:noFill/>
        </p:spPr>
        <p:txBody>
          <a:bodyPr wrap="none" rtlCol="0">
            <a:spAutoFit/>
          </a:bodyPr>
          <a:lstStyle/>
          <a:p>
            <a:r>
              <a:rPr lang="fr-FR" dirty="0"/>
              <a:t>N= 223</a:t>
            </a:r>
          </a:p>
        </p:txBody>
      </p:sp>
      <p:sp>
        <p:nvSpPr>
          <p:cNvPr id="5" name="ZoneTexte 4">
            <a:extLst>
              <a:ext uri="{FF2B5EF4-FFF2-40B4-BE49-F238E27FC236}">
                <a16:creationId xmlns:a16="http://schemas.microsoft.com/office/drawing/2014/main" id="{8C355A76-35DA-0D2B-4149-AAAC740BF3FA}"/>
              </a:ext>
            </a:extLst>
          </p:cNvPr>
          <p:cNvSpPr txBox="1"/>
          <p:nvPr/>
        </p:nvSpPr>
        <p:spPr>
          <a:xfrm>
            <a:off x="5955437" y="4329250"/>
            <a:ext cx="1071127" cy="369332"/>
          </a:xfrm>
          <a:prstGeom prst="rect">
            <a:avLst/>
          </a:prstGeom>
          <a:noFill/>
        </p:spPr>
        <p:txBody>
          <a:bodyPr wrap="none" rtlCol="0">
            <a:spAutoFit/>
          </a:bodyPr>
          <a:lstStyle/>
          <a:p>
            <a:r>
              <a:rPr lang="fr-FR" dirty="0"/>
              <a:t>N= 223</a:t>
            </a:r>
          </a:p>
        </p:txBody>
      </p:sp>
    </p:spTree>
    <p:extLst>
      <p:ext uri="{BB962C8B-B14F-4D97-AF65-F5344CB8AC3E}">
        <p14:creationId xmlns:p14="http://schemas.microsoft.com/office/powerpoint/2010/main" val="2467769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2F0CC-8B35-0552-6A49-6271A6D29C37}"/>
              </a:ext>
            </a:extLst>
          </p:cNvPr>
          <p:cNvSpPr>
            <a:spLocks noGrp="1"/>
          </p:cNvSpPr>
          <p:nvPr>
            <p:ph type="title"/>
          </p:nvPr>
        </p:nvSpPr>
        <p:spPr>
          <a:xfrm>
            <a:off x="442913" y="305523"/>
            <a:ext cx="8891914" cy="1223964"/>
          </a:xfrm>
        </p:spPr>
        <p:txBody>
          <a:bodyPr anchor="ctr">
            <a:noAutofit/>
          </a:bodyPr>
          <a:lstStyle/>
          <a:p>
            <a:r>
              <a:rPr lang="en-GB" sz="3600" dirty="0">
                <a:latin typeface="Calibri" panose="020F0502020204030204" pitchFamily="34" charset="0"/>
                <a:ea typeface="Verdana" panose="020B0604030504040204" pitchFamily="34" charset="0"/>
                <a:cs typeface="Calibri" panose="020F0502020204030204" pitchFamily="34" charset="0"/>
              </a:rPr>
              <a:t>Primary endpoint: </a:t>
            </a:r>
            <a:br>
              <a:rPr lang="en-GB" sz="4000" dirty="0">
                <a:latin typeface="Calibri" panose="020F0502020204030204" pitchFamily="34" charset="0"/>
                <a:ea typeface="Verdana" panose="020B0604030504040204" pitchFamily="34" charset="0"/>
                <a:cs typeface="Calibri" panose="020F0502020204030204" pitchFamily="34" charset="0"/>
              </a:rPr>
            </a:br>
            <a:r>
              <a:rPr lang="en-GB" sz="3200" b="0"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rPr>
              <a:t>Time to complete lesion resolution</a:t>
            </a:r>
            <a:endParaRPr lang="en-GB" sz="2800" b="0" dirty="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endParaRPr>
          </a:p>
        </p:txBody>
      </p:sp>
      <p:pic>
        <p:nvPicPr>
          <p:cNvPr id="11"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432251" y="1435157"/>
            <a:ext cx="6208256" cy="5197418"/>
          </a:xfrm>
          <a:prstGeom prst="rect">
            <a:avLst/>
          </a:prstGeom>
        </p:spPr>
      </p:pic>
      <p:sp>
        <p:nvSpPr>
          <p:cNvPr id="13" name="TextBox 8">
            <a:extLst>
              <a:ext uri="{FF2B5EF4-FFF2-40B4-BE49-F238E27FC236}">
                <a16:creationId xmlns:a16="http://schemas.microsoft.com/office/drawing/2014/main" id="{2B2D79E3-7380-4DC6-AC37-036823850A24}"/>
              </a:ext>
            </a:extLst>
          </p:cNvPr>
          <p:cNvSpPr txBox="1"/>
          <p:nvPr/>
        </p:nvSpPr>
        <p:spPr>
          <a:xfrm>
            <a:off x="9193446" y="3161375"/>
            <a:ext cx="200585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Verdana"/>
                <a:ea typeface="+mn-ea"/>
                <a:cs typeface="+mn-cs"/>
              </a:rPr>
              <a:t>Time ratio = 1.02 (p=0.73)</a:t>
            </a: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p:txBody>
      </p:sp>
      <p:grpSp>
        <p:nvGrpSpPr>
          <p:cNvPr id="9" name="Grupo 8">
            <a:extLst>
              <a:ext uri="{FF2B5EF4-FFF2-40B4-BE49-F238E27FC236}">
                <a16:creationId xmlns:a16="http://schemas.microsoft.com/office/drawing/2014/main" id="{7A0B1217-9B48-593E-4A60-3A727F6A9DB6}"/>
              </a:ext>
            </a:extLst>
          </p:cNvPr>
          <p:cNvGrpSpPr/>
          <p:nvPr/>
        </p:nvGrpSpPr>
        <p:grpSpPr>
          <a:xfrm>
            <a:off x="0" y="0"/>
            <a:ext cx="12192000" cy="6632575"/>
            <a:chOff x="0" y="0"/>
            <a:chExt cx="12192000" cy="6632575"/>
          </a:xfrm>
        </p:grpSpPr>
        <p:grpSp>
          <p:nvGrpSpPr>
            <p:cNvPr id="12" name="Grupo 11">
              <a:extLst>
                <a:ext uri="{FF2B5EF4-FFF2-40B4-BE49-F238E27FC236}">
                  <a16:creationId xmlns:a16="http://schemas.microsoft.com/office/drawing/2014/main" id="{61EE8B81-2B90-FC47-F6C5-2B27B3B8A635}"/>
                </a:ext>
              </a:extLst>
            </p:cNvPr>
            <p:cNvGrpSpPr/>
            <p:nvPr/>
          </p:nvGrpSpPr>
          <p:grpSpPr>
            <a:xfrm>
              <a:off x="0" y="0"/>
              <a:ext cx="12192000" cy="6632575"/>
              <a:chOff x="0" y="0"/>
              <a:chExt cx="12192000" cy="6632575"/>
            </a:xfrm>
          </p:grpSpPr>
          <p:sp>
            <p:nvSpPr>
              <p:cNvPr id="15" name="TextBox 14">
                <a:extLst>
                  <a:ext uri="{FF2B5EF4-FFF2-40B4-BE49-F238E27FC236}">
                    <a16:creationId xmlns:a16="http://schemas.microsoft.com/office/drawing/2014/main" id="{6F37E9E8-EEDD-955C-92B9-BA3421D20AE5}"/>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13 – 17 July  •  Kigali, Rwanda</a:t>
                </a:r>
              </a:p>
            </p:txBody>
          </p:sp>
          <p:sp>
            <p:nvSpPr>
              <p:cNvPr id="16" name="TextBox 6">
                <a:extLst>
                  <a:ext uri="{FF2B5EF4-FFF2-40B4-BE49-F238E27FC236}">
                    <a16:creationId xmlns:a16="http://schemas.microsoft.com/office/drawing/2014/main" id="{0E33C5F8-BA15-66AA-5B80-590BF3B56CAA}"/>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ias2025.org</a:t>
                </a:r>
              </a:p>
            </p:txBody>
          </p:sp>
          <p:grpSp>
            <p:nvGrpSpPr>
              <p:cNvPr id="17" name="Grupo 16">
                <a:extLst>
                  <a:ext uri="{FF2B5EF4-FFF2-40B4-BE49-F238E27FC236}">
                    <a16:creationId xmlns:a16="http://schemas.microsoft.com/office/drawing/2014/main" id="{9CD16F04-2674-C8DD-A1E9-AFD48DD8176B}"/>
                  </a:ext>
                </a:extLst>
              </p:cNvPr>
              <p:cNvGrpSpPr/>
              <p:nvPr/>
            </p:nvGrpSpPr>
            <p:grpSpPr>
              <a:xfrm>
                <a:off x="0" y="0"/>
                <a:ext cx="12192000" cy="200515"/>
                <a:chOff x="0" y="0"/>
                <a:chExt cx="12192000" cy="200515"/>
              </a:xfrm>
            </p:grpSpPr>
            <p:sp>
              <p:nvSpPr>
                <p:cNvPr id="18" name="Rectángulo 17">
                  <a:extLst>
                    <a:ext uri="{FF2B5EF4-FFF2-40B4-BE49-F238E27FC236}">
                      <a16:creationId xmlns:a16="http://schemas.microsoft.com/office/drawing/2014/main" id="{EBAB8209-89F6-38A7-EC19-D79B2CB54124}"/>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9" name="Rectángulo 18">
                  <a:extLst>
                    <a:ext uri="{FF2B5EF4-FFF2-40B4-BE49-F238E27FC236}">
                      <a16:creationId xmlns:a16="http://schemas.microsoft.com/office/drawing/2014/main" id="{422CEB12-BC8F-B66F-E370-EC73D8A69CEE}"/>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0" name="Rectángulo 19">
                  <a:extLst>
                    <a:ext uri="{FF2B5EF4-FFF2-40B4-BE49-F238E27FC236}">
                      <a16:creationId xmlns:a16="http://schemas.microsoft.com/office/drawing/2014/main" id="{EFA80105-5F97-43D1-C001-EBADB612CDE0}"/>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1" name="Rectángulo 20">
                  <a:extLst>
                    <a:ext uri="{FF2B5EF4-FFF2-40B4-BE49-F238E27FC236}">
                      <a16:creationId xmlns:a16="http://schemas.microsoft.com/office/drawing/2014/main" id="{9B0AA248-C1B5-D191-C4CF-D2795A8EFED2}"/>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2" name="Rectángulo 21">
                  <a:extLst>
                    <a:ext uri="{FF2B5EF4-FFF2-40B4-BE49-F238E27FC236}">
                      <a16:creationId xmlns:a16="http://schemas.microsoft.com/office/drawing/2014/main" id="{8F6034BB-21F4-9474-A19E-6B3A12DF1483}"/>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3" name="Rectángulo 22">
                  <a:extLst>
                    <a:ext uri="{FF2B5EF4-FFF2-40B4-BE49-F238E27FC236}">
                      <a16:creationId xmlns:a16="http://schemas.microsoft.com/office/drawing/2014/main" id="{54B48AB0-0BD1-81EA-7B36-49B076FF7C59}"/>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grpSp>
        </p:grpSp>
        <p:pic>
          <p:nvPicPr>
            <p:cNvPr id="14" name="Picture 2">
              <a:extLst>
                <a:ext uri="{FF2B5EF4-FFF2-40B4-BE49-F238E27FC236}">
                  <a16:creationId xmlns:a16="http://schemas.microsoft.com/office/drawing/2014/main" id="{29503256-4DE3-2CEC-289B-F43C72BAD58F}"/>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grpSp>
      <p:sp>
        <p:nvSpPr>
          <p:cNvPr id="3" name="ZoneTexte 2">
            <a:extLst>
              <a:ext uri="{FF2B5EF4-FFF2-40B4-BE49-F238E27FC236}">
                <a16:creationId xmlns:a16="http://schemas.microsoft.com/office/drawing/2014/main" id="{09E53B3E-27D3-A773-B45A-E74BE8A1C9EA}"/>
              </a:ext>
            </a:extLst>
          </p:cNvPr>
          <p:cNvSpPr txBox="1"/>
          <p:nvPr/>
        </p:nvSpPr>
        <p:spPr>
          <a:xfrm>
            <a:off x="197459" y="2440097"/>
            <a:ext cx="5122942" cy="2677656"/>
          </a:xfrm>
          <a:prstGeom prst="rect">
            <a:avLst/>
          </a:prstGeom>
          <a:noFill/>
        </p:spPr>
        <p:txBody>
          <a:bodyPr wrap="square">
            <a:spAutoFit/>
          </a:bodyPr>
          <a:lstStyle/>
          <a:p>
            <a:pPr>
              <a:buFont typeface="Wingdings" pitchFamily="2" charset="2"/>
              <a:buChar char="ü"/>
            </a:pPr>
            <a:r>
              <a:rPr lang="en-US" sz="2400" dirty="0">
                <a:effectLst/>
                <a:latin typeface="Calibri" panose="020F0502020204030204" pitchFamily="34" charset="0"/>
                <a:ea typeface="DengXian" panose="02010600030101010101" pitchFamily="2" charset="-122"/>
                <a:cs typeface="Calibri" panose="020F0502020204030204" pitchFamily="34" charset="0"/>
              </a:rPr>
              <a:t>Median age was 34 years </a:t>
            </a:r>
          </a:p>
          <a:p>
            <a:pPr>
              <a:buFont typeface="Wingdings" pitchFamily="2" charset="2"/>
              <a:buChar char="ü"/>
            </a:pPr>
            <a:endParaRPr lang="en-US" sz="2400" dirty="0">
              <a:effectLst/>
              <a:latin typeface="Calibri" panose="020F0502020204030204" pitchFamily="34" charset="0"/>
              <a:ea typeface="DengXian" panose="02010600030101010101" pitchFamily="2" charset="-122"/>
              <a:cs typeface="Calibri" panose="020F0502020204030204" pitchFamily="34" charset="0"/>
            </a:endParaRPr>
          </a:p>
          <a:p>
            <a:pPr>
              <a:buFont typeface="Wingdings" pitchFamily="2" charset="2"/>
              <a:buChar char="ü"/>
            </a:pPr>
            <a:r>
              <a:rPr lang="en-US" sz="2400" dirty="0">
                <a:effectLst/>
                <a:latin typeface="Calibri" panose="020F0502020204030204" pitchFamily="34" charset="0"/>
                <a:ea typeface="DengXian" panose="02010600030101010101" pitchFamily="2" charset="-122"/>
                <a:cs typeface="Calibri" panose="020F0502020204030204" pitchFamily="34" charset="0"/>
              </a:rPr>
              <a:t>(With) 95% identifying as MSM </a:t>
            </a:r>
          </a:p>
          <a:p>
            <a:pPr>
              <a:buFont typeface="Wingdings" pitchFamily="2" charset="2"/>
              <a:buChar char="ü"/>
            </a:pPr>
            <a:endParaRPr lang="en-US" sz="2400" dirty="0">
              <a:effectLst/>
              <a:latin typeface="Calibri" panose="020F0502020204030204" pitchFamily="34" charset="0"/>
              <a:ea typeface="DengXian" panose="02010600030101010101" pitchFamily="2" charset="-122"/>
              <a:cs typeface="Calibri" panose="020F0502020204030204" pitchFamily="34" charset="0"/>
            </a:endParaRPr>
          </a:p>
          <a:p>
            <a:pPr>
              <a:buFont typeface="Wingdings" pitchFamily="2" charset="2"/>
              <a:buChar char="ü"/>
            </a:pPr>
            <a:r>
              <a:rPr lang="en-US" sz="2400" dirty="0">
                <a:effectLst/>
                <a:latin typeface="Calibri" panose="020F0502020204030204" pitchFamily="34" charset="0"/>
                <a:ea typeface="DengXian" panose="02010600030101010101" pitchFamily="2" charset="-122"/>
                <a:cs typeface="Calibri" panose="020F0502020204030204" pitchFamily="34" charset="0"/>
              </a:rPr>
              <a:t>(And) about two-thirds as non-white</a:t>
            </a:r>
          </a:p>
          <a:p>
            <a:pPr>
              <a:buFont typeface="Wingdings" pitchFamily="2" charset="2"/>
              <a:buChar char="ü"/>
            </a:pPr>
            <a:endParaRPr lang="en-US" sz="2400" dirty="0">
              <a:effectLst/>
              <a:latin typeface="Calibri" panose="020F0502020204030204" pitchFamily="34" charset="0"/>
              <a:ea typeface="DengXian" panose="02010600030101010101" pitchFamily="2" charset="-122"/>
              <a:cs typeface="Calibri" panose="020F0502020204030204" pitchFamily="34" charset="0"/>
            </a:endParaRPr>
          </a:p>
          <a:p>
            <a:pPr>
              <a:buFont typeface="Wingdings" pitchFamily="2" charset="2"/>
              <a:buChar char="ü"/>
            </a:pPr>
            <a:r>
              <a:rPr lang="en-US" sz="2400" dirty="0">
                <a:latin typeface="Calibri" panose="020F0502020204030204" pitchFamily="34" charset="0"/>
                <a:ea typeface="DengXian" panose="02010600030101010101" pitchFamily="2" charset="-122"/>
                <a:cs typeface="Calibri" panose="020F0502020204030204" pitchFamily="34" charset="0"/>
              </a:rPr>
              <a:t>94% were enrolled in Brazil</a:t>
            </a:r>
            <a:r>
              <a:rPr lang="en-US" sz="2400" dirty="0">
                <a:effectLst/>
                <a:latin typeface="Calibri" panose="020F0502020204030204" pitchFamily="34" charset="0"/>
                <a:ea typeface="DengXian" panose="02010600030101010101" pitchFamily="2" charset="-122"/>
                <a:cs typeface="Calibri" panose="020F0502020204030204" pitchFamily="34" charset="0"/>
              </a:rPr>
              <a:t>.</a:t>
            </a:r>
          </a:p>
        </p:txBody>
      </p:sp>
    </p:spTree>
    <p:extLst>
      <p:ext uri="{BB962C8B-B14F-4D97-AF65-F5344CB8AC3E}">
        <p14:creationId xmlns:p14="http://schemas.microsoft.com/office/powerpoint/2010/main" val="1352896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show="0">
  <p:cSld>
    <p:spTree>
      <p:nvGrpSpPr>
        <p:cNvPr id="1" name="Shape 675">
          <a:extLst>
            <a:ext uri="{FF2B5EF4-FFF2-40B4-BE49-F238E27FC236}">
              <a16:creationId xmlns:a16="http://schemas.microsoft.com/office/drawing/2014/main" id="{74F853BA-BA42-67A3-8D20-C8328F68F4D4}"/>
            </a:ext>
          </a:extLst>
        </p:cNvPr>
        <p:cNvGrpSpPr/>
        <p:nvPr/>
      </p:nvGrpSpPr>
      <p:grpSpPr>
        <a:xfrm>
          <a:off x="0" y="0"/>
          <a:ext cx="0" cy="0"/>
          <a:chOff x="0" y="0"/>
          <a:chExt cx="0" cy="0"/>
        </a:xfrm>
      </p:grpSpPr>
      <p:sp>
        <p:nvSpPr>
          <p:cNvPr id="8" name="Título 7">
            <a:extLst>
              <a:ext uri="{FF2B5EF4-FFF2-40B4-BE49-F238E27FC236}">
                <a16:creationId xmlns:a16="http://schemas.microsoft.com/office/drawing/2014/main" id="{CD919E82-D094-9C60-BED2-77C624B0D1A7}"/>
              </a:ext>
            </a:extLst>
          </p:cNvPr>
          <p:cNvSpPr>
            <a:spLocks noGrp="1"/>
          </p:cNvSpPr>
          <p:nvPr>
            <p:ph type="title"/>
          </p:nvPr>
        </p:nvSpPr>
        <p:spPr>
          <a:xfrm>
            <a:off x="442913" y="647803"/>
            <a:ext cx="8891918" cy="769385"/>
          </a:xfrm>
        </p:spPr>
        <p:txBody>
          <a:bodyPr>
            <a:normAutofit/>
          </a:bodyPr>
          <a:lstStyle/>
          <a:p>
            <a:r>
              <a:rPr lang="pt-BR" sz="3600" dirty="0" err="1">
                <a:latin typeface="Calibri" panose="020F0502020204030204" pitchFamily="34" charset="0"/>
                <a:ea typeface="Verdana" panose="020B0604030504040204" pitchFamily="34" charset="0"/>
                <a:cs typeface="Calibri" panose="020F0502020204030204" pitchFamily="34" charset="0"/>
              </a:rPr>
              <a:t>Conclusions</a:t>
            </a:r>
            <a:r>
              <a:rPr lang="pt-BR" sz="3600" dirty="0">
                <a:latin typeface="Calibri" panose="020F0502020204030204" pitchFamily="34" charset="0"/>
                <a:ea typeface="Verdana" panose="020B0604030504040204" pitchFamily="34" charset="0"/>
                <a:cs typeface="Calibri" panose="020F0502020204030204" pitchFamily="34" charset="0"/>
              </a:rPr>
              <a:t> </a:t>
            </a:r>
            <a:r>
              <a:rPr lang="pt-BR" sz="3600" dirty="0" err="1">
                <a:latin typeface="Calibri" panose="020F0502020204030204" pitchFamily="34" charset="0"/>
                <a:ea typeface="Verdana" panose="020B0604030504040204" pitchFamily="34" charset="0"/>
                <a:cs typeface="Calibri" panose="020F0502020204030204" pitchFamily="34" charset="0"/>
              </a:rPr>
              <a:t>of</a:t>
            </a:r>
            <a:r>
              <a:rPr lang="pt-BR" sz="3600" dirty="0">
                <a:latin typeface="Calibri" panose="020F0502020204030204" pitchFamily="34" charset="0"/>
                <a:ea typeface="Verdana" panose="020B0604030504040204" pitchFamily="34" charset="0"/>
                <a:cs typeface="Calibri" panose="020F0502020204030204" pitchFamily="34" charset="0"/>
              </a:rPr>
              <a:t> </a:t>
            </a:r>
            <a:r>
              <a:rPr lang="pt-BR" sz="3600" dirty="0" err="1">
                <a:latin typeface="Calibri" panose="020F0502020204030204" pitchFamily="34" charset="0"/>
                <a:ea typeface="Verdana" panose="020B0604030504040204" pitchFamily="34" charset="0"/>
                <a:cs typeface="Calibri" panose="020F0502020204030204" pitchFamily="34" charset="0"/>
              </a:rPr>
              <a:t>the</a:t>
            </a:r>
            <a:r>
              <a:rPr lang="pt-BR" sz="3600" dirty="0">
                <a:latin typeface="Calibri" panose="020F0502020204030204" pitchFamily="34" charset="0"/>
                <a:ea typeface="Verdana" panose="020B0604030504040204" pitchFamily="34" charset="0"/>
                <a:cs typeface="Calibri" panose="020F0502020204030204" pitchFamily="34" charset="0"/>
              </a:rPr>
              <a:t> Unity </a:t>
            </a:r>
            <a:r>
              <a:rPr lang="pt-BR" sz="3600" dirty="0" err="1">
                <a:latin typeface="Calibri" panose="020F0502020204030204" pitchFamily="34" charset="0"/>
                <a:ea typeface="Verdana" panose="020B0604030504040204" pitchFamily="34" charset="0"/>
                <a:cs typeface="Calibri" panose="020F0502020204030204" pitchFamily="34" charset="0"/>
              </a:rPr>
              <a:t>trial</a:t>
            </a:r>
            <a:endParaRPr lang="pt-BR" sz="3600" dirty="0">
              <a:latin typeface="Calibri" panose="020F0502020204030204" pitchFamily="34" charset="0"/>
              <a:ea typeface="Verdana" panose="020B0604030504040204" pitchFamily="34" charset="0"/>
              <a:cs typeface="Calibri" panose="020F0502020204030204" pitchFamily="34" charset="0"/>
            </a:endParaRPr>
          </a:p>
        </p:txBody>
      </p:sp>
      <p:sp>
        <p:nvSpPr>
          <p:cNvPr id="11" name="CaixaDeTexto 10"/>
          <p:cNvSpPr txBox="1"/>
          <p:nvPr/>
        </p:nvSpPr>
        <p:spPr>
          <a:xfrm>
            <a:off x="442913" y="1705300"/>
            <a:ext cx="11159279" cy="440120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200"/>
              </a:spcBef>
              <a:spcAft>
                <a:spcPts val="0"/>
              </a:spcAft>
              <a:buClr>
                <a:srgbClr val="CC002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UNITY findings contribute to a growing body of evidence that </a:t>
            </a:r>
            <a:r>
              <a:rPr kumimoji="0" lang="en-US" sz="2400" b="1"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tecovirimat</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is safe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but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not efficacious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 leading to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faster resolution of </a:t>
            </a:r>
            <a:r>
              <a:rPr kumimoji="0" lang="en-US" sz="2400" b="1"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mpox</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lesions</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even in a population with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higher prevalence of HIV coinfection</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742950" marR="0" lvl="1" indent="-285750" algn="l" defTabSz="914400" rtl="0" eaLnBrk="1" fontAlgn="auto" latinLnBrk="0" hangingPunct="1">
              <a:lnSpc>
                <a:spcPct val="100000"/>
              </a:lnSpc>
              <a:spcBef>
                <a:spcPts val="1200"/>
              </a:spcBef>
              <a:spcAft>
                <a:spcPts val="0"/>
              </a:spcAft>
              <a:buClr>
                <a:srgbClr val="CC002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Results are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consistent</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with STOMP (Clade II) and with PALM-007 (Clade I mpox).</a:t>
            </a:r>
          </a:p>
          <a:p>
            <a:pPr marL="285750" marR="0" lvl="0" indent="-285750" algn="l" defTabSz="914400" rtl="0" eaLnBrk="1" fontAlgn="auto" latinLnBrk="0" hangingPunct="1">
              <a:lnSpc>
                <a:spcPct val="100000"/>
              </a:lnSpc>
              <a:spcBef>
                <a:spcPts val="1200"/>
              </a:spcBef>
              <a:spcAft>
                <a:spcPts val="0"/>
              </a:spcAft>
              <a:buClr>
                <a:srgbClr val="CC002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Ongoing work will evaluate the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open-label arm, pharmacokinetic/</a:t>
            </a:r>
            <a:r>
              <a:rPr kumimoji="0" lang="en-US" sz="2400" b="1"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pharmacodynamic</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a:t>
            </a:r>
            <a:r>
              <a:rPr kumimoji="0" lang="en-US" sz="2400" b="1"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virologic</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outcomes, including resistance</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1200"/>
              </a:spcBef>
              <a:spcAft>
                <a:spcPts val="0"/>
              </a:spcAft>
              <a:buClr>
                <a:srgbClr val="CC002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Individuals at higher risk for severe disease progression were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not included in the randomized population</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R="0" lvl="0" algn="ctr" defTabSz="914400" rtl="0" eaLnBrk="1" fontAlgn="auto" latinLnBrk="0" hangingPunct="1">
              <a:lnSpc>
                <a:spcPct val="100000"/>
              </a:lnSpc>
              <a:spcBef>
                <a:spcPts val="1200"/>
              </a:spcBef>
              <a:spcAft>
                <a:spcPts val="0"/>
              </a:spcAft>
              <a:buClr>
                <a:srgbClr val="CC0022"/>
              </a:buClr>
              <a:buSzTx/>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There remains a critical need to identify effective therapeutic options for this population.</a:t>
            </a:r>
          </a:p>
        </p:txBody>
      </p:sp>
      <p:grpSp>
        <p:nvGrpSpPr>
          <p:cNvPr id="10" name="Grupo 9">
            <a:extLst>
              <a:ext uri="{FF2B5EF4-FFF2-40B4-BE49-F238E27FC236}">
                <a16:creationId xmlns:a16="http://schemas.microsoft.com/office/drawing/2014/main" id="{3085F5AC-2F79-47A9-A64C-01F21E91DEA7}"/>
              </a:ext>
            </a:extLst>
          </p:cNvPr>
          <p:cNvGrpSpPr/>
          <p:nvPr/>
        </p:nvGrpSpPr>
        <p:grpSpPr>
          <a:xfrm>
            <a:off x="0" y="0"/>
            <a:ext cx="12192000" cy="6632575"/>
            <a:chOff x="0" y="0"/>
            <a:chExt cx="12192000" cy="6632575"/>
          </a:xfrm>
        </p:grpSpPr>
        <p:grpSp>
          <p:nvGrpSpPr>
            <p:cNvPr id="12" name="Grupo 11">
              <a:extLst>
                <a:ext uri="{FF2B5EF4-FFF2-40B4-BE49-F238E27FC236}">
                  <a16:creationId xmlns:a16="http://schemas.microsoft.com/office/drawing/2014/main" id="{78FB170A-3E39-04C1-0675-A2D979679498}"/>
                </a:ext>
              </a:extLst>
            </p:cNvPr>
            <p:cNvGrpSpPr/>
            <p:nvPr/>
          </p:nvGrpSpPr>
          <p:grpSpPr>
            <a:xfrm>
              <a:off x="0" y="0"/>
              <a:ext cx="12192000" cy="6632575"/>
              <a:chOff x="0" y="0"/>
              <a:chExt cx="12192000" cy="6632575"/>
            </a:xfrm>
          </p:grpSpPr>
          <p:sp>
            <p:nvSpPr>
              <p:cNvPr id="14" name="TextBox 14">
                <a:extLst>
                  <a:ext uri="{FF2B5EF4-FFF2-40B4-BE49-F238E27FC236}">
                    <a16:creationId xmlns:a16="http://schemas.microsoft.com/office/drawing/2014/main" id="{5AD173E8-A4F1-7A53-A23D-ADE68E340C45}"/>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13 – 17 July  •  Kigali, Rwanda</a:t>
                </a:r>
              </a:p>
            </p:txBody>
          </p:sp>
          <p:sp>
            <p:nvSpPr>
              <p:cNvPr id="15" name="TextBox 6">
                <a:extLst>
                  <a:ext uri="{FF2B5EF4-FFF2-40B4-BE49-F238E27FC236}">
                    <a16:creationId xmlns:a16="http://schemas.microsoft.com/office/drawing/2014/main" id="{92593F35-F360-330B-CB65-1A57BB05BD37}"/>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ias2025.org</a:t>
                </a:r>
              </a:p>
            </p:txBody>
          </p:sp>
          <p:grpSp>
            <p:nvGrpSpPr>
              <p:cNvPr id="16" name="Grupo 15">
                <a:extLst>
                  <a:ext uri="{FF2B5EF4-FFF2-40B4-BE49-F238E27FC236}">
                    <a16:creationId xmlns:a16="http://schemas.microsoft.com/office/drawing/2014/main" id="{10276557-0095-912E-022D-5F00EFCEFFC2}"/>
                  </a:ext>
                </a:extLst>
              </p:cNvPr>
              <p:cNvGrpSpPr/>
              <p:nvPr/>
            </p:nvGrpSpPr>
            <p:grpSpPr>
              <a:xfrm>
                <a:off x="0" y="0"/>
                <a:ext cx="12192000" cy="200515"/>
                <a:chOff x="0" y="0"/>
                <a:chExt cx="12192000" cy="200515"/>
              </a:xfrm>
            </p:grpSpPr>
            <p:sp>
              <p:nvSpPr>
                <p:cNvPr id="17" name="Rectángulo 16">
                  <a:extLst>
                    <a:ext uri="{FF2B5EF4-FFF2-40B4-BE49-F238E27FC236}">
                      <a16:creationId xmlns:a16="http://schemas.microsoft.com/office/drawing/2014/main" id="{6C0EEE86-1C46-309A-66A7-D11D9A8B6D47}"/>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8" name="Rectángulo 17">
                  <a:extLst>
                    <a:ext uri="{FF2B5EF4-FFF2-40B4-BE49-F238E27FC236}">
                      <a16:creationId xmlns:a16="http://schemas.microsoft.com/office/drawing/2014/main" id="{D809CD1E-2F29-D76A-9550-597BA4B8D664}"/>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9" name="Rectángulo 18">
                  <a:extLst>
                    <a:ext uri="{FF2B5EF4-FFF2-40B4-BE49-F238E27FC236}">
                      <a16:creationId xmlns:a16="http://schemas.microsoft.com/office/drawing/2014/main" id="{18B063C5-7DAA-2E84-C7FB-8F396AB89337}"/>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0" name="Rectángulo 19">
                  <a:extLst>
                    <a:ext uri="{FF2B5EF4-FFF2-40B4-BE49-F238E27FC236}">
                      <a16:creationId xmlns:a16="http://schemas.microsoft.com/office/drawing/2014/main" id="{C7EB9CF2-755F-4B5E-8AA9-6C8E6A26FAE4}"/>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1" name="Rectángulo 20">
                  <a:extLst>
                    <a:ext uri="{FF2B5EF4-FFF2-40B4-BE49-F238E27FC236}">
                      <a16:creationId xmlns:a16="http://schemas.microsoft.com/office/drawing/2014/main" id="{9E55FA9E-8395-7F62-A8C9-8B68B9E98C51}"/>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2" name="Rectángulo 21">
                  <a:extLst>
                    <a:ext uri="{FF2B5EF4-FFF2-40B4-BE49-F238E27FC236}">
                      <a16:creationId xmlns:a16="http://schemas.microsoft.com/office/drawing/2014/main" id="{0F0F1BC2-9A5C-9CCE-6302-64C1CD27096E}"/>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grpSp>
        </p:grpSp>
        <p:pic>
          <p:nvPicPr>
            <p:cNvPr id="13" name="Picture 2">
              <a:extLst>
                <a:ext uri="{FF2B5EF4-FFF2-40B4-BE49-F238E27FC236}">
                  <a16:creationId xmlns:a16="http://schemas.microsoft.com/office/drawing/2014/main" id="{3960AEB9-1177-FDA8-7FB2-2301621A761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612691" y="488626"/>
              <a:ext cx="1246032" cy="928562"/>
            </a:xfrm>
            <a:prstGeom prst="rect">
              <a:avLst/>
            </a:prstGeom>
          </p:spPr>
        </p:pic>
      </p:grpSp>
    </p:spTree>
    <p:extLst>
      <p:ext uri="{BB962C8B-B14F-4D97-AF65-F5344CB8AC3E}">
        <p14:creationId xmlns:p14="http://schemas.microsoft.com/office/powerpoint/2010/main" val="2239094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75">
          <a:extLst>
            <a:ext uri="{FF2B5EF4-FFF2-40B4-BE49-F238E27FC236}">
              <a16:creationId xmlns:a16="http://schemas.microsoft.com/office/drawing/2014/main" id="{1AE2D3ED-A9D9-4CA6-8CBE-BAD818487733}"/>
            </a:ext>
          </a:extLst>
        </p:cNvPr>
        <p:cNvGrpSpPr/>
        <p:nvPr/>
      </p:nvGrpSpPr>
      <p:grpSpPr>
        <a:xfrm>
          <a:off x="0" y="0"/>
          <a:ext cx="0" cy="0"/>
          <a:chOff x="0" y="0"/>
          <a:chExt cx="0" cy="0"/>
        </a:xfrm>
      </p:grpSpPr>
      <p:sp>
        <p:nvSpPr>
          <p:cNvPr id="8" name="Título 7">
            <a:extLst>
              <a:ext uri="{FF2B5EF4-FFF2-40B4-BE49-F238E27FC236}">
                <a16:creationId xmlns:a16="http://schemas.microsoft.com/office/drawing/2014/main" id="{09257E1E-A444-C73F-4E5A-0C2A87490645}"/>
              </a:ext>
            </a:extLst>
          </p:cNvPr>
          <p:cNvSpPr>
            <a:spLocks noGrp="1"/>
          </p:cNvSpPr>
          <p:nvPr>
            <p:ph type="title"/>
          </p:nvPr>
        </p:nvSpPr>
        <p:spPr>
          <a:xfrm>
            <a:off x="442913" y="1665893"/>
            <a:ext cx="8891918" cy="769385"/>
          </a:xfrm>
        </p:spPr>
        <p:txBody>
          <a:bodyPr>
            <a:normAutofit/>
          </a:bodyPr>
          <a:lstStyle/>
          <a:p>
            <a:r>
              <a:rPr lang="pt-BR" sz="3600" dirty="0" err="1">
                <a:latin typeface="Calibri" panose="020F0502020204030204" pitchFamily="34" charset="0"/>
                <a:ea typeface="Verdana" panose="020B0604030504040204" pitchFamily="34" charset="0"/>
                <a:cs typeface="Calibri" panose="020F0502020204030204" pitchFamily="34" charset="0"/>
              </a:rPr>
              <a:t>Conclusions</a:t>
            </a:r>
            <a:r>
              <a:rPr lang="pt-BR" sz="3600" dirty="0">
                <a:latin typeface="Calibri" panose="020F0502020204030204" pitchFamily="34" charset="0"/>
                <a:ea typeface="Verdana" panose="020B0604030504040204" pitchFamily="34" charset="0"/>
                <a:cs typeface="Calibri" panose="020F0502020204030204" pitchFamily="34" charset="0"/>
              </a:rPr>
              <a:t> </a:t>
            </a:r>
            <a:r>
              <a:rPr lang="pt-BR" sz="3600" dirty="0" err="1">
                <a:latin typeface="Calibri" panose="020F0502020204030204" pitchFamily="34" charset="0"/>
                <a:ea typeface="Verdana" panose="020B0604030504040204" pitchFamily="34" charset="0"/>
                <a:cs typeface="Calibri" panose="020F0502020204030204" pitchFamily="34" charset="0"/>
              </a:rPr>
              <a:t>of</a:t>
            </a:r>
            <a:r>
              <a:rPr lang="pt-BR" sz="3600" dirty="0">
                <a:latin typeface="Calibri" panose="020F0502020204030204" pitchFamily="34" charset="0"/>
                <a:ea typeface="Verdana" panose="020B0604030504040204" pitchFamily="34" charset="0"/>
                <a:cs typeface="Calibri" panose="020F0502020204030204" pitchFamily="34" charset="0"/>
              </a:rPr>
              <a:t> </a:t>
            </a:r>
            <a:r>
              <a:rPr lang="pt-BR" sz="3600" dirty="0" err="1">
                <a:latin typeface="Calibri" panose="020F0502020204030204" pitchFamily="34" charset="0"/>
                <a:ea typeface="Verdana" panose="020B0604030504040204" pitchFamily="34" charset="0"/>
                <a:cs typeface="Calibri" panose="020F0502020204030204" pitchFamily="34" charset="0"/>
              </a:rPr>
              <a:t>the</a:t>
            </a:r>
            <a:r>
              <a:rPr lang="pt-BR" sz="3600" dirty="0">
                <a:latin typeface="Calibri" panose="020F0502020204030204" pitchFamily="34" charset="0"/>
                <a:ea typeface="Verdana" panose="020B0604030504040204" pitchFamily="34" charset="0"/>
                <a:cs typeface="Calibri" panose="020F0502020204030204" pitchFamily="34" charset="0"/>
              </a:rPr>
              <a:t> Unity </a:t>
            </a:r>
            <a:r>
              <a:rPr lang="pt-BR" sz="3600" dirty="0" err="1">
                <a:latin typeface="Calibri" panose="020F0502020204030204" pitchFamily="34" charset="0"/>
                <a:ea typeface="Verdana" panose="020B0604030504040204" pitchFamily="34" charset="0"/>
                <a:cs typeface="Calibri" panose="020F0502020204030204" pitchFamily="34" charset="0"/>
              </a:rPr>
              <a:t>trial</a:t>
            </a:r>
            <a:endParaRPr lang="pt-BR" sz="3600" dirty="0">
              <a:latin typeface="Calibri" panose="020F0502020204030204" pitchFamily="34" charset="0"/>
              <a:ea typeface="Verdana" panose="020B0604030504040204" pitchFamily="34" charset="0"/>
              <a:cs typeface="Calibri" panose="020F0502020204030204" pitchFamily="34" charset="0"/>
            </a:endParaRPr>
          </a:p>
        </p:txBody>
      </p:sp>
      <p:sp>
        <p:nvSpPr>
          <p:cNvPr id="11" name="CaixaDeTexto 10">
            <a:extLst>
              <a:ext uri="{FF2B5EF4-FFF2-40B4-BE49-F238E27FC236}">
                <a16:creationId xmlns:a16="http://schemas.microsoft.com/office/drawing/2014/main" id="{F70DE72A-FBB0-2D00-B6C9-9A6BECDDC5FC}"/>
              </a:ext>
            </a:extLst>
          </p:cNvPr>
          <p:cNvSpPr txBox="1"/>
          <p:nvPr/>
        </p:nvSpPr>
        <p:spPr>
          <a:xfrm>
            <a:off x="516360" y="2673488"/>
            <a:ext cx="11159279" cy="172354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200"/>
              </a:spcBef>
              <a:spcAft>
                <a:spcPts val="0"/>
              </a:spcAft>
              <a:buClr>
                <a:srgbClr val="CC002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UNITY findings contribute to a growing body of evidence that </a:t>
            </a:r>
            <a:r>
              <a:rPr kumimoji="0" lang="en-US" sz="2400" b="1"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tecovirimat</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is safe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but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not efficacious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 leading to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faster resolution of </a:t>
            </a:r>
            <a:r>
              <a:rPr kumimoji="0" lang="en-US" sz="2400" b="1"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mpox</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lesions</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even in a population with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higher prevalence of HIV coinfection</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742950" marR="0" lvl="1" indent="-285750" algn="l" defTabSz="914400" rtl="0" eaLnBrk="1" fontAlgn="auto" latinLnBrk="0" hangingPunct="1">
              <a:lnSpc>
                <a:spcPct val="100000"/>
              </a:lnSpc>
              <a:spcBef>
                <a:spcPts val="1200"/>
              </a:spcBef>
              <a:spcAft>
                <a:spcPts val="0"/>
              </a:spcAft>
              <a:buClr>
                <a:srgbClr val="CC002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Results are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consistent</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with STOMP (Clade II) and with PALM-007 (Clade I mpox).</a:t>
            </a:r>
          </a:p>
        </p:txBody>
      </p:sp>
      <p:grpSp>
        <p:nvGrpSpPr>
          <p:cNvPr id="10" name="Grupo 9">
            <a:extLst>
              <a:ext uri="{FF2B5EF4-FFF2-40B4-BE49-F238E27FC236}">
                <a16:creationId xmlns:a16="http://schemas.microsoft.com/office/drawing/2014/main" id="{FDDE2FB5-AD9A-1454-368A-DA51933BFC03}"/>
              </a:ext>
            </a:extLst>
          </p:cNvPr>
          <p:cNvGrpSpPr/>
          <p:nvPr/>
        </p:nvGrpSpPr>
        <p:grpSpPr>
          <a:xfrm>
            <a:off x="0" y="0"/>
            <a:ext cx="12192000" cy="6632575"/>
            <a:chOff x="0" y="0"/>
            <a:chExt cx="12192000" cy="6632575"/>
          </a:xfrm>
        </p:grpSpPr>
        <p:grpSp>
          <p:nvGrpSpPr>
            <p:cNvPr id="12" name="Grupo 11">
              <a:extLst>
                <a:ext uri="{FF2B5EF4-FFF2-40B4-BE49-F238E27FC236}">
                  <a16:creationId xmlns:a16="http://schemas.microsoft.com/office/drawing/2014/main" id="{0B29DADE-E3E2-BCFE-719B-D2BF571C51A2}"/>
                </a:ext>
              </a:extLst>
            </p:cNvPr>
            <p:cNvGrpSpPr/>
            <p:nvPr/>
          </p:nvGrpSpPr>
          <p:grpSpPr>
            <a:xfrm>
              <a:off x="0" y="0"/>
              <a:ext cx="12192000" cy="6632575"/>
              <a:chOff x="0" y="0"/>
              <a:chExt cx="12192000" cy="6632575"/>
            </a:xfrm>
          </p:grpSpPr>
          <p:sp>
            <p:nvSpPr>
              <p:cNvPr id="14" name="TextBox 14">
                <a:extLst>
                  <a:ext uri="{FF2B5EF4-FFF2-40B4-BE49-F238E27FC236}">
                    <a16:creationId xmlns:a16="http://schemas.microsoft.com/office/drawing/2014/main" id="{EF7A6CAC-E131-B518-A43A-1495426C4835}"/>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13 – 17 July  •  Kigali, Rwanda</a:t>
                </a:r>
              </a:p>
            </p:txBody>
          </p:sp>
          <p:sp>
            <p:nvSpPr>
              <p:cNvPr id="15" name="TextBox 6">
                <a:extLst>
                  <a:ext uri="{FF2B5EF4-FFF2-40B4-BE49-F238E27FC236}">
                    <a16:creationId xmlns:a16="http://schemas.microsoft.com/office/drawing/2014/main" id="{200D8A11-CC48-87B9-2FD6-425DC4E9EE10}"/>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j-lt"/>
                    <a:ea typeface="IAS Ribbon Sans Regular" pitchFamily="2" charset="0"/>
                    <a:cs typeface="+mn-cs"/>
                  </a:rPr>
                  <a:t>ias2025.org</a:t>
                </a:r>
              </a:p>
            </p:txBody>
          </p:sp>
          <p:grpSp>
            <p:nvGrpSpPr>
              <p:cNvPr id="16" name="Grupo 15">
                <a:extLst>
                  <a:ext uri="{FF2B5EF4-FFF2-40B4-BE49-F238E27FC236}">
                    <a16:creationId xmlns:a16="http://schemas.microsoft.com/office/drawing/2014/main" id="{A0EEA8C9-46E7-252C-019C-77A9DC77CF48}"/>
                  </a:ext>
                </a:extLst>
              </p:cNvPr>
              <p:cNvGrpSpPr/>
              <p:nvPr/>
            </p:nvGrpSpPr>
            <p:grpSpPr>
              <a:xfrm>
                <a:off x="0" y="0"/>
                <a:ext cx="12192000" cy="200515"/>
                <a:chOff x="0" y="0"/>
                <a:chExt cx="12192000" cy="200515"/>
              </a:xfrm>
            </p:grpSpPr>
            <p:sp>
              <p:nvSpPr>
                <p:cNvPr id="17" name="Rectángulo 16">
                  <a:extLst>
                    <a:ext uri="{FF2B5EF4-FFF2-40B4-BE49-F238E27FC236}">
                      <a16:creationId xmlns:a16="http://schemas.microsoft.com/office/drawing/2014/main" id="{DA4022FB-8BAC-82AF-42AA-AAA647AC5828}"/>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8" name="Rectángulo 17">
                  <a:extLst>
                    <a:ext uri="{FF2B5EF4-FFF2-40B4-BE49-F238E27FC236}">
                      <a16:creationId xmlns:a16="http://schemas.microsoft.com/office/drawing/2014/main" id="{ABAB9B50-85C1-6BDD-35DB-18732E240A5E}"/>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9" name="Rectángulo 18">
                  <a:extLst>
                    <a:ext uri="{FF2B5EF4-FFF2-40B4-BE49-F238E27FC236}">
                      <a16:creationId xmlns:a16="http://schemas.microsoft.com/office/drawing/2014/main" id="{78B9D479-3063-3E17-369D-4501D3AB990C}"/>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0" name="Rectángulo 19">
                  <a:extLst>
                    <a:ext uri="{FF2B5EF4-FFF2-40B4-BE49-F238E27FC236}">
                      <a16:creationId xmlns:a16="http://schemas.microsoft.com/office/drawing/2014/main" id="{2D260A89-2D45-EDC1-98ED-150BBE9EF730}"/>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1" name="Rectángulo 20">
                  <a:extLst>
                    <a:ext uri="{FF2B5EF4-FFF2-40B4-BE49-F238E27FC236}">
                      <a16:creationId xmlns:a16="http://schemas.microsoft.com/office/drawing/2014/main" id="{48D3F584-8FE5-EEF7-FAC9-994E83996C12}"/>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22" name="Rectángulo 21">
                  <a:extLst>
                    <a:ext uri="{FF2B5EF4-FFF2-40B4-BE49-F238E27FC236}">
                      <a16:creationId xmlns:a16="http://schemas.microsoft.com/office/drawing/2014/main" id="{4D9C135A-6BAD-858A-2E30-AFB60677D74C}"/>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mj-lt"/>
                    <a:ea typeface="+mn-ea"/>
                    <a:cs typeface="+mn-cs"/>
                  </a:endParaRPr>
                </a:p>
              </p:txBody>
            </p:sp>
          </p:grpSp>
        </p:grpSp>
        <p:pic>
          <p:nvPicPr>
            <p:cNvPr id="13" name="Picture 2">
              <a:extLst>
                <a:ext uri="{FF2B5EF4-FFF2-40B4-BE49-F238E27FC236}">
                  <a16:creationId xmlns:a16="http://schemas.microsoft.com/office/drawing/2014/main" id="{EFF5202E-DF7D-9177-F782-28D84677D12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612691" y="488626"/>
              <a:ext cx="1246032" cy="928562"/>
            </a:xfrm>
            <a:prstGeom prst="rect">
              <a:avLst/>
            </a:prstGeom>
          </p:spPr>
        </p:pic>
      </p:grpSp>
    </p:spTree>
    <p:extLst>
      <p:ext uri="{BB962C8B-B14F-4D97-AF65-F5344CB8AC3E}">
        <p14:creationId xmlns:p14="http://schemas.microsoft.com/office/powerpoint/2010/main" val="2737613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2FACD-FCAA-B983-581F-8CDC82BE4B19}"/>
            </a:ext>
          </a:extLst>
        </p:cNvPr>
        <p:cNvGrpSpPr/>
        <p:nvPr/>
      </p:nvGrpSpPr>
      <p:grpSpPr>
        <a:xfrm>
          <a:off x="0" y="0"/>
          <a:ext cx="0" cy="0"/>
          <a:chOff x="0" y="0"/>
          <a:chExt cx="0" cy="0"/>
        </a:xfrm>
      </p:grpSpPr>
      <p:sp>
        <p:nvSpPr>
          <p:cNvPr id="16" name="Espace réservé du contenu 15">
            <a:extLst>
              <a:ext uri="{FF2B5EF4-FFF2-40B4-BE49-F238E27FC236}">
                <a16:creationId xmlns:a16="http://schemas.microsoft.com/office/drawing/2014/main" id="{D3093F74-78EE-36CD-7313-8B34A99A64E3}"/>
              </a:ext>
            </a:extLst>
          </p:cNvPr>
          <p:cNvSpPr>
            <a:spLocks noGrp="1"/>
          </p:cNvSpPr>
          <p:nvPr>
            <p:ph sz="quarter" idx="13"/>
          </p:nvPr>
        </p:nvSpPr>
        <p:spPr>
          <a:xfrm>
            <a:off x="442917" y="1431250"/>
            <a:ext cx="11352803" cy="4916542"/>
          </a:xfrm>
        </p:spPr>
        <p:txBody>
          <a:bodyPr>
            <a:normAutofit fontScale="92500"/>
          </a:bodyPr>
          <a:lstStyle/>
          <a:p>
            <a:r>
              <a:rPr lang="en-US" sz="2800" dirty="0">
                <a:solidFill>
                  <a:srgbClr val="C00000"/>
                </a:solidFill>
                <a:latin typeface="Calibri" panose="020F0502020204030204" pitchFamily="34" charset="0"/>
                <a:cs typeface="Calibri" panose="020F0502020204030204" pitchFamily="34" charset="0"/>
              </a:rPr>
              <a:t>HFR 10071 </a:t>
            </a:r>
            <a:r>
              <a:rPr lang="en-US" sz="2800" dirty="0">
                <a:latin typeface="Calibri" panose="020F0502020204030204" pitchFamily="34" charset="0"/>
                <a:cs typeface="Calibri" panose="020F0502020204030204" pitchFamily="34" charset="0"/>
              </a:rPr>
              <a:t>Phase </a:t>
            </a:r>
            <a:r>
              <a:rPr lang="en-US" sz="2800" dirty="0" err="1">
                <a:latin typeface="Calibri" panose="020F0502020204030204" pitchFamily="34" charset="0"/>
                <a:cs typeface="Calibri" panose="020F0502020204030204" pitchFamily="34" charset="0"/>
              </a:rPr>
              <a:t>IIa</a:t>
            </a:r>
            <a:r>
              <a:rPr lang="en-US" sz="2800" dirty="0">
                <a:latin typeface="Calibri" panose="020F0502020204030204" pitchFamily="34" charset="0"/>
                <a:cs typeface="Calibri" panose="020F0502020204030204" pitchFamily="34" charset="0"/>
              </a:rPr>
              <a:t> proof of concept study in treatment-naïve people with HIV of novel maturation inhibitor demonstrated a statistically significant reduction in HIV-1 RNA levels versus placebo over 14-day monotherapy period </a:t>
            </a:r>
            <a:r>
              <a:rPr lang="en-US" sz="2600" i="1" dirty="0">
                <a:solidFill>
                  <a:schemeClr val="bg1">
                    <a:lumMod val="50000"/>
                  </a:schemeClr>
                </a:solidFill>
                <a:latin typeface="Calibri" panose="020F0502020204030204" pitchFamily="34" charset="0"/>
                <a:cs typeface="Calibri" panose="020F0502020204030204" pitchFamily="34" charset="0"/>
              </a:rPr>
              <a:t>(</a:t>
            </a:r>
            <a:r>
              <a:rPr lang="en-US" sz="2600" i="1" dirty="0" err="1">
                <a:solidFill>
                  <a:schemeClr val="bg1">
                    <a:lumMod val="50000"/>
                  </a:schemeClr>
                </a:solidFill>
                <a:latin typeface="Calibri" panose="020F0502020204030204" pitchFamily="34" charset="0"/>
                <a:cs typeface="Calibri" panose="020F0502020204030204" pitchFamily="34" charset="0"/>
              </a:rPr>
              <a:t>Kumarasami</a:t>
            </a:r>
            <a:r>
              <a:rPr lang="en-US" sz="2600" i="1" dirty="0">
                <a:solidFill>
                  <a:schemeClr val="bg1">
                    <a:lumMod val="50000"/>
                  </a:schemeClr>
                </a:solidFill>
                <a:latin typeface="Calibri" panose="020F0502020204030204" pitchFamily="34" charset="0"/>
                <a:cs typeface="Calibri" panose="020F0502020204030204" pitchFamily="34" charset="0"/>
              </a:rPr>
              <a:t> et al)</a:t>
            </a:r>
          </a:p>
          <a:p>
            <a:endParaRPr lang="en-US" sz="2800" dirty="0">
              <a:latin typeface="Calibri" panose="020F0502020204030204" pitchFamily="34" charset="0"/>
              <a:cs typeface="Calibri" panose="020F0502020204030204" pitchFamily="34" charset="0"/>
            </a:endParaRPr>
          </a:p>
          <a:p>
            <a:r>
              <a:rPr lang="en-US" sz="2800" dirty="0">
                <a:solidFill>
                  <a:srgbClr val="C00000"/>
                </a:solidFill>
                <a:latin typeface="Calibri" panose="020F0502020204030204" pitchFamily="34" charset="0"/>
                <a:cs typeface="Calibri" panose="020F0502020204030204" pitchFamily="34" charset="0"/>
              </a:rPr>
              <a:t>Among 42 pregnancies with CAB exposure </a:t>
            </a:r>
            <a:r>
              <a:rPr lang="en-US" sz="2800" dirty="0">
                <a:latin typeface="Calibri" panose="020F0502020204030204" pitchFamily="34" charset="0"/>
                <a:cs typeface="Calibri" panose="020F0502020204030204" pitchFamily="34" charset="0"/>
              </a:rPr>
              <a:t>reported to the APR, most (39) were preconception exposures; 35 live births were reported with 1 birth defect </a:t>
            </a:r>
            <a:r>
              <a:rPr lang="en-US" sz="2600" i="1" dirty="0">
                <a:solidFill>
                  <a:schemeClr val="bg1">
                    <a:lumMod val="50000"/>
                  </a:schemeClr>
                </a:solidFill>
                <a:latin typeface="Calibri" panose="020F0502020204030204" pitchFamily="34" charset="0"/>
                <a:cs typeface="Calibri" panose="020F0502020204030204" pitchFamily="34" charset="0"/>
              </a:rPr>
              <a:t>(</a:t>
            </a:r>
            <a:r>
              <a:rPr lang="en-US" sz="2600" i="1" dirty="0" err="1">
                <a:solidFill>
                  <a:schemeClr val="bg1">
                    <a:lumMod val="50000"/>
                  </a:schemeClr>
                </a:solidFill>
                <a:latin typeface="Calibri" panose="020F0502020204030204" pitchFamily="34" charset="0"/>
                <a:cs typeface="Calibri" panose="020F0502020204030204" pitchFamily="34" charset="0"/>
              </a:rPr>
              <a:t>Vannappagari</a:t>
            </a:r>
            <a:r>
              <a:rPr lang="en-US" sz="2600" i="1" dirty="0">
                <a:solidFill>
                  <a:schemeClr val="bg1">
                    <a:lumMod val="50000"/>
                  </a:schemeClr>
                </a:solidFill>
                <a:latin typeface="Calibri" panose="020F0502020204030204" pitchFamily="34" charset="0"/>
                <a:cs typeface="Calibri" panose="020F0502020204030204" pitchFamily="34" charset="0"/>
              </a:rPr>
              <a:t>, </a:t>
            </a:r>
            <a:r>
              <a:rPr lang="en-US" sz="2600" i="1" dirty="0" err="1">
                <a:solidFill>
                  <a:schemeClr val="bg1">
                    <a:lumMod val="50000"/>
                  </a:schemeClr>
                </a:solidFill>
                <a:latin typeface="Calibri" panose="020F0502020204030204" pitchFamily="34" charset="0"/>
                <a:cs typeface="Calibri" panose="020F0502020204030204" pitchFamily="34" charset="0"/>
              </a:rPr>
              <a:t>Abstr</a:t>
            </a:r>
            <a:r>
              <a:rPr lang="en-US" sz="2600" i="1" dirty="0">
                <a:solidFill>
                  <a:schemeClr val="bg1">
                    <a:lumMod val="50000"/>
                  </a:schemeClr>
                </a:solidFill>
                <a:latin typeface="Calibri" panose="020F0502020204030204" pitchFamily="34" charset="0"/>
                <a:cs typeface="Calibri" panose="020F0502020204030204" pitchFamily="34" charset="0"/>
              </a:rPr>
              <a:t> OAB0402)</a:t>
            </a:r>
          </a:p>
          <a:p>
            <a:endParaRPr lang="en-US" sz="2800" dirty="0">
              <a:latin typeface="Calibri" panose="020F0502020204030204" pitchFamily="34" charset="0"/>
              <a:cs typeface="Calibri" panose="020F0502020204030204" pitchFamily="34" charset="0"/>
            </a:endParaRPr>
          </a:p>
          <a:p>
            <a:r>
              <a:rPr lang="en-US" sz="2800" dirty="0">
                <a:solidFill>
                  <a:srgbClr val="C00000"/>
                </a:solidFill>
                <a:latin typeface="Calibri" panose="020F0502020204030204" pitchFamily="34" charset="0"/>
                <a:cs typeface="Calibri" panose="020F0502020204030204" pitchFamily="34" charset="0"/>
              </a:rPr>
              <a:t>Phase II study of switching to once-weekly ISL + ULO </a:t>
            </a:r>
            <a:r>
              <a:rPr lang="en-US" sz="2800" dirty="0">
                <a:latin typeface="Calibri" panose="020F0502020204030204" pitchFamily="34" charset="0"/>
                <a:cs typeface="Calibri" panose="020F0502020204030204" pitchFamily="34" charset="0"/>
              </a:rPr>
              <a:t>vs continuing BIC/FTC/TAF supports further development with lower ISL dose </a:t>
            </a:r>
            <a:r>
              <a:rPr lang="en-US" sz="2600" i="1" dirty="0">
                <a:solidFill>
                  <a:schemeClr val="bg1">
                    <a:lumMod val="50000"/>
                  </a:schemeClr>
                </a:solidFill>
                <a:latin typeface="Calibri" panose="020F0502020204030204" pitchFamily="34" charset="0"/>
                <a:cs typeface="Calibri" panose="020F0502020204030204" pitchFamily="34" charset="0"/>
              </a:rPr>
              <a:t>(</a:t>
            </a:r>
            <a:r>
              <a:rPr lang="en-US" sz="2600" i="1" spc="-10" dirty="0">
                <a:solidFill>
                  <a:schemeClr val="bg1">
                    <a:lumMod val="50000"/>
                  </a:schemeClr>
                </a:solidFill>
                <a:latin typeface="Calibri" panose="020F0502020204030204" pitchFamily="34" charset="0"/>
                <a:cs typeface="Calibri" panose="020F0502020204030204" pitchFamily="34" charset="0"/>
              </a:rPr>
              <a:t>Molina et al </a:t>
            </a:r>
            <a:r>
              <a:rPr lang="en-US" sz="2600" i="1" spc="-10" dirty="0" err="1">
                <a:solidFill>
                  <a:schemeClr val="bg1">
                    <a:lumMod val="50000"/>
                  </a:schemeClr>
                </a:solidFill>
                <a:latin typeface="Calibri" panose="020F0502020204030204" pitchFamily="34" charset="0"/>
                <a:cs typeface="Calibri" panose="020F0502020204030204" pitchFamily="34" charset="0"/>
              </a:rPr>
              <a:t>Abstr</a:t>
            </a:r>
            <a:r>
              <a:rPr lang="en-US" sz="2600" i="1" spc="-10" dirty="0">
                <a:solidFill>
                  <a:schemeClr val="bg1">
                    <a:lumMod val="50000"/>
                  </a:schemeClr>
                </a:solidFill>
                <a:latin typeface="Calibri" panose="020F0502020204030204" pitchFamily="34" charset="0"/>
                <a:cs typeface="Calibri" panose="020F0502020204030204" pitchFamily="34" charset="0"/>
              </a:rPr>
              <a:t> OAB0102)</a:t>
            </a:r>
          </a:p>
          <a:p>
            <a:endParaRPr lang="en-US" sz="2800" spc="-10" dirty="0">
              <a:solidFill>
                <a:srgbClr val="455560"/>
              </a:solidFill>
              <a:latin typeface="Calibri" panose="020F0502020204030204" pitchFamily="34" charset="0"/>
              <a:cs typeface="Calibri" panose="020F0502020204030204" pitchFamily="34" charset="0"/>
            </a:endParaRPr>
          </a:p>
          <a:p>
            <a:endParaRPr lang="en-US" sz="2800" dirty="0">
              <a:solidFill>
                <a:srgbClr val="455560"/>
              </a:solidFill>
              <a:latin typeface="Calibri" panose="020F0502020204030204" pitchFamily="34" charset="0"/>
              <a:cs typeface="Calibri" panose="020F0502020204030204" pitchFamily="34" charset="0"/>
            </a:endParaRPr>
          </a:p>
          <a:p>
            <a:endParaRPr lang="fr-FR" dirty="0"/>
          </a:p>
        </p:txBody>
      </p:sp>
      <p:sp>
        <p:nvSpPr>
          <p:cNvPr id="15" name="Titre 14">
            <a:extLst>
              <a:ext uri="{FF2B5EF4-FFF2-40B4-BE49-F238E27FC236}">
                <a16:creationId xmlns:a16="http://schemas.microsoft.com/office/drawing/2014/main" id="{32ED3FC8-9A22-EADF-9933-00BA806777FE}"/>
              </a:ext>
            </a:extLst>
          </p:cNvPr>
          <p:cNvSpPr>
            <a:spLocks noGrp="1"/>
          </p:cNvSpPr>
          <p:nvPr>
            <p:ph type="title"/>
          </p:nvPr>
        </p:nvSpPr>
        <p:spPr>
          <a:xfrm>
            <a:off x="396280" y="657221"/>
            <a:ext cx="9994375" cy="1223964"/>
          </a:xfrm>
        </p:spPr>
        <p:txBody>
          <a:bodyPr>
            <a:normAutofit/>
          </a:bodyPr>
          <a:lstStyle/>
          <a:p>
            <a:r>
              <a:rPr lang="en-US" sz="3200" dirty="0">
                <a:latin typeface="Calibri" panose="020F0502020204030204" pitchFamily="34" charset="0"/>
                <a:cs typeface="Calibri" panose="020F0502020204030204" pitchFamily="34" charset="0"/>
              </a:rPr>
              <a:t>Promising Investigational Drugs &amp; Strategies – Pot </a:t>
            </a:r>
            <a:r>
              <a:rPr lang="en-US" sz="3200" dirty="0" err="1">
                <a:latin typeface="Calibri" panose="020F0502020204030204" pitchFamily="34" charset="0"/>
                <a:cs typeface="Calibri" panose="020F0502020204030204" pitchFamily="34" charset="0"/>
              </a:rPr>
              <a:t>Pourri</a:t>
            </a:r>
            <a:endParaRPr lang="fr-FR" sz="3200" dirty="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2EC5E30-F713-D5F6-9784-9DC40CFCE7E4}"/>
              </a:ext>
            </a:extLst>
          </p:cNvPr>
          <p:cNvSpPr>
            <a:spLocks noChangeArrowheads="1"/>
          </p:cNvSpPr>
          <p:nvPr/>
        </p:nvSpPr>
        <p:spPr bwMode="auto">
          <a:xfrm flipV="1">
            <a:off x="967092" y="-6260647"/>
            <a:ext cx="531189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latin typeface="Verdana" panose="020B0604030504040204" pitchFamily="34" charset="0"/>
              <a:ea typeface="Verdana" panose="020B0604030504040204" pitchFamily="34" charset="0"/>
              <a:cs typeface="Verdana" panose="020B0604030504040204" pitchFamily="34" charset="0"/>
            </a:endParaRPr>
          </a:p>
        </p:txBody>
      </p:sp>
      <p:grpSp>
        <p:nvGrpSpPr>
          <p:cNvPr id="7" name="Grupo 6">
            <a:extLst>
              <a:ext uri="{FF2B5EF4-FFF2-40B4-BE49-F238E27FC236}">
                <a16:creationId xmlns:a16="http://schemas.microsoft.com/office/drawing/2014/main" id="{D8857CDA-27EB-4A6F-B665-6AA97671D583}"/>
              </a:ext>
            </a:extLst>
          </p:cNvPr>
          <p:cNvGrpSpPr/>
          <p:nvPr/>
        </p:nvGrpSpPr>
        <p:grpSpPr>
          <a:xfrm>
            <a:off x="0" y="0"/>
            <a:ext cx="12192000" cy="200515"/>
            <a:chOff x="0" y="0"/>
            <a:chExt cx="12192000" cy="200515"/>
          </a:xfrm>
        </p:grpSpPr>
        <p:sp>
          <p:nvSpPr>
            <p:cNvPr id="8" name="Rectángulo 7">
              <a:extLst>
                <a:ext uri="{FF2B5EF4-FFF2-40B4-BE49-F238E27FC236}">
                  <a16:creationId xmlns:a16="http://schemas.microsoft.com/office/drawing/2014/main" id="{47AAF4F7-5BC6-9D2F-8E86-E512A5BCB31D}"/>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 name="Rectángulo 8">
              <a:extLst>
                <a:ext uri="{FF2B5EF4-FFF2-40B4-BE49-F238E27FC236}">
                  <a16:creationId xmlns:a16="http://schemas.microsoft.com/office/drawing/2014/main" id="{D48D0C30-28E9-18D4-1FB8-3FEE451467E0}"/>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ángulo 9">
              <a:extLst>
                <a:ext uri="{FF2B5EF4-FFF2-40B4-BE49-F238E27FC236}">
                  <a16:creationId xmlns:a16="http://schemas.microsoft.com/office/drawing/2014/main" id="{01208625-4D19-E615-374F-C97C851FD793}"/>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Rectángulo 10">
              <a:extLst>
                <a:ext uri="{FF2B5EF4-FFF2-40B4-BE49-F238E27FC236}">
                  <a16:creationId xmlns:a16="http://schemas.microsoft.com/office/drawing/2014/main" id="{57B6B6A0-A4A4-DAE3-C7F6-4AAE8C89326D}"/>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Rectángulo 11">
              <a:extLst>
                <a:ext uri="{FF2B5EF4-FFF2-40B4-BE49-F238E27FC236}">
                  <a16:creationId xmlns:a16="http://schemas.microsoft.com/office/drawing/2014/main" id="{BBA9E58D-4FE5-042A-196D-509E557AC38B}"/>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ectángulo 12">
              <a:extLst>
                <a:ext uri="{FF2B5EF4-FFF2-40B4-BE49-F238E27FC236}">
                  <a16:creationId xmlns:a16="http://schemas.microsoft.com/office/drawing/2014/main" id="{CA509CBA-7241-39F5-457D-CFDA7CDACBCE}"/>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pic>
        <p:nvPicPr>
          <p:cNvPr id="14" name="Picture 2">
            <a:extLst>
              <a:ext uri="{FF2B5EF4-FFF2-40B4-BE49-F238E27FC236}">
                <a16:creationId xmlns:a16="http://schemas.microsoft.com/office/drawing/2014/main" id="{1F8CA896-621A-24CE-D80B-DB30385A4CB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spTree>
    <p:extLst>
      <p:ext uri="{BB962C8B-B14F-4D97-AF65-F5344CB8AC3E}">
        <p14:creationId xmlns:p14="http://schemas.microsoft.com/office/powerpoint/2010/main" val="4258002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BEFDF-B06D-6AD6-7348-FE3ECC2CD4C1}"/>
            </a:ext>
          </a:extLst>
        </p:cNvPr>
        <p:cNvGrpSpPr/>
        <p:nvPr/>
      </p:nvGrpSpPr>
      <p:grpSpPr>
        <a:xfrm>
          <a:off x="0" y="0"/>
          <a:ext cx="0" cy="0"/>
          <a:chOff x="0" y="0"/>
          <a:chExt cx="0" cy="0"/>
        </a:xfrm>
      </p:grpSpPr>
      <p:sp>
        <p:nvSpPr>
          <p:cNvPr id="16" name="Espace réservé du contenu 15">
            <a:extLst>
              <a:ext uri="{FF2B5EF4-FFF2-40B4-BE49-F238E27FC236}">
                <a16:creationId xmlns:a16="http://schemas.microsoft.com/office/drawing/2014/main" id="{1B99FC11-6D5C-D092-09BD-29941BFCA673}"/>
              </a:ext>
            </a:extLst>
          </p:cNvPr>
          <p:cNvSpPr>
            <a:spLocks noGrp="1"/>
          </p:cNvSpPr>
          <p:nvPr>
            <p:ph sz="quarter" idx="13"/>
          </p:nvPr>
        </p:nvSpPr>
        <p:spPr>
          <a:xfrm>
            <a:off x="442917" y="1606459"/>
            <a:ext cx="11352803" cy="4594320"/>
          </a:xfrm>
        </p:spPr>
        <p:txBody>
          <a:bodyPr>
            <a:normAutofit/>
          </a:bodyPr>
          <a:lstStyle/>
          <a:p>
            <a:endParaRPr lang="en-US" sz="2600" dirty="0">
              <a:latin typeface="Calibri" panose="020F0502020204030204" pitchFamily="34" charset="0"/>
              <a:cs typeface="Calibri" panose="020F0502020204030204" pitchFamily="34" charset="0"/>
            </a:endParaRPr>
          </a:p>
          <a:p>
            <a:r>
              <a:rPr lang="en-US" sz="2600" dirty="0">
                <a:solidFill>
                  <a:srgbClr val="C00000"/>
                </a:solidFill>
                <a:latin typeface="Calibri" panose="020F0502020204030204" pitchFamily="34" charset="0"/>
                <a:cs typeface="Calibri" panose="020F0502020204030204" pitchFamily="34" charset="0"/>
              </a:rPr>
              <a:t>ACTG A5391/DO-IT Trial </a:t>
            </a:r>
            <a:r>
              <a:rPr lang="en-US" sz="2600" dirty="0">
                <a:latin typeface="Calibri" panose="020F0502020204030204" pitchFamily="34" charset="0"/>
                <a:cs typeface="Calibri" panose="020F0502020204030204" pitchFamily="34" charset="0"/>
              </a:rPr>
              <a:t>in people with obesity showed that switching to DOR ± TDF vs continuing INSTI + TAF/FTC did not result in significant weight change at 48 weeks </a:t>
            </a:r>
            <a:r>
              <a:rPr lang="en-US" sz="2600" dirty="0">
                <a:solidFill>
                  <a:schemeClr val="bg1">
                    <a:lumMod val="50000"/>
                  </a:schemeClr>
                </a:solidFill>
                <a:latin typeface="Calibri" panose="020F0502020204030204" pitchFamily="34" charset="0"/>
                <a:cs typeface="Calibri" panose="020F0502020204030204" pitchFamily="34" charset="0"/>
              </a:rPr>
              <a:t>(Koethe et al, </a:t>
            </a:r>
            <a:r>
              <a:rPr lang="en-US" sz="2600" dirty="0" err="1">
                <a:solidFill>
                  <a:schemeClr val="bg1">
                    <a:lumMod val="50000"/>
                  </a:schemeClr>
                </a:solidFill>
                <a:latin typeface="Calibri" panose="020F0502020204030204" pitchFamily="34" charset="0"/>
                <a:cs typeface="Calibri" panose="020F0502020204030204" pitchFamily="34" charset="0"/>
              </a:rPr>
              <a:t>Abstr</a:t>
            </a:r>
            <a:r>
              <a:rPr lang="en-US" sz="2600" dirty="0">
                <a:solidFill>
                  <a:schemeClr val="bg1">
                    <a:lumMod val="50000"/>
                  </a:schemeClr>
                </a:solidFill>
                <a:latin typeface="Calibri" panose="020F0502020204030204" pitchFamily="34" charset="0"/>
                <a:cs typeface="Calibri" panose="020F0502020204030204" pitchFamily="34" charset="0"/>
              </a:rPr>
              <a:t> OAB0206LB)</a:t>
            </a:r>
          </a:p>
          <a:p>
            <a:endParaRPr lang="en-US" sz="2600" dirty="0">
              <a:latin typeface="Calibri" panose="020F0502020204030204" pitchFamily="34" charset="0"/>
              <a:cs typeface="Calibri" panose="020F0502020204030204" pitchFamily="34" charset="0"/>
            </a:endParaRPr>
          </a:p>
          <a:p>
            <a:r>
              <a:rPr lang="en-US" sz="2600" dirty="0">
                <a:solidFill>
                  <a:srgbClr val="C00000"/>
                </a:solidFill>
                <a:latin typeface="Calibri" panose="020F0502020204030204" pitchFamily="34" charset="0"/>
                <a:cs typeface="Calibri" panose="020F0502020204030204" pitchFamily="34" charset="0"/>
              </a:rPr>
              <a:t>In the TECAIN study</a:t>
            </a:r>
            <a:r>
              <a:rPr lang="en-US" sz="2600" dirty="0">
                <a:latin typeface="Calibri" panose="020F0502020204030204" pitchFamily="34" charset="0"/>
                <a:cs typeface="Calibri" panose="020F0502020204030204" pitchFamily="34" charset="0"/>
              </a:rPr>
              <a:t>, use of trichloroacetic acid for treatment of AIN in people with HIV provided comparable efficacy to the standard-of-care treatment, electrocautery </a:t>
            </a:r>
            <a:r>
              <a:rPr lang="en-US" sz="2600" dirty="0">
                <a:solidFill>
                  <a:schemeClr val="bg1">
                    <a:lumMod val="50000"/>
                  </a:schemeClr>
                </a:solidFill>
                <a:latin typeface="Calibri" panose="020F0502020204030204" pitchFamily="34" charset="0"/>
                <a:cs typeface="Calibri" panose="020F0502020204030204" pitchFamily="34" charset="0"/>
              </a:rPr>
              <a:t>(Esser et al, </a:t>
            </a:r>
            <a:r>
              <a:rPr lang="en-US" sz="2600" dirty="0" err="1">
                <a:solidFill>
                  <a:schemeClr val="bg1">
                    <a:lumMod val="50000"/>
                  </a:schemeClr>
                </a:solidFill>
                <a:latin typeface="Calibri" panose="020F0502020204030204" pitchFamily="34" charset="0"/>
                <a:cs typeface="Calibri" panose="020F0502020204030204" pitchFamily="34" charset="0"/>
              </a:rPr>
              <a:t>Abstr</a:t>
            </a:r>
            <a:r>
              <a:rPr lang="en-US" sz="2600" dirty="0">
                <a:solidFill>
                  <a:schemeClr val="bg1">
                    <a:lumMod val="50000"/>
                  </a:schemeClr>
                </a:solidFill>
                <a:latin typeface="Calibri" panose="020F0502020204030204" pitchFamily="34" charset="0"/>
                <a:cs typeface="Calibri" panose="020F0502020204030204" pitchFamily="34" charset="0"/>
              </a:rPr>
              <a:t> OAB0203)</a:t>
            </a:r>
          </a:p>
          <a:p>
            <a:endParaRPr lang="fr-FR" dirty="0"/>
          </a:p>
        </p:txBody>
      </p:sp>
      <p:sp>
        <p:nvSpPr>
          <p:cNvPr id="15" name="Titre 14">
            <a:extLst>
              <a:ext uri="{FF2B5EF4-FFF2-40B4-BE49-F238E27FC236}">
                <a16:creationId xmlns:a16="http://schemas.microsoft.com/office/drawing/2014/main" id="{041FF095-8715-FFD0-A365-54A503E6C812}"/>
              </a:ext>
            </a:extLst>
          </p:cNvPr>
          <p:cNvSpPr>
            <a:spLocks noGrp="1"/>
          </p:cNvSpPr>
          <p:nvPr>
            <p:ph type="title"/>
          </p:nvPr>
        </p:nvSpPr>
        <p:spPr>
          <a:xfrm>
            <a:off x="396280" y="657221"/>
            <a:ext cx="9994375" cy="1223964"/>
          </a:xfrm>
        </p:spPr>
        <p:txBody>
          <a:bodyPr>
            <a:normAutofit/>
          </a:bodyPr>
          <a:lstStyle/>
          <a:p>
            <a:r>
              <a:rPr lang="en-US" sz="3200" dirty="0">
                <a:latin typeface="Calibri" panose="020F0502020204030204" pitchFamily="34" charset="0"/>
                <a:cs typeface="Calibri" panose="020F0502020204030204" pitchFamily="34" charset="0"/>
              </a:rPr>
              <a:t>Promising Investigational Drugs &amp; Strategies – Pot </a:t>
            </a:r>
            <a:r>
              <a:rPr lang="en-US" sz="3200" dirty="0" err="1">
                <a:latin typeface="Calibri" panose="020F0502020204030204" pitchFamily="34" charset="0"/>
                <a:cs typeface="Calibri" panose="020F0502020204030204" pitchFamily="34" charset="0"/>
              </a:rPr>
              <a:t>Pourri</a:t>
            </a:r>
            <a:r>
              <a:rPr lang="en-US" sz="3200" dirty="0">
                <a:latin typeface="Calibri" panose="020F0502020204030204" pitchFamily="34" charset="0"/>
                <a:cs typeface="Calibri" panose="020F0502020204030204" pitchFamily="34" charset="0"/>
              </a:rPr>
              <a:t> (2)</a:t>
            </a:r>
            <a:endParaRPr lang="fr-FR" sz="3200" dirty="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026E9820-19D3-58A9-B206-E9FC6AD2FBE2}"/>
              </a:ext>
            </a:extLst>
          </p:cNvPr>
          <p:cNvSpPr>
            <a:spLocks noChangeArrowheads="1"/>
          </p:cNvSpPr>
          <p:nvPr/>
        </p:nvSpPr>
        <p:spPr bwMode="auto">
          <a:xfrm flipV="1">
            <a:off x="967092" y="-6260647"/>
            <a:ext cx="531189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latin typeface="Verdana" panose="020B0604030504040204" pitchFamily="34" charset="0"/>
              <a:ea typeface="Verdana" panose="020B0604030504040204" pitchFamily="34" charset="0"/>
              <a:cs typeface="Verdana" panose="020B0604030504040204" pitchFamily="34" charset="0"/>
            </a:endParaRPr>
          </a:p>
        </p:txBody>
      </p:sp>
      <p:grpSp>
        <p:nvGrpSpPr>
          <p:cNvPr id="7" name="Grupo 6">
            <a:extLst>
              <a:ext uri="{FF2B5EF4-FFF2-40B4-BE49-F238E27FC236}">
                <a16:creationId xmlns:a16="http://schemas.microsoft.com/office/drawing/2014/main" id="{97F642A1-78B5-84D4-11B5-94E5D08A7407}"/>
              </a:ext>
            </a:extLst>
          </p:cNvPr>
          <p:cNvGrpSpPr/>
          <p:nvPr/>
        </p:nvGrpSpPr>
        <p:grpSpPr>
          <a:xfrm>
            <a:off x="0" y="0"/>
            <a:ext cx="12192000" cy="200515"/>
            <a:chOff x="0" y="0"/>
            <a:chExt cx="12192000" cy="200515"/>
          </a:xfrm>
        </p:grpSpPr>
        <p:sp>
          <p:nvSpPr>
            <p:cNvPr id="8" name="Rectángulo 7">
              <a:extLst>
                <a:ext uri="{FF2B5EF4-FFF2-40B4-BE49-F238E27FC236}">
                  <a16:creationId xmlns:a16="http://schemas.microsoft.com/office/drawing/2014/main" id="{B456FA61-F42E-574C-752B-04AB068C5EEB}"/>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 name="Rectángulo 8">
              <a:extLst>
                <a:ext uri="{FF2B5EF4-FFF2-40B4-BE49-F238E27FC236}">
                  <a16:creationId xmlns:a16="http://schemas.microsoft.com/office/drawing/2014/main" id="{65A348DF-7B1B-7FC7-79F3-D3BD447D7A4B}"/>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ángulo 9">
              <a:extLst>
                <a:ext uri="{FF2B5EF4-FFF2-40B4-BE49-F238E27FC236}">
                  <a16:creationId xmlns:a16="http://schemas.microsoft.com/office/drawing/2014/main" id="{8E9C6870-A81B-B6B4-5C9F-20540B8AFB33}"/>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Rectángulo 10">
              <a:extLst>
                <a:ext uri="{FF2B5EF4-FFF2-40B4-BE49-F238E27FC236}">
                  <a16:creationId xmlns:a16="http://schemas.microsoft.com/office/drawing/2014/main" id="{6036D72D-D519-9E27-97B3-BCD77E05CFA8}"/>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Rectángulo 11">
              <a:extLst>
                <a:ext uri="{FF2B5EF4-FFF2-40B4-BE49-F238E27FC236}">
                  <a16:creationId xmlns:a16="http://schemas.microsoft.com/office/drawing/2014/main" id="{B835BA84-B682-96F4-3F30-92CEDA2AC102}"/>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ectángulo 12">
              <a:extLst>
                <a:ext uri="{FF2B5EF4-FFF2-40B4-BE49-F238E27FC236}">
                  <a16:creationId xmlns:a16="http://schemas.microsoft.com/office/drawing/2014/main" id="{5EECEDAC-0135-7B8A-9601-B423D40C82D3}"/>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pic>
        <p:nvPicPr>
          <p:cNvPr id="14" name="Picture 2">
            <a:extLst>
              <a:ext uri="{FF2B5EF4-FFF2-40B4-BE49-F238E27FC236}">
                <a16:creationId xmlns:a16="http://schemas.microsoft.com/office/drawing/2014/main" id="{05F9F20B-13E5-942E-0099-5EEC64F372C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spTree>
    <p:extLst>
      <p:ext uri="{BB962C8B-B14F-4D97-AF65-F5344CB8AC3E}">
        <p14:creationId xmlns:p14="http://schemas.microsoft.com/office/powerpoint/2010/main" val="3898662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11EFF-530C-F0FE-BF7F-00EC305A338C}"/>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63450A2-89E3-D82C-806E-3CEEFE8CFE2F}"/>
              </a:ext>
            </a:extLst>
          </p:cNvPr>
          <p:cNvSpPr txBox="1">
            <a:spLocks/>
          </p:cNvSpPr>
          <p:nvPr/>
        </p:nvSpPr>
        <p:spPr>
          <a:xfrm>
            <a:off x="193895" y="1832920"/>
            <a:ext cx="7632700" cy="668658"/>
          </a:xfrm>
          <a:prstGeom prst="rect">
            <a:avLst/>
          </a:prstGeom>
        </p:spPr>
        <p:txBody>
          <a:bodyPr>
            <a:normAutofit lnSpcReduction="10000"/>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endParaRPr lang="en-GB" dirty="0">
              <a:solidFill>
                <a:srgbClr val="CC0022"/>
              </a:solidFill>
            </a:endParaRPr>
          </a:p>
        </p:txBody>
      </p:sp>
      <p:sp>
        <p:nvSpPr>
          <p:cNvPr id="6" name="CuadroTexto 5">
            <a:extLst>
              <a:ext uri="{FF2B5EF4-FFF2-40B4-BE49-F238E27FC236}">
                <a16:creationId xmlns:a16="http://schemas.microsoft.com/office/drawing/2014/main" id="{64868310-994F-1908-32D4-67AC5F975660}"/>
              </a:ext>
            </a:extLst>
          </p:cNvPr>
          <p:cNvSpPr txBox="1"/>
          <p:nvPr/>
        </p:nvSpPr>
        <p:spPr>
          <a:xfrm>
            <a:off x="442913" y="1691581"/>
            <a:ext cx="9825926" cy="3416320"/>
          </a:xfrm>
          <a:prstGeom prst="rect">
            <a:avLst/>
          </a:prstGeom>
          <a:noFill/>
        </p:spPr>
        <p:txBody>
          <a:bodyPr wrap="square" rtlCol="0">
            <a:spAutoFit/>
          </a:bodyPr>
          <a:lstStyle/>
          <a:p>
            <a:r>
              <a:rPr lang="en-GB" sz="3200" b="1" dirty="0">
                <a:solidFill>
                  <a:schemeClr val="tx1">
                    <a:lumMod val="50000"/>
                    <a:lumOff val="50000"/>
                  </a:schemeClr>
                </a:solidFill>
                <a:latin typeface="Calibri" panose="020F0502020204030204" pitchFamily="34" charset="0"/>
                <a:cs typeface="Calibri" panose="020F0502020204030204" pitchFamily="34" charset="0"/>
              </a:rPr>
              <a:t>From track A to track D: a personalized pathway!</a:t>
            </a:r>
          </a:p>
          <a:p>
            <a:endParaRPr lang="en-GB" sz="3200" dirty="0">
              <a:latin typeface="Calibri" panose="020F0502020204030204" pitchFamily="34" charset="0"/>
              <a:cs typeface="Calibri" panose="020F0502020204030204" pitchFamily="34" charset="0"/>
            </a:endParaRP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Cure and Prevention – HIV in the corner</a:t>
            </a: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ART strategies</a:t>
            </a: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Co-morbidities</a:t>
            </a:r>
          </a:p>
          <a:p>
            <a:pPr marL="457200" indent="-457200">
              <a:spcBef>
                <a:spcPts val="1200"/>
              </a:spcBef>
              <a:buFont typeface="+mj-lt"/>
              <a:buAutoNum type="arabicPeriod"/>
            </a:pPr>
            <a:r>
              <a:rPr lang="en-GB" sz="2800" b="1" dirty="0">
                <a:latin typeface="Calibri" panose="020F0502020204030204" pitchFamily="34" charset="0"/>
                <a:cs typeface="Calibri" panose="020F0502020204030204" pitchFamily="34" charset="0"/>
              </a:rPr>
              <a:t>Conclusions and Take-home messages</a:t>
            </a:r>
          </a:p>
        </p:txBody>
      </p:sp>
      <p:sp>
        <p:nvSpPr>
          <p:cNvPr id="15" name="Rectangle 1">
            <a:extLst>
              <a:ext uri="{FF2B5EF4-FFF2-40B4-BE49-F238E27FC236}">
                <a16:creationId xmlns:a16="http://schemas.microsoft.com/office/drawing/2014/main" id="{8D30FBDA-41DD-D4AB-5307-0A41AA34042B}"/>
              </a:ext>
            </a:extLst>
          </p:cNvPr>
          <p:cNvSpPr/>
          <p:nvPr/>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375B0D4B-422B-5454-ACDE-33952E0E3F01}"/>
              </a:ext>
            </a:extLst>
          </p:cNvPr>
          <p:cNvSpPr txBox="1">
            <a:spLocks/>
          </p:cNvSpPr>
          <p:nvPr/>
        </p:nvSpPr>
        <p:spPr>
          <a:xfrm>
            <a:off x="442913" y="706464"/>
            <a:ext cx="8891914" cy="1223964"/>
          </a:xfrm>
          <a:prstGeom prst="rect">
            <a:avLst/>
          </a:prstGeom>
        </p:spPr>
        <p:txBody>
          <a:bodyPr lIns="0" tIns="0" rIns="0" bIns="0" anchor="t"/>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r>
              <a:rPr lang="pt-BR" sz="4000" dirty="0" err="1">
                <a:solidFill>
                  <a:srgbClr val="CC0022"/>
                </a:solidFill>
                <a:latin typeface="Calibri" panose="020F0502020204030204" pitchFamily="34" charset="0"/>
                <a:cs typeface="Calibri" panose="020F0502020204030204" pitchFamily="34" charset="0"/>
              </a:rPr>
              <a:t>Content</a:t>
            </a:r>
            <a:endParaRPr lang="en-GB" sz="4800" dirty="0">
              <a:solidFill>
                <a:srgbClr val="CC0022"/>
              </a:solidFill>
              <a:latin typeface="Calibri" panose="020F0502020204030204" pitchFamily="34" charset="0"/>
              <a:cs typeface="Calibri" panose="020F0502020204030204" pitchFamily="34" charset="0"/>
            </a:endParaRPr>
          </a:p>
        </p:txBody>
      </p:sp>
      <p:sp>
        <p:nvSpPr>
          <p:cNvPr id="19" name="TextBox 8">
            <a:extLst>
              <a:ext uri="{FF2B5EF4-FFF2-40B4-BE49-F238E27FC236}">
                <a16:creationId xmlns:a16="http://schemas.microsoft.com/office/drawing/2014/main" id="{C1EF1A24-51C9-9CA9-C117-18A4CCA7D596}"/>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grpSp>
        <p:nvGrpSpPr>
          <p:cNvPr id="28" name="Grupo 27">
            <a:extLst>
              <a:ext uri="{FF2B5EF4-FFF2-40B4-BE49-F238E27FC236}">
                <a16:creationId xmlns:a16="http://schemas.microsoft.com/office/drawing/2014/main" id="{3A5B455F-811B-DAEB-C2BD-884F0AD98F92}"/>
              </a:ext>
            </a:extLst>
          </p:cNvPr>
          <p:cNvGrpSpPr/>
          <p:nvPr/>
        </p:nvGrpSpPr>
        <p:grpSpPr>
          <a:xfrm>
            <a:off x="0" y="0"/>
            <a:ext cx="12192000" cy="6632575"/>
            <a:chOff x="0" y="0"/>
            <a:chExt cx="12192000" cy="6632575"/>
          </a:xfrm>
        </p:grpSpPr>
        <p:sp>
          <p:nvSpPr>
            <p:cNvPr id="16" name="TextBox 14">
              <a:extLst>
                <a:ext uri="{FF2B5EF4-FFF2-40B4-BE49-F238E27FC236}">
                  <a16:creationId xmlns:a16="http://schemas.microsoft.com/office/drawing/2014/main" id="{B12B8914-D267-07C1-2C1B-FA39C9CB3496}"/>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13 – 17 July  •  Kigali, Rwanda</a:t>
              </a:r>
            </a:p>
          </p:txBody>
        </p:sp>
        <p:sp>
          <p:nvSpPr>
            <p:cNvPr id="18" name="TextBox 6">
              <a:extLst>
                <a:ext uri="{FF2B5EF4-FFF2-40B4-BE49-F238E27FC236}">
                  <a16:creationId xmlns:a16="http://schemas.microsoft.com/office/drawing/2014/main" id="{A7690821-E59F-DF0B-C74D-BC64954C896A}"/>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ias2025.org</a:t>
              </a:r>
            </a:p>
          </p:txBody>
        </p:sp>
        <p:pic>
          <p:nvPicPr>
            <p:cNvPr id="20" name="Picture 2">
              <a:extLst>
                <a:ext uri="{FF2B5EF4-FFF2-40B4-BE49-F238E27FC236}">
                  <a16:creationId xmlns:a16="http://schemas.microsoft.com/office/drawing/2014/main" id="{A1D5A51B-AC9F-3900-612F-83DFF67EB6D8}"/>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025891" y="207065"/>
              <a:ext cx="1769829" cy="1318904"/>
            </a:xfrm>
            <a:prstGeom prst="rect">
              <a:avLst/>
            </a:prstGeom>
          </p:spPr>
        </p:pic>
        <p:grpSp>
          <p:nvGrpSpPr>
            <p:cNvPr id="21" name="Grupo 20">
              <a:extLst>
                <a:ext uri="{FF2B5EF4-FFF2-40B4-BE49-F238E27FC236}">
                  <a16:creationId xmlns:a16="http://schemas.microsoft.com/office/drawing/2014/main" id="{6CA652D9-D909-F1F6-4213-1455ACC9FE19}"/>
                </a:ext>
              </a:extLst>
            </p:cNvPr>
            <p:cNvGrpSpPr/>
            <p:nvPr/>
          </p:nvGrpSpPr>
          <p:grpSpPr>
            <a:xfrm>
              <a:off x="0" y="0"/>
              <a:ext cx="12192000" cy="200515"/>
              <a:chOff x="0" y="0"/>
              <a:chExt cx="12192000" cy="200515"/>
            </a:xfrm>
          </p:grpSpPr>
          <p:sp>
            <p:nvSpPr>
              <p:cNvPr id="22" name="Rectángulo 21">
                <a:extLst>
                  <a:ext uri="{FF2B5EF4-FFF2-40B4-BE49-F238E27FC236}">
                    <a16:creationId xmlns:a16="http://schemas.microsoft.com/office/drawing/2014/main" id="{C228E131-7468-14EB-CFA5-F20EA1521647}"/>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3" name="Rectángulo 22">
                <a:extLst>
                  <a:ext uri="{FF2B5EF4-FFF2-40B4-BE49-F238E27FC236}">
                    <a16:creationId xmlns:a16="http://schemas.microsoft.com/office/drawing/2014/main" id="{2A862BDE-7062-BA8F-72E3-9679D89AE08A}"/>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4" name="Rectángulo 23">
                <a:extLst>
                  <a:ext uri="{FF2B5EF4-FFF2-40B4-BE49-F238E27FC236}">
                    <a16:creationId xmlns:a16="http://schemas.microsoft.com/office/drawing/2014/main" id="{CC3181D4-B787-6456-ACC4-EA6E9E8A2A42}"/>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5" name="Rectángulo 24">
                <a:extLst>
                  <a:ext uri="{FF2B5EF4-FFF2-40B4-BE49-F238E27FC236}">
                    <a16:creationId xmlns:a16="http://schemas.microsoft.com/office/drawing/2014/main" id="{03D80D40-08AA-CA5E-0C70-0368037B9C56}"/>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6" name="Rectángulo 25">
                <a:extLst>
                  <a:ext uri="{FF2B5EF4-FFF2-40B4-BE49-F238E27FC236}">
                    <a16:creationId xmlns:a16="http://schemas.microsoft.com/office/drawing/2014/main" id="{31808CE4-93F8-AAA4-AB93-43968F1C5C65}"/>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7" name="Rectángulo 26">
                <a:extLst>
                  <a:ext uri="{FF2B5EF4-FFF2-40B4-BE49-F238E27FC236}">
                    <a16:creationId xmlns:a16="http://schemas.microsoft.com/office/drawing/2014/main" id="{5AF17B75-C80C-6C4E-3E5B-02025095D853}"/>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grpSp>
    </p:spTree>
    <p:extLst>
      <p:ext uri="{BB962C8B-B14F-4D97-AF65-F5344CB8AC3E}">
        <p14:creationId xmlns:p14="http://schemas.microsoft.com/office/powerpoint/2010/main" val="40753785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1D657DA-8A6F-1AA7-2403-08D5C60648E7}"/>
              </a:ext>
            </a:extLst>
          </p:cNvPr>
          <p:cNvSpPr>
            <a:spLocks noGrp="1"/>
          </p:cNvSpPr>
          <p:nvPr>
            <p:ph sz="quarter" idx="14"/>
          </p:nvPr>
        </p:nvSpPr>
        <p:spPr>
          <a:xfrm>
            <a:off x="516836" y="1591732"/>
            <a:ext cx="11232256" cy="4824942"/>
          </a:xfrm>
        </p:spPr>
        <p:txBody>
          <a:bodyPr>
            <a:noAutofit/>
          </a:bodyPr>
          <a:lstStyle/>
          <a:p>
            <a:pPr marL="342900" indent="-342900">
              <a:buFontTx/>
              <a:buChar char="-"/>
            </a:pPr>
            <a:r>
              <a:rPr lang="en-US" sz="2400" b="1" dirty="0">
                <a:latin typeface="Calibri" panose="020F0502020204030204" pitchFamily="34" charset="0"/>
                <a:ea typeface="Verdana" panose="020B0604030504040204" pitchFamily="34" charset="0"/>
                <a:cs typeface="Calibri" panose="020F0502020204030204" pitchFamily="34" charset="0"/>
              </a:rPr>
              <a:t>HIV reservoir is complex </a:t>
            </a:r>
            <a:r>
              <a:rPr lang="en-US" sz="2400" dirty="0">
                <a:latin typeface="Calibri" panose="020F0502020204030204" pitchFamily="34" charset="0"/>
                <a:ea typeface="Verdana" panose="020B0604030504040204" pitchFamily="34" charset="0"/>
                <a:cs typeface="Calibri" panose="020F0502020204030204" pitchFamily="34" charset="0"/>
              </a:rPr>
              <a:t>– a roadmap for the development of cure interventions</a:t>
            </a:r>
          </a:p>
          <a:p>
            <a:pPr marL="1028700" lvl="1" indent="-342900">
              <a:buFontTx/>
              <a:buChar char="-"/>
            </a:pPr>
            <a:r>
              <a:rPr lang="en-US" sz="2000" dirty="0">
                <a:latin typeface="Calibri" panose="020F0502020204030204" pitchFamily="34" charset="0"/>
                <a:ea typeface="Verdana" panose="020B0604030504040204" pitchFamily="34" charset="0"/>
                <a:cs typeface="Calibri" panose="020F0502020204030204" pitchFamily="34" charset="0"/>
              </a:rPr>
              <a:t>Immunotherapy, gene therapy, virus specific-targets, host genetics enable </a:t>
            </a:r>
          </a:p>
          <a:p>
            <a:pPr marL="342900" indent="-342900">
              <a:buFontTx/>
              <a:buChar char="-"/>
            </a:pPr>
            <a:r>
              <a:rPr lang="en-US" sz="2400" b="1" dirty="0">
                <a:latin typeface="Calibri" panose="020F0502020204030204" pitchFamily="34" charset="0"/>
                <a:ea typeface="Verdana" panose="020B0604030504040204" pitchFamily="34" charset="0"/>
                <a:cs typeface="Calibri" panose="020F0502020204030204" pitchFamily="34" charset="0"/>
              </a:rPr>
              <a:t>HIV vaccines are necessary </a:t>
            </a:r>
            <a:r>
              <a:rPr lang="en-US" sz="2400" dirty="0">
                <a:latin typeface="Calibri" panose="020F0502020204030204" pitchFamily="34" charset="0"/>
                <a:ea typeface="Verdana" panose="020B0604030504040204" pitchFamily="34" charset="0"/>
                <a:cs typeface="Calibri" panose="020F0502020204030204" pitchFamily="34" charset="0"/>
              </a:rPr>
              <a:t>– both for prevention and cure </a:t>
            </a:r>
          </a:p>
          <a:p>
            <a:pPr marL="1028700" lvl="1" indent="-342900">
              <a:buFontTx/>
              <a:buChar char="-"/>
            </a:pPr>
            <a:r>
              <a:rPr lang="fr-CH" sz="2000" b="1" dirty="0">
                <a:solidFill>
                  <a:srgbClr val="002060"/>
                </a:solidFill>
                <a:latin typeface="Calibri" panose="020F0502020204030204" pitchFamily="34" charset="0"/>
                <a:cs typeface="Calibri" panose="020F0502020204030204" pitchFamily="34" charset="0"/>
              </a:rPr>
              <a:t>The vaccine </a:t>
            </a:r>
            <a:r>
              <a:rPr lang="fr-CH" sz="2000" b="1" dirty="0" err="1">
                <a:solidFill>
                  <a:srgbClr val="002060"/>
                </a:solidFill>
                <a:latin typeface="Calibri" panose="020F0502020204030204" pitchFamily="34" charset="0"/>
                <a:cs typeface="Calibri" panose="020F0502020204030204" pitchFamily="34" charset="0"/>
              </a:rPr>
              <a:t>likely</a:t>
            </a:r>
            <a:r>
              <a:rPr lang="fr-CH" sz="2000" b="1" dirty="0">
                <a:solidFill>
                  <a:srgbClr val="002060"/>
                </a:solidFill>
                <a:latin typeface="Calibri" panose="020F0502020204030204" pitchFamily="34" charset="0"/>
                <a:cs typeface="Calibri" panose="020F0502020204030204" pitchFamily="34" charset="0"/>
              </a:rPr>
              <a:t> has a </a:t>
            </a:r>
            <a:r>
              <a:rPr lang="fr-CH" sz="2000" b="1" dirty="0" err="1">
                <a:solidFill>
                  <a:srgbClr val="002060"/>
                </a:solidFill>
                <a:latin typeface="Calibri" panose="020F0502020204030204" pitchFamily="34" charset="0"/>
                <a:cs typeface="Calibri" panose="020F0502020204030204" pitchFamily="34" charset="0"/>
              </a:rPr>
              <a:t>broader</a:t>
            </a:r>
            <a:r>
              <a:rPr lang="fr-CH" sz="2000" b="1" dirty="0">
                <a:solidFill>
                  <a:srgbClr val="002060"/>
                </a:solidFill>
                <a:latin typeface="Calibri" panose="020F0502020204030204" pitchFamily="34" charset="0"/>
                <a:cs typeface="Calibri" panose="020F0502020204030204" pitchFamily="34" charset="0"/>
              </a:rPr>
              <a:t> and more lasting impact, </a:t>
            </a:r>
            <a:r>
              <a:rPr lang="fr-CH" sz="2000" b="1" dirty="0" err="1">
                <a:solidFill>
                  <a:srgbClr val="002060"/>
                </a:solidFill>
                <a:latin typeface="Calibri" panose="020F0502020204030204" pitchFamily="34" charset="0"/>
                <a:cs typeface="Calibri" panose="020F0502020204030204" pitchFamily="34" charset="0"/>
              </a:rPr>
              <a:t>reaching</a:t>
            </a:r>
            <a:r>
              <a:rPr lang="fr-CH" sz="2000" b="1" dirty="0">
                <a:solidFill>
                  <a:srgbClr val="002060"/>
                </a:solidFill>
                <a:latin typeface="Calibri" panose="020F0502020204030204" pitchFamily="34" charset="0"/>
                <a:cs typeface="Calibri" panose="020F0502020204030204" pitchFamily="34" charset="0"/>
              </a:rPr>
              <a:t> diverse populations</a:t>
            </a:r>
          </a:p>
          <a:p>
            <a:pPr marL="1028700" lvl="1" indent="-342900">
              <a:buFontTx/>
              <a:buChar char="-"/>
            </a:pPr>
            <a:r>
              <a:rPr lang="en-US" sz="2000" dirty="0">
                <a:latin typeface="Calibri" panose="020F0502020204030204" pitchFamily="34" charset="0"/>
                <a:ea typeface="Verdana" panose="020B0604030504040204" pitchFamily="34" charset="0"/>
                <a:cs typeface="Calibri" panose="020F0502020204030204" pitchFamily="34" charset="0"/>
              </a:rPr>
              <a:t>Innovative, combination, rapid pre-clinical and clinical studies for globe are essential.</a:t>
            </a:r>
            <a:r>
              <a:rPr lang="fr-CH" sz="2000" b="1" dirty="0">
                <a:solidFill>
                  <a:srgbClr val="002060"/>
                </a:solidFill>
                <a:latin typeface="Calibri" panose="020F0502020204030204" pitchFamily="34" charset="0"/>
                <a:cs typeface="Calibri" panose="020F0502020204030204" pitchFamily="34" charset="0"/>
              </a:rPr>
              <a:t> </a:t>
            </a:r>
          </a:p>
          <a:p>
            <a:pPr marL="342900" indent="-342900">
              <a:buFontTx/>
              <a:buChar char="-"/>
            </a:pPr>
            <a:r>
              <a:rPr lang="en-US" sz="2600" b="1" dirty="0">
                <a:latin typeface="Calibri" panose="020F0502020204030204" pitchFamily="34" charset="0"/>
                <a:ea typeface="Verdana" panose="020B0604030504040204" pitchFamily="34" charset="0"/>
                <a:cs typeface="Calibri" panose="020F0502020204030204" pitchFamily="34" charset="0"/>
              </a:rPr>
              <a:t>HIV viral biology is being elucidated </a:t>
            </a:r>
            <a:r>
              <a:rPr lang="en-US" sz="2600" dirty="0">
                <a:latin typeface="Calibri" panose="020F0502020204030204" pitchFamily="34" charset="0"/>
                <a:ea typeface="Verdana" panose="020B0604030504040204" pitchFamily="34" charset="0"/>
                <a:cs typeface="Calibri" panose="020F0502020204030204" pitchFamily="34" charset="0"/>
              </a:rPr>
              <a:t>– better understanding of HIV virology enables new approaches</a:t>
            </a:r>
          </a:p>
          <a:p>
            <a:pPr marL="1028700" lvl="1" indent="-342900">
              <a:buFontTx/>
              <a:buChar char="-"/>
            </a:pPr>
            <a:r>
              <a:rPr lang="en-US" sz="2000" dirty="0">
                <a:latin typeface="Calibri" panose="020F0502020204030204" pitchFamily="34" charset="0"/>
                <a:ea typeface="Verdana" panose="020B0604030504040204" pitchFamily="34" charset="0"/>
                <a:cs typeface="Calibri" panose="020F0502020204030204" pitchFamily="34" charset="0"/>
              </a:rPr>
              <a:t>MX2, TIP, excision strategies, CAR-T cells, enhanced </a:t>
            </a:r>
            <a:r>
              <a:rPr lang="en-US" sz="2000" dirty="0" err="1">
                <a:latin typeface="Calibri" panose="020F0502020204030204" pitchFamily="34" charset="0"/>
                <a:ea typeface="Verdana" panose="020B0604030504040204" pitchFamily="34" charset="0"/>
                <a:cs typeface="Calibri" panose="020F0502020204030204" pitchFamily="34" charset="0"/>
              </a:rPr>
              <a:t>bnAbs</a:t>
            </a:r>
            <a:r>
              <a:rPr lang="en-US" sz="2000" dirty="0">
                <a:latin typeface="Calibri" panose="020F0502020204030204" pitchFamily="34" charset="0"/>
                <a:ea typeface="Verdana" panose="020B0604030504040204" pitchFamily="34" charset="0"/>
                <a:cs typeface="Calibri" panose="020F0502020204030204" pitchFamily="34" charset="0"/>
              </a:rPr>
              <a:t> are in development</a:t>
            </a:r>
          </a:p>
          <a:p>
            <a:pPr marL="342900" indent="-342900">
              <a:buFontTx/>
              <a:buChar char="-"/>
            </a:pPr>
            <a:r>
              <a:rPr lang="en-US" sz="2400" b="1" dirty="0">
                <a:latin typeface="Calibri" panose="020F0502020204030204" pitchFamily="34" charset="0"/>
                <a:ea typeface="Verdana" panose="020B0604030504040204" pitchFamily="34" charset="0"/>
                <a:cs typeface="Calibri" panose="020F0502020204030204" pitchFamily="34" charset="0"/>
              </a:rPr>
              <a:t>Challenges are substantial, but our knowledge and toolkits are expanding, and the future holds opportunities for the global scientific community to seize. </a:t>
            </a:r>
          </a:p>
        </p:txBody>
      </p:sp>
      <p:grpSp>
        <p:nvGrpSpPr>
          <p:cNvPr id="2" name="Grupo 1">
            <a:extLst>
              <a:ext uri="{FF2B5EF4-FFF2-40B4-BE49-F238E27FC236}">
                <a16:creationId xmlns:a16="http://schemas.microsoft.com/office/drawing/2014/main" id="{08A105E0-59B4-5E5F-9501-AD4AA09F6F10}"/>
              </a:ext>
            </a:extLst>
          </p:cNvPr>
          <p:cNvGrpSpPr/>
          <p:nvPr/>
        </p:nvGrpSpPr>
        <p:grpSpPr>
          <a:xfrm>
            <a:off x="0" y="0"/>
            <a:ext cx="12192000" cy="6632575"/>
            <a:chOff x="0" y="0"/>
            <a:chExt cx="12192000" cy="6632575"/>
          </a:xfrm>
        </p:grpSpPr>
        <p:grpSp>
          <p:nvGrpSpPr>
            <p:cNvPr id="3" name="Grupo 2">
              <a:extLst>
                <a:ext uri="{FF2B5EF4-FFF2-40B4-BE49-F238E27FC236}">
                  <a16:creationId xmlns:a16="http://schemas.microsoft.com/office/drawing/2014/main" id="{C2DF0007-B873-14F2-0397-146545436F63}"/>
                </a:ext>
              </a:extLst>
            </p:cNvPr>
            <p:cNvGrpSpPr/>
            <p:nvPr/>
          </p:nvGrpSpPr>
          <p:grpSpPr>
            <a:xfrm>
              <a:off x="0" y="0"/>
              <a:ext cx="12192000" cy="6632575"/>
              <a:chOff x="0" y="0"/>
              <a:chExt cx="12192000" cy="6632575"/>
            </a:xfrm>
          </p:grpSpPr>
          <p:sp>
            <p:nvSpPr>
              <p:cNvPr id="5" name="TextBox 14">
                <a:extLst>
                  <a:ext uri="{FF2B5EF4-FFF2-40B4-BE49-F238E27FC236}">
                    <a16:creationId xmlns:a16="http://schemas.microsoft.com/office/drawing/2014/main" id="{AEE7C481-FA26-E8CF-6B6D-939E0305F811}"/>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8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13 – 17 July  •  Kigali, Rwanda</a:t>
                </a:r>
              </a:p>
            </p:txBody>
          </p:sp>
          <p:sp>
            <p:nvSpPr>
              <p:cNvPr id="8" name="TextBox 6">
                <a:extLst>
                  <a:ext uri="{FF2B5EF4-FFF2-40B4-BE49-F238E27FC236}">
                    <a16:creationId xmlns:a16="http://schemas.microsoft.com/office/drawing/2014/main" id="{EF61FC66-F5AA-201A-2DB9-2BFC72979324}"/>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8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ias2025.org</a:t>
                </a:r>
              </a:p>
            </p:txBody>
          </p:sp>
          <p:grpSp>
            <p:nvGrpSpPr>
              <p:cNvPr id="9" name="Grupo 8">
                <a:extLst>
                  <a:ext uri="{FF2B5EF4-FFF2-40B4-BE49-F238E27FC236}">
                    <a16:creationId xmlns:a16="http://schemas.microsoft.com/office/drawing/2014/main" id="{D3F51EAC-F1ED-8EDE-A17A-08994AC10D58}"/>
                  </a:ext>
                </a:extLst>
              </p:cNvPr>
              <p:cNvGrpSpPr/>
              <p:nvPr/>
            </p:nvGrpSpPr>
            <p:grpSpPr>
              <a:xfrm>
                <a:off x="0" y="0"/>
                <a:ext cx="12192000" cy="200515"/>
                <a:chOff x="0" y="0"/>
                <a:chExt cx="12192000" cy="200515"/>
              </a:xfrm>
            </p:grpSpPr>
            <p:sp>
              <p:nvSpPr>
                <p:cNvPr id="10" name="Rectángulo 9">
                  <a:extLst>
                    <a:ext uri="{FF2B5EF4-FFF2-40B4-BE49-F238E27FC236}">
                      <a16:creationId xmlns:a16="http://schemas.microsoft.com/office/drawing/2014/main" id="{94A60EF0-BC35-C12E-AB5A-0D5FB7704EAA}"/>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Rectángulo 10">
                  <a:extLst>
                    <a:ext uri="{FF2B5EF4-FFF2-40B4-BE49-F238E27FC236}">
                      <a16:creationId xmlns:a16="http://schemas.microsoft.com/office/drawing/2014/main" id="{935387DC-B710-8D06-24E2-F015EE2D2655}"/>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Rectángulo 11">
                  <a:extLst>
                    <a:ext uri="{FF2B5EF4-FFF2-40B4-BE49-F238E27FC236}">
                      <a16:creationId xmlns:a16="http://schemas.microsoft.com/office/drawing/2014/main" id="{7502258C-7B29-8C6E-B992-2B6B8C208B26}"/>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ectángulo 12">
                  <a:extLst>
                    <a:ext uri="{FF2B5EF4-FFF2-40B4-BE49-F238E27FC236}">
                      <a16:creationId xmlns:a16="http://schemas.microsoft.com/office/drawing/2014/main" id="{EF4D7505-870C-2D04-3585-07B980D96EE7}"/>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Rectángulo 13">
                  <a:extLst>
                    <a:ext uri="{FF2B5EF4-FFF2-40B4-BE49-F238E27FC236}">
                      <a16:creationId xmlns:a16="http://schemas.microsoft.com/office/drawing/2014/main" id="{E09DF264-CE67-C484-F9EE-5A6E827239BA}"/>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Rectángulo 14">
                  <a:extLst>
                    <a:ext uri="{FF2B5EF4-FFF2-40B4-BE49-F238E27FC236}">
                      <a16:creationId xmlns:a16="http://schemas.microsoft.com/office/drawing/2014/main" id="{3FA2E169-917C-15A6-24C9-F6FD72FCC8AE}"/>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pic>
          <p:nvPicPr>
            <p:cNvPr id="4" name="Picture 2">
              <a:extLst>
                <a:ext uri="{FF2B5EF4-FFF2-40B4-BE49-F238E27FC236}">
                  <a16:creationId xmlns:a16="http://schemas.microsoft.com/office/drawing/2014/main" id="{F8522891-CB21-15BC-82F1-9ED94804804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49688" y="207065"/>
              <a:ext cx="1246032" cy="928562"/>
            </a:xfrm>
            <a:prstGeom prst="rect">
              <a:avLst/>
            </a:prstGeom>
          </p:spPr>
        </p:pic>
      </p:grpSp>
      <p:sp>
        <p:nvSpPr>
          <p:cNvPr id="16" name="Title 5">
            <a:extLst>
              <a:ext uri="{FF2B5EF4-FFF2-40B4-BE49-F238E27FC236}">
                <a16:creationId xmlns:a16="http://schemas.microsoft.com/office/drawing/2014/main" id="{E9B6A46E-E39A-D2DC-6654-2D03CBD4F2FD}"/>
              </a:ext>
            </a:extLst>
          </p:cNvPr>
          <p:cNvSpPr txBox="1">
            <a:spLocks/>
          </p:cNvSpPr>
          <p:nvPr/>
        </p:nvSpPr>
        <p:spPr>
          <a:xfrm>
            <a:off x="537593" y="583669"/>
            <a:ext cx="8909638" cy="1223964"/>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r>
              <a:rPr lang="en-US" sz="3200" dirty="0">
                <a:latin typeface="Calibri" panose="020F0502020204030204" pitchFamily="34" charset="0"/>
                <a:ea typeface="Verdana" panose="020B0604030504040204" pitchFamily="34" charset="0"/>
                <a:cs typeface="Calibri" panose="020F0502020204030204" pitchFamily="34" charset="0"/>
              </a:rPr>
              <a:t>Key Messages – track A</a:t>
            </a:r>
            <a:endParaRPr lang="en-GB" sz="3200" dirty="0">
              <a:latin typeface="Calibri" panose="020F050202020403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18088640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5C5196B-A024-DD4D-9B37-EE566D8A6D0A}"/>
              </a:ext>
            </a:extLst>
          </p:cNvPr>
          <p:cNvSpPr txBox="1"/>
          <p:nvPr/>
        </p:nvSpPr>
        <p:spPr>
          <a:xfrm>
            <a:off x="348559" y="1684744"/>
            <a:ext cx="11494881" cy="3785652"/>
          </a:xfrm>
          <a:prstGeom prst="rect">
            <a:avLst/>
          </a:prstGeom>
          <a:noFill/>
        </p:spPr>
        <p:txBody>
          <a:bodyPr wrap="square" rtlCol="0">
            <a:spAutoFit/>
          </a:bodyPr>
          <a:lstStyle/>
          <a:p>
            <a:pPr marL="342900" indent="-342900">
              <a:buFont typeface="Wingdings" pitchFamily="2" charset="2"/>
              <a:buChar char="§"/>
            </a:pPr>
            <a:r>
              <a:rPr lang="en" sz="2400" dirty="0">
                <a:latin typeface="Calibri" panose="020F0502020204030204" pitchFamily="34" charset="0"/>
                <a:cs typeface="Calibri" panose="020F0502020204030204" pitchFamily="34" charset="0"/>
              </a:rPr>
              <a:t>Relevant studies have been presented, with a strong emphasis on long-acting ART—both injectable and oral—as well as on the use of two-drug combinations and intermittent ART in low- and middle-income countries.</a:t>
            </a:r>
          </a:p>
          <a:p>
            <a:pPr marL="342900" indent="-342900">
              <a:buFont typeface="Wingdings" pitchFamily="2" charset="2"/>
              <a:buChar char="§"/>
            </a:pPr>
            <a:endParaRPr lang="en-GB" sz="2400" dirty="0">
              <a:latin typeface="Calibri" panose="020F0502020204030204" pitchFamily="34" charset="0"/>
              <a:cs typeface="Calibri" panose="020F0502020204030204" pitchFamily="34" charset="0"/>
            </a:endParaRPr>
          </a:p>
          <a:p>
            <a:pPr marL="342900" indent="-342900">
              <a:buFont typeface="Wingdings" pitchFamily="2" charset="2"/>
              <a:buChar char="§"/>
            </a:pPr>
            <a:r>
              <a:rPr lang="en" sz="2400" dirty="0">
                <a:latin typeface="Calibri" panose="020F0502020204030204" pitchFamily="34" charset="0"/>
                <a:cs typeface="Calibri" panose="020F0502020204030204" pitchFamily="34" charset="0"/>
              </a:rPr>
              <a:t>Some of these strategies have been incorporated into guidelines, such as the WHO's recommendation of long-acting CAB-RPV for suppressed individuals, or DTG-3TC for treatment simplification</a:t>
            </a:r>
          </a:p>
          <a:p>
            <a:pPr marL="342900" indent="-342900">
              <a:buFont typeface="Wingdings" pitchFamily="2" charset="2"/>
              <a:buChar char="§"/>
            </a:pPr>
            <a:endParaRPr lang="en-GB" sz="2400" dirty="0">
              <a:latin typeface="Calibri" panose="020F0502020204030204" pitchFamily="34" charset="0"/>
              <a:cs typeface="Calibri" panose="020F0502020204030204" pitchFamily="34" charset="0"/>
            </a:endParaRPr>
          </a:p>
          <a:p>
            <a:pPr marL="342900" indent="-342900">
              <a:buFont typeface="Wingdings" pitchFamily="2" charset="2"/>
              <a:buChar char="§"/>
            </a:pPr>
            <a:r>
              <a:rPr lang="en" sz="2400" dirty="0">
                <a:latin typeface="Calibri" panose="020F0502020204030204" pitchFamily="34" charset="0"/>
                <a:cs typeface="Calibri" panose="020F0502020204030204" pitchFamily="34" charset="0"/>
              </a:rPr>
              <a:t>Although funding constraints have been a recurring theme throughout the conference, the key message we must take away is…we will not go back.</a:t>
            </a:r>
            <a:endParaRPr lang="en-GB" dirty="0">
              <a:latin typeface="Calibri" panose="020F0502020204030204" pitchFamily="34" charset="0"/>
              <a:cs typeface="Calibri" panose="020F0502020204030204" pitchFamily="34" charset="0"/>
            </a:endParaRPr>
          </a:p>
        </p:txBody>
      </p:sp>
      <p:grpSp>
        <p:nvGrpSpPr>
          <p:cNvPr id="30" name="Grupo 29">
            <a:extLst>
              <a:ext uri="{FF2B5EF4-FFF2-40B4-BE49-F238E27FC236}">
                <a16:creationId xmlns:a16="http://schemas.microsoft.com/office/drawing/2014/main" id="{E41A3F81-747B-98C6-0FCB-4DFFCD5B1571}"/>
              </a:ext>
            </a:extLst>
          </p:cNvPr>
          <p:cNvGrpSpPr/>
          <p:nvPr/>
        </p:nvGrpSpPr>
        <p:grpSpPr>
          <a:xfrm>
            <a:off x="0" y="0"/>
            <a:ext cx="12192000" cy="6632575"/>
            <a:chOff x="0" y="0"/>
            <a:chExt cx="12192000" cy="6632575"/>
          </a:xfrm>
        </p:grpSpPr>
        <p:grpSp>
          <p:nvGrpSpPr>
            <p:cNvPr id="31" name="Grupo 30">
              <a:extLst>
                <a:ext uri="{FF2B5EF4-FFF2-40B4-BE49-F238E27FC236}">
                  <a16:creationId xmlns:a16="http://schemas.microsoft.com/office/drawing/2014/main" id="{6FE1C9A4-35A2-528E-5358-04E894B8D122}"/>
                </a:ext>
              </a:extLst>
            </p:cNvPr>
            <p:cNvGrpSpPr/>
            <p:nvPr/>
          </p:nvGrpSpPr>
          <p:grpSpPr>
            <a:xfrm>
              <a:off x="0" y="0"/>
              <a:ext cx="12192000" cy="6632575"/>
              <a:chOff x="0" y="0"/>
              <a:chExt cx="12192000" cy="6632575"/>
            </a:xfrm>
          </p:grpSpPr>
          <p:sp>
            <p:nvSpPr>
              <p:cNvPr id="33" name="TextBox 14">
                <a:extLst>
                  <a:ext uri="{FF2B5EF4-FFF2-40B4-BE49-F238E27FC236}">
                    <a16:creationId xmlns:a16="http://schemas.microsoft.com/office/drawing/2014/main" id="{9FCD5996-0B69-2F08-76A1-9BE29DE0F356}"/>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8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13 – 17 July  •  Kigali, Rwanda</a:t>
                </a:r>
              </a:p>
            </p:txBody>
          </p:sp>
          <p:sp>
            <p:nvSpPr>
              <p:cNvPr id="34" name="TextBox 6">
                <a:extLst>
                  <a:ext uri="{FF2B5EF4-FFF2-40B4-BE49-F238E27FC236}">
                    <a16:creationId xmlns:a16="http://schemas.microsoft.com/office/drawing/2014/main" id="{C2BE763A-B463-D307-681E-13E76AE3EF47}"/>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8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ias2025.org</a:t>
                </a:r>
              </a:p>
            </p:txBody>
          </p:sp>
          <p:grpSp>
            <p:nvGrpSpPr>
              <p:cNvPr id="35" name="Grupo 34">
                <a:extLst>
                  <a:ext uri="{FF2B5EF4-FFF2-40B4-BE49-F238E27FC236}">
                    <a16:creationId xmlns:a16="http://schemas.microsoft.com/office/drawing/2014/main" id="{A138B0A2-6023-7C09-C00D-8BBE7AB4F755}"/>
                  </a:ext>
                </a:extLst>
              </p:cNvPr>
              <p:cNvGrpSpPr/>
              <p:nvPr/>
            </p:nvGrpSpPr>
            <p:grpSpPr>
              <a:xfrm>
                <a:off x="0" y="0"/>
                <a:ext cx="12192000" cy="200515"/>
                <a:chOff x="0" y="0"/>
                <a:chExt cx="12192000" cy="200515"/>
              </a:xfrm>
            </p:grpSpPr>
            <p:sp>
              <p:nvSpPr>
                <p:cNvPr id="36" name="Rectángulo 35">
                  <a:extLst>
                    <a:ext uri="{FF2B5EF4-FFF2-40B4-BE49-F238E27FC236}">
                      <a16:creationId xmlns:a16="http://schemas.microsoft.com/office/drawing/2014/main" id="{6890E928-19CF-99A9-C6D2-B9D60441B11E}"/>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7" name="Rectángulo 36">
                  <a:extLst>
                    <a:ext uri="{FF2B5EF4-FFF2-40B4-BE49-F238E27FC236}">
                      <a16:creationId xmlns:a16="http://schemas.microsoft.com/office/drawing/2014/main" id="{776E45C4-B6CF-1362-FA8C-C65AC5A798EA}"/>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8" name="Rectángulo 37">
                  <a:extLst>
                    <a:ext uri="{FF2B5EF4-FFF2-40B4-BE49-F238E27FC236}">
                      <a16:creationId xmlns:a16="http://schemas.microsoft.com/office/drawing/2014/main" id="{61FDC798-CC59-D110-94ED-8C455515F596}"/>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9" name="Rectángulo 38">
                  <a:extLst>
                    <a:ext uri="{FF2B5EF4-FFF2-40B4-BE49-F238E27FC236}">
                      <a16:creationId xmlns:a16="http://schemas.microsoft.com/office/drawing/2014/main" id="{8E940021-DE4A-0D8E-7F7A-4A9F6062696F}"/>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 name="Rectángulo 39">
                  <a:extLst>
                    <a:ext uri="{FF2B5EF4-FFF2-40B4-BE49-F238E27FC236}">
                      <a16:creationId xmlns:a16="http://schemas.microsoft.com/office/drawing/2014/main" id="{C01DCFAB-3E10-DCBB-CE70-02DEE4EF6C74}"/>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1" name="Rectángulo 40">
                  <a:extLst>
                    <a:ext uri="{FF2B5EF4-FFF2-40B4-BE49-F238E27FC236}">
                      <a16:creationId xmlns:a16="http://schemas.microsoft.com/office/drawing/2014/main" id="{EB6DFA56-5C51-39CB-0E17-44109FAD5DC6}"/>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pic>
          <p:nvPicPr>
            <p:cNvPr id="32" name="Picture 2">
              <a:extLst>
                <a:ext uri="{FF2B5EF4-FFF2-40B4-BE49-F238E27FC236}">
                  <a16:creationId xmlns:a16="http://schemas.microsoft.com/office/drawing/2014/main" id="{94296728-1AA8-1F1C-7E8D-060E777E120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22424" y="420571"/>
              <a:ext cx="1321016" cy="984441"/>
            </a:xfrm>
            <a:prstGeom prst="rect">
              <a:avLst/>
            </a:prstGeom>
          </p:spPr>
        </p:pic>
      </p:grpSp>
      <p:sp>
        <p:nvSpPr>
          <p:cNvPr id="42" name="Title 5">
            <a:extLst>
              <a:ext uri="{FF2B5EF4-FFF2-40B4-BE49-F238E27FC236}">
                <a16:creationId xmlns:a16="http://schemas.microsoft.com/office/drawing/2014/main" id="{66298C65-0021-62A5-B993-FBC3A273F607}"/>
              </a:ext>
            </a:extLst>
          </p:cNvPr>
          <p:cNvSpPr txBox="1">
            <a:spLocks/>
          </p:cNvSpPr>
          <p:nvPr/>
        </p:nvSpPr>
        <p:spPr>
          <a:xfrm>
            <a:off x="537593" y="583669"/>
            <a:ext cx="8909638" cy="1223964"/>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mj-cs"/>
              </a:defRPr>
            </a:lvl1pPr>
          </a:lstStyle>
          <a:p>
            <a:r>
              <a:rPr lang="en-US" sz="3200" dirty="0">
                <a:latin typeface="Calibri" panose="020F0502020204030204" pitchFamily="34" charset="0"/>
                <a:ea typeface="Verdana" panose="020B0604030504040204" pitchFamily="34" charset="0"/>
                <a:cs typeface="Calibri" panose="020F0502020204030204" pitchFamily="34" charset="0"/>
              </a:rPr>
              <a:t>Key Messages – track B</a:t>
            </a:r>
            <a:endParaRPr lang="en-GB" sz="3200" dirty="0">
              <a:latin typeface="Calibri" panose="020F050202020403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9616671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71471-B29B-7614-2A2E-FD13EBF41BD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A6401E5-CBB3-A93C-D8C7-3052DB3CFA4A}"/>
              </a:ext>
            </a:extLst>
          </p:cNvPr>
          <p:cNvSpPr>
            <a:spLocks noGrp="1"/>
          </p:cNvSpPr>
          <p:nvPr>
            <p:ph type="title"/>
          </p:nvPr>
        </p:nvSpPr>
        <p:spPr>
          <a:xfrm>
            <a:off x="442913" y="674604"/>
            <a:ext cx="9268978" cy="1223964"/>
          </a:xfrm>
        </p:spPr>
        <p:txBody>
          <a:bodyPr anchor="t">
            <a:normAutofit/>
          </a:bodyPr>
          <a:lstStyle/>
          <a:p>
            <a:r>
              <a:rPr lang="en-US" sz="3200" dirty="0">
                <a:latin typeface="Calibri" panose="020F0502020204030204" pitchFamily="34" charset="0"/>
                <a:cs typeface="Calibri" panose="020F0502020204030204" pitchFamily="34" charset="0"/>
              </a:rPr>
              <a:t>The Critical Role of Funding and Political Will for Prevention - Track C report</a:t>
            </a:r>
          </a:p>
        </p:txBody>
      </p:sp>
      <p:sp>
        <p:nvSpPr>
          <p:cNvPr id="2" name="Rectangle: Rounded Corners 1">
            <a:extLst>
              <a:ext uri="{FF2B5EF4-FFF2-40B4-BE49-F238E27FC236}">
                <a16:creationId xmlns:a16="http://schemas.microsoft.com/office/drawing/2014/main" id="{0C08769A-F670-34C3-AFF0-60A221EE62FD}"/>
              </a:ext>
            </a:extLst>
          </p:cNvPr>
          <p:cNvSpPr/>
          <p:nvPr/>
        </p:nvSpPr>
        <p:spPr>
          <a:xfrm>
            <a:off x="2133601" y="2650954"/>
            <a:ext cx="8428382" cy="211982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algn="ctr">
              <a:defRPr/>
            </a:pPr>
            <a:r>
              <a:rPr lang="fr-CH" sz="2000" dirty="0" err="1"/>
              <a:t>Political</a:t>
            </a:r>
            <a:r>
              <a:rPr lang="fr-CH" sz="2000" dirty="0"/>
              <a:t> </a:t>
            </a:r>
            <a:r>
              <a:rPr lang="fr-CH" sz="2000" dirty="0" err="1"/>
              <a:t>commitments</a:t>
            </a:r>
            <a:r>
              <a:rPr lang="fr-CH" sz="2000" dirty="0"/>
              <a:t>—</a:t>
            </a:r>
            <a:r>
              <a:rPr lang="fr-CH" sz="2000" dirty="0" err="1"/>
              <a:t>through</a:t>
            </a:r>
            <a:r>
              <a:rPr lang="fr-CH" sz="2000" dirty="0"/>
              <a:t> </a:t>
            </a:r>
            <a:r>
              <a:rPr lang="fr-CH" sz="2000" dirty="0" err="1"/>
              <a:t>sustained</a:t>
            </a:r>
            <a:r>
              <a:rPr lang="fr-CH" sz="2000" dirty="0"/>
              <a:t> </a:t>
            </a:r>
            <a:r>
              <a:rPr lang="fr-CH" sz="2000" dirty="0" err="1"/>
              <a:t>funding</a:t>
            </a:r>
            <a:r>
              <a:rPr lang="fr-CH" sz="2000" dirty="0"/>
              <a:t>, </a:t>
            </a:r>
            <a:r>
              <a:rPr lang="fr-CH" sz="2000" dirty="0" err="1"/>
              <a:t>alignment</a:t>
            </a:r>
            <a:r>
              <a:rPr lang="fr-CH" sz="2000" dirty="0"/>
              <a:t> </a:t>
            </a:r>
            <a:r>
              <a:rPr lang="fr-CH" sz="2000" dirty="0" err="1"/>
              <a:t>with</a:t>
            </a:r>
            <a:r>
              <a:rPr lang="fr-CH" sz="2000" dirty="0"/>
              <a:t> </a:t>
            </a:r>
            <a:r>
              <a:rPr lang="fr-CH" sz="2000" dirty="0" err="1"/>
              <a:t>PrEP</a:t>
            </a:r>
            <a:r>
              <a:rPr lang="fr-CH" sz="2000" dirty="0"/>
              <a:t> </a:t>
            </a:r>
            <a:r>
              <a:rPr lang="fr-CH" sz="2000" dirty="0" err="1"/>
              <a:t>preferences</a:t>
            </a:r>
            <a:r>
              <a:rPr lang="fr-CH" sz="2000" dirty="0"/>
              <a:t>, and the </a:t>
            </a:r>
            <a:r>
              <a:rPr lang="fr-CH" sz="2000" dirty="0" err="1"/>
              <a:t>elimination</a:t>
            </a:r>
            <a:r>
              <a:rPr lang="fr-CH" sz="2000" dirty="0"/>
              <a:t> of stigma and discrimination—are key to </a:t>
            </a:r>
            <a:r>
              <a:rPr lang="fr-CH" sz="2000" dirty="0" err="1"/>
              <a:t>driving</a:t>
            </a:r>
            <a:r>
              <a:rPr lang="fr-CH" sz="2000" dirty="0"/>
              <a:t> </a:t>
            </a:r>
            <a:r>
              <a:rPr lang="fr-CH" sz="2000" dirty="0" err="1"/>
              <a:t>PrEP</a:t>
            </a:r>
            <a:r>
              <a:rPr lang="fr-CH" sz="2000" dirty="0"/>
              <a:t> </a:t>
            </a:r>
            <a:r>
              <a:rPr lang="fr-CH" sz="2000" dirty="0" err="1"/>
              <a:t>uptake</a:t>
            </a:r>
            <a:r>
              <a:rPr lang="fr-CH" sz="2000" dirty="0"/>
              <a:t> and </a:t>
            </a:r>
            <a:r>
              <a:rPr lang="fr-CH" sz="2000" dirty="0" err="1"/>
              <a:t>advancing</a:t>
            </a:r>
            <a:r>
              <a:rPr lang="fr-CH" sz="2000" dirty="0"/>
              <a:t> HIV </a:t>
            </a:r>
            <a:r>
              <a:rPr lang="fr-CH" sz="2000" dirty="0" err="1"/>
              <a:t>prevention</a:t>
            </a:r>
            <a:r>
              <a:rPr lang="fr-CH" sz="2000" dirty="0"/>
              <a:t>. </a:t>
            </a:r>
          </a:p>
          <a:p>
            <a:pPr lvl="0" algn="ctr">
              <a:defRPr/>
            </a:pPr>
            <a:r>
              <a:rPr lang="fr-CH" sz="2000" dirty="0" err="1"/>
              <a:t>We</a:t>
            </a:r>
            <a:r>
              <a:rPr lang="fr-CH" sz="2000" dirty="0"/>
              <a:t> must, and </a:t>
            </a:r>
            <a:r>
              <a:rPr lang="fr-CH" sz="2000" dirty="0" err="1"/>
              <a:t>will</a:t>
            </a:r>
            <a:r>
              <a:rPr lang="fr-CH" sz="2000" dirty="0"/>
              <a:t>, move </a:t>
            </a:r>
            <a:r>
              <a:rPr lang="fr-CH" sz="2000" dirty="0" err="1"/>
              <a:t>forward</a:t>
            </a:r>
            <a:r>
              <a:rPr lang="fr-CH" sz="2000" dirty="0"/>
              <a:t> </a:t>
            </a:r>
            <a:r>
              <a:rPr lang="fr-CH" sz="2000" dirty="0" err="1"/>
              <a:t>without</a:t>
            </a:r>
            <a:r>
              <a:rPr lang="fr-CH" sz="2000" dirty="0"/>
              <a:t> </a:t>
            </a:r>
            <a:r>
              <a:rPr lang="fr-CH" sz="2000" dirty="0" err="1"/>
              <a:t>turning</a:t>
            </a:r>
            <a:r>
              <a:rPr lang="fr-CH" sz="2000" dirty="0"/>
              <a:t> back</a:t>
            </a:r>
            <a:endParaRPr kumimoji="0" lang="en-US" sz="2000" b="1" i="0" u="none" strike="noStrike" kern="1200" cap="none" spc="0" normalizeH="0" baseline="0" noProof="0" dirty="0">
              <a:ln>
                <a:noFill/>
              </a:ln>
              <a:solidFill>
                <a:srgbClr val="FFFFFF"/>
              </a:solidFill>
              <a:effectLst/>
              <a:uLnTx/>
              <a:uFillTx/>
              <a:latin typeface="Verdana"/>
              <a:ea typeface="+mn-ea"/>
              <a:cs typeface="+mn-cs"/>
            </a:endParaRPr>
          </a:p>
        </p:txBody>
      </p:sp>
      <p:grpSp>
        <p:nvGrpSpPr>
          <p:cNvPr id="4" name="Grupo 13">
            <a:extLst>
              <a:ext uri="{FF2B5EF4-FFF2-40B4-BE49-F238E27FC236}">
                <a16:creationId xmlns:a16="http://schemas.microsoft.com/office/drawing/2014/main" id="{EF1E8E7D-8954-FE4B-4EA6-EB646FD75591}"/>
              </a:ext>
            </a:extLst>
          </p:cNvPr>
          <p:cNvGrpSpPr/>
          <p:nvPr/>
        </p:nvGrpSpPr>
        <p:grpSpPr>
          <a:xfrm>
            <a:off x="0" y="0"/>
            <a:ext cx="12192000" cy="200515"/>
            <a:chOff x="0" y="0"/>
            <a:chExt cx="12192000" cy="200515"/>
          </a:xfrm>
        </p:grpSpPr>
        <p:sp>
          <p:nvSpPr>
            <p:cNvPr id="7" name="Rectángulo 14">
              <a:extLst>
                <a:ext uri="{FF2B5EF4-FFF2-40B4-BE49-F238E27FC236}">
                  <a16:creationId xmlns:a16="http://schemas.microsoft.com/office/drawing/2014/main" id="{4DF43B10-6251-91DF-3FED-51EB5D97964C}"/>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 name="Rectángulo 15">
              <a:extLst>
                <a:ext uri="{FF2B5EF4-FFF2-40B4-BE49-F238E27FC236}">
                  <a16:creationId xmlns:a16="http://schemas.microsoft.com/office/drawing/2014/main" id="{FABD1C83-B0E5-E0F5-E5BA-AE422C087DE3}"/>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 name="Rectángulo 16">
              <a:extLst>
                <a:ext uri="{FF2B5EF4-FFF2-40B4-BE49-F238E27FC236}">
                  <a16:creationId xmlns:a16="http://schemas.microsoft.com/office/drawing/2014/main" id="{91A61A70-5DC8-DC28-9715-02816203194F}"/>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ángulo 17">
              <a:extLst>
                <a:ext uri="{FF2B5EF4-FFF2-40B4-BE49-F238E27FC236}">
                  <a16:creationId xmlns:a16="http://schemas.microsoft.com/office/drawing/2014/main" id="{CC653F76-75CF-FB98-6AAB-FA006928B263}"/>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Rectángulo 18">
              <a:extLst>
                <a:ext uri="{FF2B5EF4-FFF2-40B4-BE49-F238E27FC236}">
                  <a16:creationId xmlns:a16="http://schemas.microsoft.com/office/drawing/2014/main" id="{B879390B-9E81-02FE-C07B-12630A02508E}"/>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Rectángulo 19">
              <a:extLst>
                <a:ext uri="{FF2B5EF4-FFF2-40B4-BE49-F238E27FC236}">
                  <a16:creationId xmlns:a16="http://schemas.microsoft.com/office/drawing/2014/main" id="{CA3C279F-2AA2-F4E9-7F12-53940F5788F0}"/>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8384057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96F3AA-31D2-922D-AA44-F67A140EFD2B}"/>
              </a:ext>
            </a:extLst>
          </p:cNvPr>
          <p:cNvSpPr txBox="1"/>
          <p:nvPr/>
        </p:nvSpPr>
        <p:spPr>
          <a:xfrm>
            <a:off x="832479" y="3044280"/>
            <a:ext cx="10730752" cy="1815882"/>
          </a:xfrm>
          <a:prstGeom prst="rect">
            <a:avLst/>
          </a:prstGeom>
          <a:noFill/>
        </p:spPr>
        <p:txBody>
          <a:bodyPr wrap="square">
            <a:spAutoFit/>
          </a:bodyPr>
          <a:lstStyle/>
          <a:p>
            <a:pPr algn="ctr"/>
            <a:r>
              <a:rPr lang="en-JM" sz="2800" dirty="0">
                <a:latin typeface="Calibri" panose="020F0502020204030204" pitchFamily="34" charset="0"/>
                <a:cs typeface="Calibri" panose="020F0502020204030204" pitchFamily="34" charset="0"/>
              </a:rPr>
              <a:t>Addressing social determinants of health is essential in HIV management because they directly impact individuals’ risk of infection, access to services, and treatment outcomes.</a:t>
            </a:r>
          </a:p>
          <a:p>
            <a:pPr algn="ctr"/>
            <a:endParaRPr lang="en-JM" sz="2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5B0C283-7A0A-1DD4-4D54-FD56E1DA3B96}"/>
              </a:ext>
            </a:extLst>
          </p:cNvPr>
          <p:cNvSpPr txBox="1"/>
          <p:nvPr/>
        </p:nvSpPr>
        <p:spPr>
          <a:xfrm>
            <a:off x="2087656" y="797510"/>
            <a:ext cx="7747748" cy="1200329"/>
          </a:xfrm>
          <a:prstGeom prst="rect">
            <a:avLst/>
          </a:prstGeom>
          <a:noFill/>
        </p:spPr>
        <p:txBody>
          <a:bodyPr wrap="square" rtlCol="0">
            <a:spAutoFit/>
          </a:bodyPr>
          <a:lstStyle/>
          <a:p>
            <a:pPr algn="ctr"/>
            <a:r>
              <a:rPr lang="en-GB" sz="3600" b="1" dirty="0">
                <a:solidFill>
                  <a:schemeClr val="tx2"/>
                </a:solidFill>
                <a:latin typeface="Calibri" panose="020F0502020204030204" pitchFamily="34" charset="0"/>
                <a:cs typeface="Calibri" panose="020F0502020204030204" pitchFamily="34" charset="0"/>
              </a:rPr>
              <a:t>General Context – Track D</a:t>
            </a:r>
          </a:p>
          <a:p>
            <a:endParaRPr lang="en-GB" sz="3600" dirty="0">
              <a:solidFill>
                <a:schemeClr val="tx2"/>
              </a:solidFill>
            </a:endParaRPr>
          </a:p>
        </p:txBody>
      </p:sp>
      <p:grpSp>
        <p:nvGrpSpPr>
          <p:cNvPr id="2" name="Grupo 13">
            <a:extLst>
              <a:ext uri="{FF2B5EF4-FFF2-40B4-BE49-F238E27FC236}">
                <a16:creationId xmlns:a16="http://schemas.microsoft.com/office/drawing/2014/main" id="{4B554E86-853B-D239-5A61-C1F5C253F954}"/>
              </a:ext>
            </a:extLst>
          </p:cNvPr>
          <p:cNvGrpSpPr/>
          <p:nvPr/>
        </p:nvGrpSpPr>
        <p:grpSpPr>
          <a:xfrm>
            <a:off x="0" y="0"/>
            <a:ext cx="12192000" cy="200515"/>
            <a:chOff x="0" y="0"/>
            <a:chExt cx="12192000" cy="200515"/>
          </a:xfrm>
        </p:grpSpPr>
        <p:sp>
          <p:nvSpPr>
            <p:cNvPr id="5" name="Rectángulo 14">
              <a:extLst>
                <a:ext uri="{FF2B5EF4-FFF2-40B4-BE49-F238E27FC236}">
                  <a16:creationId xmlns:a16="http://schemas.microsoft.com/office/drawing/2014/main" id="{F6E41CF5-BF17-C49C-476C-9CC751E73DB8}"/>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15">
              <a:extLst>
                <a:ext uri="{FF2B5EF4-FFF2-40B4-BE49-F238E27FC236}">
                  <a16:creationId xmlns:a16="http://schemas.microsoft.com/office/drawing/2014/main" id="{887C6FBA-A601-CA6E-47FC-2A0BF7375851}"/>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 name="Rectángulo 16">
              <a:extLst>
                <a:ext uri="{FF2B5EF4-FFF2-40B4-BE49-F238E27FC236}">
                  <a16:creationId xmlns:a16="http://schemas.microsoft.com/office/drawing/2014/main" id="{453CA1A2-C7E9-7A37-4E2A-DF23BDACBE91}"/>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 name="Rectángulo 17">
              <a:extLst>
                <a:ext uri="{FF2B5EF4-FFF2-40B4-BE49-F238E27FC236}">
                  <a16:creationId xmlns:a16="http://schemas.microsoft.com/office/drawing/2014/main" id="{0B50C40E-DCAD-F04B-10EF-479BD154EBD5}"/>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 name="Rectángulo 18">
              <a:extLst>
                <a:ext uri="{FF2B5EF4-FFF2-40B4-BE49-F238E27FC236}">
                  <a16:creationId xmlns:a16="http://schemas.microsoft.com/office/drawing/2014/main" id="{BE2F3D2A-D12A-8C88-239E-71FB682BFCD1}"/>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ángulo 19">
              <a:extLst>
                <a:ext uri="{FF2B5EF4-FFF2-40B4-BE49-F238E27FC236}">
                  <a16:creationId xmlns:a16="http://schemas.microsoft.com/office/drawing/2014/main" id="{93739C00-9625-3369-22BE-AC85579D53CD}"/>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39505065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470AD300-D478-7A9D-C346-B6316FEE1158}"/>
              </a:ext>
            </a:extLst>
          </p:cNvPr>
          <p:cNvSpPr txBox="1">
            <a:spLocks/>
          </p:cNvSpPr>
          <p:nvPr/>
        </p:nvSpPr>
        <p:spPr>
          <a:xfrm>
            <a:off x="396280" y="613807"/>
            <a:ext cx="10117433" cy="1223964"/>
          </a:xfrm>
          <a:prstGeom prst="rect">
            <a:avLst/>
          </a:prstGeom>
        </p:spPr>
        <p:txBody>
          <a:bodyPr>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sz="3200" dirty="0"/>
              <a:t>Acknowledgements</a:t>
            </a:r>
          </a:p>
        </p:txBody>
      </p:sp>
      <p:sp>
        <p:nvSpPr>
          <p:cNvPr id="2" name="CuadroTexto 1">
            <a:extLst>
              <a:ext uri="{FF2B5EF4-FFF2-40B4-BE49-F238E27FC236}">
                <a16:creationId xmlns:a16="http://schemas.microsoft.com/office/drawing/2014/main" id="{8D2353FA-5C91-BB44-9B0B-3A42348F3029}"/>
              </a:ext>
            </a:extLst>
          </p:cNvPr>
          <p:cNvSpPr txBox="1"/>
          <p:nvPr/>
        </p:nvSpPr>
        <p:spPr>
          <a:xfrm>
            <a:off x="445926" y="1282691"/>
            <a:ext cx="6323309" cy="1415067"/>
          </a:xfrm>
          <a:prstGeom prst="rect">
            <a:avLst/>
          </a:prstGeom>
          <a:noFill/>
        </p:spPr>
        <p:txBody>
          <a:bodyPr wrap="square" rtlCol="0">
            <a:spAutoFit/>
          </a:bodyPr>
          <a:lstStyle/>
          <a:p>
            <a:pPr>
              <a:lnSpc>
                <a:spcPct val="150000"/>
              </a:lnSpc>
            </a:pPr>
            <a:r>
              <a:rPr lang="en-GB" sz="2000" dirty="0"/>
              <a:t>Juan </a:t>
            </a:r>
            <a:r>
              <a:rPr lang="en-GB" sz="2000" dirty="0" err="1"/>
              <a:t>Ambrosioni</a:t>
            </a:r>
            <a:endParaRPr lang="en-GB" sz="2000" dirty="0"/>
          </a:p>
          <a:p>
            <a:pPr>
              <a:lnSpc>
                <a:spcPct val="150000"/>
              </a:lnSpc>
            </a:pPr>
            <a:r>
              <a:rPr lang="en-GB" sz="2000" dirty="0"/>
              <a:t>Justyna </a:t>
            </a:r>
            <a:r>
              <a:rPr lang="en-GB" sz="2000" dirty="0" err="1"/>
              <a:t>Gaczorek</a:t>
            </a:r>
            <a:endParaRPr lang="en-GB" sz="2000" dirty="0"/>
          </a:p>
          <a:p>
            <a:pPr>
              <a:lnSpc>
                <a:spcPct val="150000"/>
              </a:lnSpc>
            </a:pPr>
            <a:r>
              <a:rPr lang="en-GB" sz="2000" dirty="0"/>
              <a:t>Julia </a:t>
            </a:r>
            <a:r>
              <a:rPr lang="en-GB" sz="2000" dirty="0" err="1"/>
              <a:t>Vanian</a:t>
            </a:r>
            <a:r>
              <a:rPr lang="en-GB" sz="2000" dirty="0"/>
              <a:t> </a:t>
            </a:r>
          </a:p>
        </p:txBody>
      </p:sp>
      <p:sp>
        <p:nvSpPr>
          <p:cNvPr id="3" name="CuadroTexto 2">
            <a:extLst>
              <a:ext uri="{FF2B5EF4-FFF2-40B4-BE49-F238E27FC236}">
                <a16:creationId xmlns:a16="http://schemas.microsoft.com/office/drawing/2014/main" id="{E6E50648-8B24-F24A-8A35-706BF326C146}"/>
              </a:ext>
            </a:extLst>
          </p:cNvPr>
          <p:cNvSpPr txBox="1"/>
          <p:nvPr/>
        </p:nvSpPr>
        <p:spPr>
          <a:xfrm>
            <a:off x="3111621" y="3204786"/>
            <a:ext cx="5968758" cy="1323439"/>
          </a:xfrm>
          <a:prstGeom prst="rect">
            <a:avLst/>
          </a:prstGeom>
          <a:noFill/>
        </p:spPr>
        <p:txBody>
          <a:bodyPr wrap="square" rtlCol="0">
            <a:spAutoFit/>
          </a:bodyPr>
          <a:lstStyle/>
          <a:p>
            <a:pPr algn="ctr"/>
            <a:r>
              <a:rPr lang="en-GB" sz="4000" dirty="0">
                <a:latin typeface="Calibri" panose="020F0502020204030204" pitchFamily="34" charset="0"/>
                <a:cs typeface="Calibri" panose="020F0502020204030204" pitchFamily="34" charset="0"/>
              </a:rPr>
              <a:t>Thanks to all of you for your attention!</a:t>
            </a:r>
          </a:p>
        </p:txBody>
      </p:sp>
      <p:grpSp>
        <p:nvGrpSpPr>
          <p:cNvPr id="6" name="Grupo 5">
            <a:extLst>
              <a:ext uri="{FF2B5EF4-FFF2-40B4-BE49-F238E27FC236}">
                <a16:creationId xmlns:a16="http://schemas.microsoft.com/office/drawing/2014/main" id="{6BE59C86-6A4A-4DE3-A8C9-19C75AFB1ABE}"/>
              </a:ext>
            </a:extLst>
          </p:cNvPr>
          <p:cNvGrpSpPr/>
          <p:nvPr/>
        </p:nvGrpSpPr>
        <p:grpSpPr>
          <a:xfrm>
            <a:off x="0" y="0"/>
            <a:ext cx="12192000" cy="6632575"/>
            <a:chOff x="0" y="0"/>
            <a:chExt cx="12192000" cy="6632575"/>
          </a:xfrm>
        </p:grpSpPr>
        <p:sp>
          <p:nvSpPr>
            <p:cNvPr id="9" name="TextBox 14">
              <a:extLst>
                <a:ext uri="{FF2B5EF4-FFF2-40B4-BE49-F238E27FC236}">
                  <a16:creationId xmlns:a16="http://schemas.microsoft.com/office/drawing/2014/main" id="{E07ECACF-14AF-38F2-6ABC-A872797873A2}"/>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8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13 – 17 July  •  Kigali, Rwanda</a:t>
              </a:r>
            </a:p>
          </p:txBody>
        </p:sp>
        <p:sp>
          <p:nvSpPr>
            <p:cNvPr id="10" name="TextBox 6">
              <a:extLst>
                <a:ext uri="{FF2B5EF4-FFF2-40B4-BE49-F238E27FC236}">
                  <a16:creationId xmlns:a16="http://schemas.microsoft.com/office/drawing/2014/main" id="{F2EC0631-622C-F397-196D-F069B3D5D711}"/>
                </a:ext>
              </a:extLst>
            </p:cNvPr>
            <p:cNvSpPr txBox="1"/>
            <p:nvPr/>
          </p:nvSpPr>
          <p:spPr>
            <a:xfrm>
              <a:off x="4116389" y="6416675"/>
              <a:ext cx="1763711" cy="215900"/>
            </a:xfrm>
            <a:prstGeom prst="rect">
              <a:avLst/>
            </a:prstGeom>
            <a:noFill/>
          </p:spPr>
          <p:txBody>
            <a:bodyPr wrap="square" lIns="0" tIns="0" rIns="0" bIns="0" rtlCol="0" anchor="ctr">
              <a:noAutofit/>
            </a:bodyPr>
            <a:lstStyle/>
            <a:p>
              <a:r>
                <a:rPr lang="en-GB" sz="800" b="0" i="0" kern="1200" noProof="0">
                  <a:solidFill>
                    <a:schemeClr val="tx1"/>
                  </a:solidFill>
                  <a:effectLst/>
                  <a:latin typeface="Verdana" panose="020B0604030504040204" pitchFamily="34" charset="0"/>
                  <a:ea typeface="Verdana" panose="020B0604030504040204" pitchFamily="34" charset="0"/>
                  <a:cs typeface="Verdana" panose="020B0604030504040204" pitchFamily="34" charset="0"/>
                </a:rPr>
                <a:t>ias2025.org</a:t>
              </a:r>
            </a:p>
          </p:txBody>
        </p:sp>
        <p:grpSp>
          <p:nvGrpSpPr>
            <p:cNvPr id="11" name="Grupo 10">
              <a:extLst>
                <a:ext uri="{FF2B5EF4-FFF2-40B4-BE49-F238E27FC236}">
                  <a16:creationId xmlns:a16="http://schemas.microsoft.com/office/drawing/2014/main" id="{EA3305E5-33AB-62DB-2F3C-3426517D133C}"/>
                </a:ext>
              </a:extLst>
            </p:cNvPr>
            <p:cNvGrpSpPr/>
            <p:nvPr/>
          </p:nvGrpSpPr>
          <p:grpSpPr>
            <a:xfrm>
              <a:off x="0" y="0"/>
              <a:ext cx="12192000" cy="200515"/>
              <a:chOff x="0" y="0"/>
              <a:chExt cx="12192000" cy="200515"/>
            </a:xfrm>
          </p:grpSpPr>
          <p:sp>
            <p:nvSpPr>
              <p:cNvPr id="12" name="Rectángulo 11">
                <a:extLst>
                  <a:ext uri="{FF2B5EF4-FFF2-40B4-BE49-F238E27FC236}">
                    <a16:creationId xmlns:a16="http://schemas.microsoft.com/office/drawing/2014/main" id="{90F92209-7FE9-5B22-2D83-F4DA44A4B6EE}"/>
                  </a:ext>
                </a:extLst>
              </p:cNvPr>
              <p:cNvSpPr/>
              <p:nvPr/>
            </p:nvSpPr>
            <p:spPr>
              <a:xfrm>
                <a:off x="0" y="1"/>
                <a:ext cx="698358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ectángulo 12">
                <a:extLst>
                  <a:ext uri="{FF2B5EF4-FFF2-40B4-BE49-F238E27FC236}">
                    <a16:creationId xmlns:a16="http://schemas.microsoft.com/office/drawing/2014/main" id="{821E3052-F27A-F33B-D365-E94774206D31}"/>
                  </a:ext>
                </a:extLst>
              </p:cNvPr>
              <p:cNvSpPr/>
              <p:nvPr/>
            </p:nvSpPr>
            <p:spPr>
              <a:xfrm>
                <a:off x="1751308" y="0"/>
                <a:ext cx="6983588"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Rectángulo 13">
                <a:extLst>
                  <a:ext uri="{FF2B5EF4-FFF2-40B4-BE49-F238E27FC236}">
                    <a16:creationId xmlns:a16="http://schemas.microsoft.com/office/drawing/2014/main" id="{DBCA2BC3-D129-4480-DADA-3F8669286A92}"/>
                  </a:ext>
                </a:extLst>
              </p:cNvPr>
              <p:cNvSpPr/>
              <p:nvPr/>
            </p:nvSpPr>
            <p:spPr>
              <a:xfrm>
                <a:off x="2463643" y="0"/>
                <a:ext cx="6983588"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Rectángulo 14">
                <a:extLst>
                  <a:ext uri="{FF2B5EF4-FFF2-40B4-BE49-F238E27FC236}">
                    <a16:creationId xmlns:a16="http://schemas.microsoft.com/office/drawing/2014/main" id="{D97B8FF1-C005-12F5-CB14-CF92F7D063DD}"/>
                  </a:ext>
                </a:extLst>
              </p:cNvPr>
              <p:cNvSpPr/>
              <p:nvPr/>
            </p:nvSpPr>
            <p:spPr>
              <a:xfrm>
                <a:off x="4560985" y="0"/>
                <a:ext cx="7578371" cy="20051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 name="Rectángulo 15">
                <a:extLst>
                  <a:ext uri="{FF2B5EF4-FFF2-40B4-BE49-F238E27FC236}">
                    <a16:creationId xmlns:a16="http://schemas.microsoft.com/office/drawing/2014/main" id="{B0B15784-88A7-55D9-00AB-916661CD253C}"/>
                  </a:ext>
                </a:extLst>
              </p:cNvPr>
              <p:cNvSpPr/>
              <p:nvPr/>
            </p:nvSpPr>
            <p:spPr>
              <a:xfrm>
                <a:off x="5170286" y="0"/>
                <a:ext cx="4111908" cy="200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Rectángulo 16">
                <a:extLst>
                  <a:ext uri="{FF2B5EF4-FFF2-40B4-BE49-F238E27FC236}">
                    <a16:creationId xmlns:a16="http://schemas.microsoft.com/office/drawing/2014/main" id="{9134FAEC-1422-E23F-CB54-60FB82AF0468}"/>
                  </a:ext>
                </a:extLst>
              </p:cNvPr>
              <p:cNvSpPr/>
              <p:nvPr/>
            </p:nvSpPr>
            <p:spPr>
              <a:xfrm>
                <a:off x="11089015" y="0"/>
                <a:ext cx="1102985" cy="200514"/>
              </a:xfrm>
              <a:prstGeom prst="rect">
                <a:avLst/>
              </a:prstGeom>
              <a:solidFill>
                <a:srgbClr val="CC0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Tree>
    <p:extLst>
      <p:ext uri="{BB962C8B-B14F-4D97-AF65-F5344CB8AC3E}">
        <p14:creationId xmlns:p14="http://schemas.microsoft.com/office/powerpoint/2010/main" val="1466621592"/>
      </p:ext>
    </p:extLst>
  </p:cSld>
  <p:clrMapOvr>
    <a:masterClrMapping/>
  </p:clrMapOvr>
</p:sld>
</file>

<file path=ppt/theme/theme1.xml><?xml version="1.0" encoding="utf-8"?>
<a:theme xmlns:a="http://schemas.openxmlformats.org/drawingml/2006/main" name="1_IAS2023">
  <a:themeElements>
    <a:clrScheme name="IAS 2025">
      <a:dk1>
        <a:srgbClr val="000000"/>
      </a:dk1>
      <a:lt1>
        <a:srgbClr val="FFFFFF"/>
      </a:lt1>
      <a:dk2>
        <a:srgbClr val="CC0022"/>
      </a:dk2>
      <a:lt2>
        <a:srgbClr val="FFFFFF"/>
      </a:lt2>
      <a:accent1>
        <a:srgbClr val="1C1D1D"/>
      </a:accent1>
      <a:accent2>
        <a:srgbClr val="B2B2B2"/>
      </a:accent2>
      <a:accent3>
        <a:srgbClr val="CC0022"/>
      </a:accent3>
      <a:accent4>
        <a:srgbClr val="346CFF"/>
      </a:accent4>
      <a:accent5>
        <a:srgbClr val="FF8D00"/>
      </a:accent5>
      <a:accent6>
        <a:srgbClr val="8A3FFC"/>
      </a:accent6>
      <a:hlink>
        <a:srgbClr val="CC0022"/>
      </a:hlink>
      <a:folHlink>
        <a:srgbClr val="CC0022"/>
      </a:folHlink>
    </a:clrScheme>
    <a:fontScheme name="IAS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AS_unity_24jun25" id="{3B8355CB-5BE6-6848-876C-038126DF2941}" vid="{5721EDEC-C1A6-AD47-B649-6AC6BF08AE6E}"/>
    </a:ext>
  </a:extLst>
</a:theme>
</file>

<file path=ppt/theme/theme2.xml><?xml version="1.0" encoding="utf-8"?>
<a:theme xmlns:a="http://schemas.openxmlformats.org/drawingml/2006/main" name="2_IAS2023">
  <a:themeElements>
    <a:clrScheme name="IAS 2025">
      <a:dk1>
        <a:srgbClr val="000000"/>
      </a:dk1>
      <a:lt1>
        <a:srgbClr val="FFFFFF"/>
      </a:lt1>
      <a:dk2>
        <a:srgbClr val="CC0022"/>
      </a:dk2>
      <a:lt2>
        <a:srgbClr val="FFFFFF"/>
      </a:lt2>
      <a:accent1>
        <a:srgbClr val="1C1D1D"/>
      </a:accent1>
      <a:accent2>
        <a:srgbClr val="B2B2B2"/>
      </a:accent2>
      <a:accent3>
        <a:srgbClr val="CC0022"/>
      </a:accent3>
      <a:accent4>
        <a:srgbClr val="346CFF"/>
      </a:accent4>
      <a:accent5>
        <a:srgbClr val="FF8D00"/>
      </a:accent5>
      <a:accent6>
        <a:srgbClr val="8A3FFC"/>
      </a:accent6>
      <a:hlink>
        <a:srgbClr val="CC0022"/>
      </a:hlink>
      <a:folHlink>
        <a:srgbClr val="CC0022"/>
      </a:folHlink>
    </a:clrScheme>
    <a:fontScheme name="IAS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93598FB8-0EAC-954D-A47D-00B2426EEB22}" vid="{2868AC56-C5B9-574E-A2CF-B396C537A62C}"/>
    </a:ext>
  </a:extLst>
</a:theme>
</file>

<file path=ppt/theme/theme3.xml><?xml version="1.0" encoding="utf-8"?>
<a:theme xmlns:a="http://schemas.openxmlformats.org/drawingml/2006/main" name="2024_Scientific-Congress_Template">
  <a:themeElements>
    <a:clrScheme name="Merck 2024-revised Apr2024">
      <a:dk1>
        <a:srgbClr val="000000"/>
      </a:dk1>
      <a:lt1>
        <a:srgbClr val="FFFFFF"/>
      </a:lt1>
      <a:dk2>
        <a:srgbClr val="6ECEB2"/>
      </a:dk2>
      <a:lt2>
        <a:srgbClr val="00857C"/>
      </a:lt2>
      <a:accent1>
        <a:srgbClr val="CACACA"/>
      </a:accent1>
      <a:accent2>
        <a:srgbClr val="F0F0F0"/>
      </a:accent2>
      <a:accent3>
        <a:srgbClr val="1D559B"/>
      </a:accent3>
      <a:accent4>
        <a:srgbClr val="84B1E8"/>
      </a:accent4>
      <a:accent5>
        <a:srgbClr val="610F0F"/>
      </a:accent5>
      <a:accent6>
        <a:srgbClr val="F09E9E"/>
      </a:accent6>
      <a:hlink>
        <a:srgbClr val="11867B"/>
      </a:hlink>
      <a:folHlink>
        <a:srgbClr val="6ECEB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kern="600" spc="3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30" dirty="0" err="1" smtClean="0"/>
        </a:defPPr>
      </a:lstStyle>
    </a:txDef>
  </a:objectDefaults>
  <a:extraClrSchemeLst/>
  <a:extLst>
    <a:ext uri="{05A4C25C-085E-4340-85A3-A5531E510DB2}">
      <thm15:themeFamily xmlns:thm15="http://schemas.microsoft.com/office/thememl/2012/main" name="Scientific_Congress_Slide_Template_May30_2024.potx" id="{92C822B8-8B88-4446-9213-A0B3DD35F642}" vid="{AC91405E-AD53-422E-98D9-8C05255E76ED}"/>
    </a:ext>
  </a:extLst>
</a:theme>
</file>

<file path=ppt/theme/theme4.xml><?xml version="1.0" encoding="utf-8"?>
<a:theme xmlns:a="http://schemas.openxmlformats.org/drawingml/2006/main" name="3_IAS2023">
  <a:themeElements>
    <a:clrScheme name="IAS 2025">
      <a:dk1>
        <a:srgbClr val="000000"/>
      </a:dk1>
      <a:lt1>
        <a:srgbClr val="FFFFFF"/>
      </a:lt1>
      <a:dk2>
        <a:srgbClr val="CC0022"/>
      </a:dk2>
      <a:lt2>
        <a:srgbClr val="FFFFFF"/>
      </a:lt2>
      <a:accent1>
        <a:srgbClr val="1C1D1D"/>
      </a:accent1>
      <a:accent2>
        <a:srgbClr val="B2B2B2"/>
      </a:accent2>
      <a:accent3>
        <a:srgbClr val="CC0022"/>
      </a:accent3>
      <a:accent4>
        <a:srgbClr val="346CFF"/>
      </a:accent4>
      <a:accent5>
        <a:srgbClr val="FF8D00"/>
      </a:accent5>
      <a:accent6>
        <a:srgbClr val="8A3FFC"/>
      </a:accent6>
      <a:hlink>
        <a:srgbClr val="CC0022"/>
      </a:hlink>
      <a:folHlink>
        <a:srgbClr val="CC0022"/>
      </a:folHlink>
    </a:clrScheme>
    <a:fontScheme name="IAS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AS_unity_24jun25" id="{3B8355CB-5BE6-6848-876C-038126DF2941}" vid="{5721EDEC-C1A6-AD47-B649-6AC6BF08AE6E}"/>
    </a:ext>
  </a:extLst>
</a:theme>
</file>

<file path=ppt/theme/theme5.xml><?xml version="1.0" encoding="utf-8"?>
<a:theme xmlns:a="http://schemas.openxmlformats.org/drawingml/2006/main" name="IAS2023">
  <a:themeElements>
    <a:clrScheme name="IAS 2025">
      <a:dk1>
        <a:srgbClr val="000000"/>
      </a:dk1>
      <a:lt1>
        <a:srgbClr val="FFFFFF"/>
      </a:lt1>
      <a:dk2>
        <a:srgbClr val="CC0022"/>
      </a:dk2>
      <a:lt2>
        <a:srgbClr val="FFFFFF"/>
      </a:lt2>
      <a:accent1>
        <a:srgbClr val="1C1D1D"/>
      </a:accent1>
      <a:accent2>
        <a:srgbClr val="B2B2B2"/>
      </a:accent2>
      <a:accent3>
        <a:srgbClr val="CC0022"/>
      </a:accent3>
      <a:accent4>
        <a:srgbClr val="346CFF"/>
      </a:accent4>
      <a:accent5>
        <a:srgbClr val="FF8D00"/>
      </a:accent5>
      <a:accent6>
        <a:srgbClr val="8A3FFC"/>
      </a:accent6>
      <a:hlink>
        <a:srgbClr val="CC0022"/>
      </a:hlink>
      <a:folHlink>
        <a:srgbClr val="CC0022"/>
      </a:folHlink>
    </a:clrScheme>
    <a:fontScheme name="IAS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93598FB8-0EAC-954D-A47D-00B2426EEB22}" vid="{2868AC56-C5B9-574E-A2CF-B396C537A62C}"/>
    </a:ext>
  </a:extLst>
</a:theme>
</file>

<file path=ppt/theme/theme6.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2a8e448-ce6a-460a-a539-98774cb2a645">
      <Terms xmlns="http://schemas.microsoft.com/office/infopath/2007/PartnerControls"/>
    </lcf76f155ced4ddcb4097134ff3c332f>
    <TaxCatchAll xmlns="156423c4-b4af-495e-8736-e28038686fa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429E3E4A4520E45BA9456C1BFBE2821" ma:contentTypeVersion="16" ma:contentTypeDescription="Create a new document." ma:contentTypeScope="" ma:versionID="c406e906363314344102aabb9e8dbe7f">
  <xsd:schema xmlns:xsd="http://www.w3.org/2001/XMLSchema" xmlns:xs="http://www.w3.org/2001/XMLSchema" xmlns:p="http://schemas.microsoft.com/office/2006/metadata/properties" xmlns:ns2="02a8e448-ce6a-460a-a539-98774cb2a645" xmlns:ns3="156423c4-b4af-495e-8736-e28038686fa0" targetNamespace="http://schemas.microsoft.com/office/2006/metadata/properties" ma:root="true" ma:fieldsID="ef97d11c8bdae5bbd20265a2164ebdc6" ns2:_="" ns3:_="">
    <xsd:import namespace="02a8e448-ce6a-460a-a539-98774cb2a645"/>
    <xsd:import namespace="156423c4-b4af-495e-8736-e28038686f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a8e448-ce6a-460a-a539-98774cb2a6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56423c4-b4af-495e-8736-e28038686fa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55bc824-9622-4e64-9b47-ec9778f3c2c4}" ma:internalName="TaxCatchAll" ma:showField="CatchAllData" ma:web="156423c4-b4af-495e-8736-e28038686fa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FC34F1-0753-4571-AE05-0CA16ED94B0D}">
  <ds:schemaRefs>
    <ds:schemaRef ds:uri="http://schemas.microsoft.com/sharepoint/v3/contenttype/forms"/>
  </ds:schemaRefs>
</ds:datastoreItem>
</file>

<file path=customXml/itemProps2.xml><?xml version="1.0" encoding="utf-8"?>
<ds:datastoreItem xmlns:ds="http://schemas.openxmlformats.org/officeDocument/2006/customXml" ds:itemID="{1663F398-A8C4-447C-8958-B1FB5FC7CB5A}">
  <ds:schemaRefs>
    <ds:schemaRef ds:uri="http://schemas.microsoft.com/office/2006/metadata/properties"/>
    <ds:schemaRef ds:uri="http://schemas.microsoft.com/office/infopath/2007/PartnerControls"/>
    <ds:schemaRef ds:uri="02a8e448-ce6a-460a-a539-98774cb2a645"/>
    <ds:schemaRef ds:uri="156423c4-b4af-495e-8736-e28038686fa0"/>
  </ds:schemaRefs>
</ds:datastoreItem>
</file>

<file path=customXml/itemProps3.xml><?xml version="1.0" encoding="utf-8"?>
<ds:datastoreItem xmlns:ds="http://schemas.openxmlformats.org/officeDocument/2006/customXml" ds:itemID="{E1BCA370-4B5B-45F5-9BCB-8E93558E48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a8e448-ce6a-460a-a539-98774cb2a645"/>
    <ds:schemaRef ds:uri="156423c4-b4af-495e-8736-e28038686f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IAS2023</Template>
  <TotalTime>9078</TotalTime>
  <Words>8704</Words>
  <Application>Microsoft Macintosh PowerPoint</Application>
  <PresentationFormat>Grand écran</PresentationFormat>
  <Paragraphs>709</Paragraphs>
  <Slides>45</Slides>
  <Notes>43</Notes>
  <HiddenSlides>2</HiddenSlides>
  <MMClips>0</MMClips>
  <ScaleCrop>false</ScaleCrop>
  <HeadingPairs>
    <vt:vector size="6" baseType="variant">
      <vt:variant>
        <vt:lpstr>Polices utilisées</vt:lpstr>
      </vt:variant>
      <vt:variant>
        <vt:i4>14</vt:i4>
      </vt:variant>
      <vt:variant>
        <vt:lpstr>Thème</vt:lpstr>
      </vt:variant>
      <vt:variant>
        <vt:i4>6</vt:i4>
      </vt:variant>
      <vt:variant>
        <vt:lpstr>Titres des diapositives</vt:lpstr>
      </vt:variant>
      <vt:variant>
        <vt:i4>45</vt:i4>
      </vt:variant>
    </vt:vector>
  </HeadingPairs>
  <TitlesOfParts>
    <vt:vector size="65" baseType="lpstr">
      <vt:lpstr>Aptos</vt:lpstr>
      <vt:lpstr>Aptos SemiBold</vt:lpstr>
      <vt:lpstr>Arial</vt:lpstr>
      <vt:lpstr>Arial Black</vt:lpstr>
      <vt:lpstr>Arial Narrow</vt:lpstr>
      <vt:lpstr>Calibri</vt:lpstr>
      <vt:lpstr>Courier New</vt:lpstr>
      <vt:lpstr>Roboto Condensed</vt:lpstr>
      <vt:lpstr>Roboto Condensed Medium</vt:lpstr>
      <vt:lpstr>Segoe UI</vt:lpstr>
      <vt:lpstr>Symbol</vt:lpstr>
      <vt:lpstr>Times New Roman</vt:lpstr>
      <vt:lpstr>Verdana</vt:lpstr>
      <vt:lpstr>Wingdings</vt:lpstr>
      <vt:lpstr>1_IAS2023</vt:lpstr>
      <vt:lpstr>2_IAS2023</vt:lpstr>
      <vt:lpstr>2024_Scientific-Congress_Template</vt:lpstr>
      <vt:lpstr>3_IAS2023</vt:lpstr>
      <vt:lpstr>IAS2023</vt:lpstr>
      <vt:lpstr>2022_CCO_Template</vt:lpstr>
      <vt:lpstr>Présentation PowerPoint</vt:lpstr>
      <vt:lpstr>Présentation PowerPoint</vt:lpstr>
      <vt:lpstr>Loreen Willenberg further evidence of natural HIV cure?</vt:lpstr>
      <vt:lpstr>Présentation PowerPoint</vt:lpstr>
      <vt:lpstr>Présentation PowerPoint</vt:lpstr>
      <vt:lpstr>Vaccine science – Dr. Penny Moore (plenary)   </vt:lpstr>
      <vt:lpstr>Présentation PowerPoint</vt:lpstr>
      <vt:lpstr>Présentation PowerPoint</vt:lpstr>
      <vt:lpstr>PURPOSE 1 and PURPOSE 2 Results in Adolescents and Young Adults: Study Designs</vt:lpstr>
      <vt:lpstr>PURPOSE 1 and PURPOSE 2 Results in Adolescents and Young Adults: HIV Infections</vt:lpstr>
      <vt:lpstr>Présentation PowerPoint</vt:lpstr>
      <vt:lpstr>WHO Guidelines on lenacapavir for HIV prevention and testing strategies for long-acting injectable PrEP</vt:lpstr>
      <vt:lpstr>Safety and Pharmacokinetics of MK-8527 Oral Once-monthly: a Phase 2 Study in Adults at Low Risk of HIV-1 Exposure</vt:lpstr>
      <vt:lpstr>MK-8527-007 phase 2 study</vt:lpstr>
      <vt:lpstr>MK-8527-TP in PBMCs (PreP)</vt:lpstr>
      <vt:lpstr>Présentation PowerPoint</vt:lpstr>
      <vt:lpstr>Take home messages: HIV Prevention and cure</vt:lpstr>
      <vt:lpstr>Présentation PowerPoint</vt:lpstr>
      <vt:lpstr>Should we continue pursuing vaccine research today?</vt:lpstr>
      <vt:lpstr>Présentation PowerPoint</vt:lpstr>
      <vt:lpstr>What’s new in WHO guidelines: advancing prevention, testing and treatment for impact and sustainability</vt:lpstr>
      <vt:lpstr>Présentation PowerPoint</vt:lpstr>
      <vt:lpstr>Systematic review and meta-analysis of the efficacy of intermittent antiretroviral therapy dosing  Can intermittent therapy be a crisis response to the sudden cuts in USAID and PEPFAR funding? </vt:lpstr>
      <vt:lpstr>Efficacy (HIV RNA ≥50 copies/mL*), ITT analysis</vt:lpstr>
      <vt:lpstr>Short cycle ART with weekends off is inferior to continuous ART in adolescents living with HIV receiving TLD in sub-Saharan Africa:  BREATHER Plus 96-week results</vt:lpstr>
      <vt:lpstr>Primary efficacy endpoint: inferiority</vt:lpstr>
      <vt:lpstr>Présentation PowerPoint</vt:lpstr>
      <vt:lpstr>Long-acting cabotegravir and rilpivirine in adults with suboptimal HIV control in sub-Saharan Africa  The IMPALA trial 48-week results</vt:lpstr>
      <vt:lpstr>Présentation PowerPoint</vt:lpstr>
      <vt:lpstr>Présentation PowerPoint</vt:lpstr>
      <vt:lpstr>Présentation PowerPoint</vt:lpstr>
      <vt:lpstr>Présentation PowerPoint</vt:lpstr>
      <vt:lpstr>Tecovirimat for mpox - primary clinical outcome results from the randomized part of the   Unity trial </vt:lpstr>
      <vt:lpstr>The Unity trial</vt:lpstr>
      <vt:lpstr>Primary endpoint:  Time to complete lesion resolution</vt:lpstr>
      <vt:lpstr>Conclusions of the Unity trial</vt:lpstr>
      <vt:lpstr>Conclusions of the Unity trial</vt:lpstr>
      <vt:lpstr>Promising Investigational Drugs &amp; Strategies – Pot Pourri</vt:lpstr>
      <vt:lpstr>Promising Investigational Drugs &amp; Strategies – Pot Pourri (2)</vt:lpstr>
      <vt:lpstr>Présentation PowerPoint</vt:lpstr>
      <vt:lpstr>Présentation PowerPoint</vt:lpstr>
      <vt:lpstr>Présentation PowerPoint</vt:lpstr>
      <vt:lpstr>The Critical Role of Funding and Political Will for Prevention - Track C report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HIV-1 Nef shapes the antiviral landscape of T cell-derived extracellular vesicles</dc:title>
  <dc:creator>Luis Lamberti</dc:creator>
  <cp:lastModifiedBy>CALMY Alexandra</cp:lastModifiedBy>
  <cp:revision>148</cp:revision>
  <dcterms:created xsi:type="dcterms:W3CDTF">2025-07-12T12:44:28Z</dcterms:created>
  <dcterms:modified xsi:type="dcterms:W3CDTF">2025-09-03T11:14:42Z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0x010100B429E3E4A4520E45BA9456C1BFBE2821</vt:lpwstr>
  </property>
</Properties>
</file>